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5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6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7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8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859" r:id="rId2"/>
    <p:sldMasterId id="2147483744" r:id="rId3"/>
    <p:sldMasterId id="2147483780" r:id="rId4"/>
    <p:sldMasterId id="2147483838" r:id="rId5"/>
    <p:sldMasterId id="2147483713" r:id="rId6"/>
    <p:sldMasterId id="2147483674" r:id="rId7"/>
    <p:sldMasterId id="2147483897" r:id="rId8"/>
    <p:sldMasterId id="2147483960" r:id="rId9"/>
  </p:sldMasterIdLst>
  <p:notesMasterIdLst>
    <p:notesMasterId r:id="rId83"/>
  </p:notesMasterIdLst>
  <p:handoutMasterIdLst>
    <p:handoutMasterId r:id="rId84"/>
  </p:handoutMasterIdLst>
  <p:sldIdLst>
    <p:sldId id="273" r:id="rId10"/>
    <p:sldId id="276" r:id="rId11"/>
    <p:sldId id="414" r:id="rId12"/>
    <p:sldId id="415" r:id="rId13"/>
    <p:sldId id="419" r:id="rId14"/>
    <p:sldId id="526" r:id="rId15"/>
    <p:sldId id="416" r:id="rId16"/>
    <p:sldId id="420" r:id="rId17"/>
    <p:sldId id="527" r:id="rId18"/>
    <p:sldId id="528" r:id="rId19"/>
    <p:sldId id="529" r:id="rId20"/>
    <p:sldId id="530" r:id="rId21"/>
    <p:sldId id="531" r:id="rId22"/>
    <p:sldId id="532" r:id="rId23"/>
    <p:sldId id="533" r:id="rId24"/>
    <p:sldId id="534" r:id="rId25"/>
    <p:sldId id="477" r:id="rId26"/>
    <p:sldId id="535" r:id="rId27"/>
    <p:sldId id="536" r:id="rId28"/>
    <p:sldId id="537" r:id="rId29"/>
    <p:sldId id="478" r:id="rId30"/>
    <p:sldId id="538" r:id="rId31"/>
    <p:sldId id="539" r:id="rId32"/>
    <p:sldId id="540" r:id="rId33"/>
    <p:sldId id="541" r:id="rId34"/>
    <p:sldId id="479" r:id="rId35"/>
    <p:sldId id="542" r:id="rId36"/>
    <p:sldId id="543" r:id="rId37"/>
    <p:sldId id="544" r:id="rId38"/>
    <p:sldId id="545" r:id="rId39"/>
    <p:sldId id="546" r:id="rId40"/>
    <p:sldId id="436" r:id="rId41"/>
    <p:sldId id="480" r:id="rId42"/>
    <p:sldId id="547" r:id="rId43"/>
    <p:sldId id="548" r:id="rId44"/>
    <p:sldId id="549" r:id="rId45"/>
    <p:sldId id="550" r:id="rId46"/>
    <p:sldId id="551" r:id="rId47"/>
    <p:sldId id="552" r:id="rId48"/>
    <p:sldId id="553" r:id="rId49"/>
    <p:sldId id="554" r:id="rId50"/>
    <p:sldId id="555" r:id="rId51"/>
    <p:sldId id="556" r:id="rId52"/>
    <p:sldId id="557" r:id="rId53"/>
    <p:sldId id="558" r:id="rId54"/>
    <p:sldId id="559" r:id="rId55"/>
    <p:sldId id="560" r:id="rId56"/>
    <p:sldId id="561" r:id="rId57"/>
    <p:sldId id="562" r:id="rId58"/>
    <p:sldId id="563" r:id="rId59"/>
    <p:sldId id="564" r:id="rId60"/>
    <p:sldId id="565" r:id="rId61"/>
    <p:sldId id="566" r:id="rId62"/>
    <p:sldId id="481" r:id="rId63"/>
    <p:sldId id="567" r:id="rId64"/>
    <p:sldId id="569" r:id="rId65"/>
    <p:sldId id="570" r:id="rId66"/>
    <p:sldId id="571" r:id="rId67"/>
    <p:sldId id="572" r:id="rId68"/>
    <p:sldId id="573" r:id="rId69"/>
    <p:sldId id="574" r:id="rId70"/>
    <p:sldId id="575" r:id="rId71"/>
    <p:sldId id="576" r:id="rId72"/>
    <p:sldId id="577" r:id="rId73"/>
    <p:sldId id="578" r:id="rId74"/>
    <p:sldId id="482" r:id="rId75"/>
    <p:sldId id="579" r:id="rId76"/>
    <p:sldId id="580" r:id="rId77"/>
    <p:sldId id="581" r:id="rId78"/>
    <p:sldId id="582" r:id="rId79"/>
    <p:sldId id="583" r:id="rId80"/>
    <p:sldId id="584" r:id="rId81"/>
    <p:sldId id="585" r:id="rId8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8">
          <p15:clr>
            <a:srgbClr val="A4A3A4"/>
          </p15:clr>
        </p15:guide>
        <p15:guide id="2" orient="horz" pos="3600">
          <p15:clr>
            <a:srgbClr val="A4A3A4"/>
          </p15:clr>
        </p15:guide>
        <p15:guide id="3" orient="horz" pos="912" userDrawn="1">
          <p15:clr>
            <a:srgbClr val="A4A3A4"/>
          </p15:clr>
        </p15:guide>
        <p15:guide id="4" orient="horz" pos="3360">
          <p15:clr>
            <a:srgbClr val="A4A3A4"/>
          </p15:clr>
        </p15:guide>
        <p15:guide id="5" pos="5616">
          <p15:clr>
            <a:srgbClr val="A4A3A4"/>
          </p15:clr>
        </p15:guide>
        <p15:guide id="6" pos="4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508F"/>
    <a:srgbClr val="E7EBF5"/>
    <a:srgbClr val="CCD5EA"/>
    <a:srgbClr val="04617B"/>
    <a:srgbClr val="505050"/>
    <a:srgbClr val="1A587B"/>
    <a:srgbClr val="B60000"/>
    <a:srgbClr val="00518B"/>
    <a:srgbClr val="214E91"/>
    <a:srgbClr val="0853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0" autoAdjust="0"/>
    <p:restoredTop sz="95429" autoAdjust="0"/>
  </p:normalViewPr>
  <p:slideViewPr>
    <p:cSldViewPr>
      <p:cViewPr varScale="1">
        <p:scale>
          <a:sx n="52" d="100"/>
          <a:sy n="52" d="100"/>
        </p:scale>
        <p:origin x="144" y="90"/>
      </p:cViewPr>
      <p:guideLst>
        <p:guide orient="horz" pos="3408"/>
        <p:guide orient="horz" pos="3600"/>
        <p:guide orient="horz" pos="912"/>
        <p:guide orient="horz" pos="3360"/>
        <p:guide pos="5616"/>
        <p:guide pos="43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slide" Target="slides/slide30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slide" Target="slides/slide33.xml"/><Relationship Id="rId47" Type="http://schemas.openxmlformats.org/officeDocument/2006/relationships/slide" Target="slides/slide38.xml"/><Relationship Id="rId50" Type="http://schemas.openxmlformats.org/officeDocument/2006/relationships/slide" Target="slides/slide41.xml"/><Relationship Id="rId55" Type="http://schemas.openxmlformats.org/officeDocument/2006/relationships/slide" Target="slides/slide46.xml"/><Relationship Id="rId63" Type="http://schemas.openxmlformats.org/officeDocument/2006/relationships/slide" Target="slides/slide54.xml"/><Relationship Id="rId68" Type="http://schemas.openxmlformats.org/officeDocument/2006/relationships/slide" Target="slides/slide59.xml"/><Relationship Id="rId76" Type="http://schemas.openxmlformats.org/officeDocument/2006/relationships/slide" Target="slides/slide67.xml"/><Relationship Id="rId84" Type="http://schemas.openxmlformats.org/officeDocument/2006/relationships/handoutMaster" Target="handoutMasters/handoutMaster1.xml"/><Relationship Id="rId89" Type="http://schemas.microsoft.com/office/2015/10/relationships/revisionInfo" Target="revisionInfo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9" Type="http://schemas.openxmlformats.org/officeDocument/2006/relationships/slide" Target="slides/slide20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40" Type="http://schemas.openxmlformats.org/officeDocument/2006/relationships/slide" Target="slides/slide31.xml"/><Relationship Id="rId45" Type="http://schemas.openxmlformats.org/officeDocument/2006/relationships/slide" Target="slides/slide36.xml"/><Relationship Id="rId53" Type="http://schemas.openxmlformats.org/officeDocument/2006/relationships/slide" Target="slides/slide44.xml"/><Relationship Id="rId58" Type="http://schemas.openxmlformats.org/officeDocument/2006/relationships/slide" Target="slides/slide49.xml"/><Relationship Id="rId66" Type="http://schemas.openxmlformats.org/officeDocument/2006/relationships/slide" Target="slides/slide57.xml"/><Relationship Id="rId74" Type="http://schemas.openxmlformats.org/officeDocument/2006/relationships/slide" Target="slides/slide65.xml"/><Relationship Id="rId79" Type="http://schemas.openxmlformats.org/officeDocument/2006/relationships/slide" Target="slides/slide70.xml"/><Relationship Id="rId8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2.xml"/><Relationship Id="rId82" Type="http://schemas.openxmlformats.org/officeDocument/2006/relationships/slide" Target="slides/slide73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slide" Target="slides/slide34.xml"/><Relationship Id="rId48" Type="http://schemas.openxmlformats.org/officeDocument/2006/relationships/slide" Target="slides/slide39.xml"/><Relationship Id="rId56" Type="http://schemas.openxmlformats.org/officeDocument/2006/relationships/slide" Target="slides/slide47.xml"/><Relationship Id="rId64" Type="http://schemas.openxmlformats.org/officeDocument/2006/relationships/slide" Target="slides/slide55.xml"/><Relationship Id="rId69" Type="http://schemas.openxmlformats.org/officeDocument/2006/relationships/slide" Target="slides/slide60.xml"/><Relationship Id="rId77" Type="http://schemas.openxmlformats.org/officeDocument/2006/relationships/slide" Target="slides/slide68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2.xml"/><Relationship Id="rId72" Type="http://schemas.openxmlformats.org/officeDocument/2006/relationships/slide" Target="slides/slide63.xml"/><Relationship Id="rId80" Type="http://schemas.openxmlformats.org/officeDocument/2006/relationships/slide" Target="slides/slide71.xml"/><Relationship Id="rId85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46" Type="http://schemas.openxmlformats.org/officeDocument/2006/relationships/slide" Target="slides/slide37.xml"/><Relationship Id="rId59" Type="http://schemas.openxmlformats.org/officeDocument/2006/relationships/slide" Target="slides/slide50.xml"/><Relationship Id="rId67" Type="http://schemas.openxmlformats.org/officeDocument/2006/relationships/slide" Target="slides/slide58.xml"/><Relationship Id="rId20" Type="http://schemas.openxmlformats.org/officeDocument/2006/relationships/slide" Target="slides/slide11.xml"/><Relationship Id="rId41" Type="http://schemas.openxmlformats.org/officeDocument/2006/relationships/slide" Target="slides/slide32.xml"/><Relationship Id="rId54" Type="http://schemas.openxmlformats.org/officeDocument/2006/relationships/slide" Target="slides/slide45.xml"/><Relationship Id="rId62" Type="http://schemas.openxmlformats.org/officeDocument/2006/relationships/slide" Target="slides/slide53.xml"/><Relationship Id="rId70" Type="http://schemas.openxmlformats.org/officeDocument/2006/relationships/slide" Target="slides/slide61.xml"/><Relationship Id="rId75" Type="http://schemas.openxmlformats.org/officeDocument/2006/relationships/slide" Target="slides/slide66.xml"/><Relationship Id="rId83" Type="http://schemas.openxmlformats.org/officeDocument/2006/relationships/notesMaster" Target="notesMasters/notesMaster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49" Type="http://schemas.openxmlformats.org/officeDocument/2006/relationships/slide" Target="slides/slide40.xml"/><Relationship Id="rId57" Type="http://schemas.openxmlformats.org/officeDocument/2006/relationships/slide" Target="slides/slide48.xml"/><Relationship Id="rId10" Type="http://schemas.openxmlformats.org/officeDocument/2006/relationships/slide" Target="slides/slide1.xml"/><Relationship Id="rId31" Type="http://schemas.openxmlformats.org/officeDocument/2006/relationships/slide" Target="slides/slide22.xml"/><Relationship Id="rId44" Type="http://schemas.openxmlformats.org/officeDocument/2006/relationships/slide" Target="slides/slide35.xml"/><Relationship Id="rId52" Type="http://schemas.openxmlformats.org/officeDocument/2006/relationships/slide" Target="slides/slide43.xml"/><Relationship Id="rId60" Type="http://schemas.openxmlformats.org/officeDocument/2006/relationships/slide" Target="slides/slide51.xml"/><Relationship Id="rId65" Type="http://schemas.openxmlformats.org/officeDocument/2006/relationships/slide" Target="slides/slide56.xml"/><Relationship Id="rId73" Type="http://schemas.openxmlformats.org/officeDocument/2006/relationships/slide" Target="slides/slide64.xml"/><Relationship Id="rId78" Type="http://schemas.openxmlformats.org/officeDocument/2006/relationships/slide" Target="slides/slide69.xml"/><Relationship Id="rId81" Type="http://schemas.openxmlformats.org/officeDocument/2006/relationships/slide" Target="slides/slide72.xml"/><Relationship Id="rId86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4CCBF-31CF-4FCA-A5B4-50142834420A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895618-5249-4F12-80E4-2F3A0FD18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1105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4B720-C9F6-4BFC-BC5C-B1B8D70204DA}" type="datetimeFigureOut">
              <a:rPr lang="en-US" smtClean="0"/>
              <a:t>8/13/2018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03D02-7E89-4EBF-B123-9C334E1BF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04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532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03D02-7E89-4EBF-B123-9C334E1BFEF7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8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49530" y="3429000"/>
            <a:ext cx="561594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9530" y="4114800"/>
            <a:ext cx="5615940" cy="6858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1560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49530" y="3581400"/>
            <a:ext cx="561594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069168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436620" y="3581400"/>
            <a:ext cx="569976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7617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235527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229479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695569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56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143000" indent="-22860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00200" indent="-22860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057400" indent="-22860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6056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80104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Six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39762"/>
          </a:xfrm>
          <a:prstGeom prst="rect">
            <a:avLst/>
          </a:prstGeom>
        </p:spPr>
        <p:txBody>
          <a:bodyPr/>
          <a:lstStyle>
            <a:lvl1pPr>
              <a:defRPr lang="en-US" sz="3600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" name="Content Placeholder 1"/>
          <p:cNvSpPr>
            <a:spLocks noGrp="1"/>
          </p:cNvSpPr>
          <p:nvPr>
            <p:ph sz="quarter" idx="12"/>
          </p:nvPr>
        </p:nvSpPr>
        <p:spPr>
          <a:xfrm>
            <a:off x="533400" y="1066800"/>
            <a:ext cx="8153400" cy="838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2011680"/>
            <a:ext cx="8153400" cy="7620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4"/>
          </p:nvPr>
        </p:nvSpPr>
        <p:spPr>
          <a:xfrm>
            <a:off x="533400" y="2880360"/>
            <a:ext cx="8153400" cy="6858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4"/>
          <p:cNvSpPr>
            <a:spLocks noGrp="1"/>
          </p:cNvSpPr>
          <p:nvPr>
            <p:ph sz="quarter" idx="15"/>
          </p:nvPr>
        </p:nvSpPr>
        <p:spPr>
          <a:xfrm>
            <a:off x="533400" y="3672840"/>
            <a:ext cx="8153400" cy="838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quarter" idx="10"/>
          </p:nvPr>
        </p:nvSpPr>
        <p:spPr>
          <a:xfrm>
            <a:off x="533400" y="4617720"/>
            <a:ext cx="8153400" cy="9144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6"/>
          <p:cNvSpPr>
            <a:spLocks noGrp="1"/>
          </p:cNvSpPr>
          <p:nvPr>
            <p:ph sz="quarter" idx="11"/>
          </p:nvPr>
        </p:nvSpPr>
        <p:spPr>
          <a:xfrm>
            <a:off x="533400" y="5638800"/>
            <a:ext cx="8153400" cy="7620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5294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1" name="Photo Credit"/>
          <p:cNvSpPr>
            <a:spLocks noGrp="1"/>
          </p:cNvSpPr>
          <p:nvPr>
            <p:ph type="body" sz="quarter" idx="16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562023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12 Content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39762"/>
          </a:xfrm>
          <a:prstGeom prst="rect">
            <a:avLst/>
          </a:prstGeom>
        </p:spPr>
        <p:txBody>
          <a:bodyPr/>
          <a:lstStyle>
            <a:lvl1pPr>
              <a:defRPr lang="en-US" sz="3600" dirty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" name="Content Placeholder 1"/>
          <p:cNvSpPr>
            <a:spLocks noGrp="1"/>
          </p:cNvSpPr>
          <p:nvPr>
            <p:ph sz="quarter" idx="12"/>
          </p:nvPr>
        </p:nvSpPr>
        <p:spPr>
          <a:xfrm>
            <a:off x="159416" y="10668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159416" y="19812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4"/>
          </p:nvPr>
        </p:nvSpPr>
        <p:spPr>
          <a:xfrm>
            <a:off x="159416" y="28956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4"/>
          <p:cNvSpPr>
            <a:spLocks noGrp="1"/>
          </p:cNvSpPr>
          <p:nvPr>
            <p:ph sz="quarter" idx="15"/>
          </p:nvPr>
        </p:nvSpPr>
        <p:spPr>
          <a:xfrm>
            <a:off x="159416" y="38100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5"/>
          <p:cNvSpPr>
            <a:spLocks noGrp="1"/>
          </p:cNvSpPr>
          <p:nvPr>
            <p:ph sz="quarter" idx="10"/>
          </p:nvPr>
        </p:nvSpPr>
        <p:spPr>
          <a:xfrm>
            <a:off x="159416" y="47244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6"/>
          <p:cNvSpPr>
            <a:spLocks noGrp="1"/>
          </p:cNvSpPr>
          <p:nvPr>
            <p:ph sz="quarter" idx="11"/>
          </p:nvPr>
        </p:nvSpPr>
        <p:spPr>
          <a:xfrm>
            <a:off x="159416" y="5638800"/>
            <a:ext cx="4114800" cy="82296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7"/>
          <p:cNvSpPr>
            <a:spLocks noGrp="1"/>
          </p:cNvSpPr>
          <p:nvPr>
            <p:ph sz="quarter" idx="18"/>
          </p:nvPr>
        </p:nvSpPr>
        <p:spPr>
          <a:xfrm>
            <a:off x="4800600" y="10668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 dirty="0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 dirty="0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/>
              <a:t>Fifth level</a:t>
            </a:r>
          </a:p>
        </p:txBody>
      </p:sp>
      <p:sp>
        <p:nvSpPr>
          <p:cNvPr id="19" name="Content Placeholder 8"/>
          <p:cNvSpPr>
            <a:spLocks noGrp="1"/>
          </p:cNvSpPr>
          <p:nvPr>
            <p:ph sz="quarter" idx="19"/>
          </p:nvPr>
        </p:nvSpPr>
        <p:spPr>
          <a:xfrm>
            <a:off x="4800600" y="19812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21" name="Content Placeholder 9"/>
          <p:cNvSpPr>
            <a:spLocks noGrp="1"/>
          </p:cNvSpPr>
          <p:nvPr>
            <p:ph sz="quarter" idx="20"/>
          </p:nvPr>
        </p:nvSpPr>
        <p:spPr>
          <a:xfrm>
            <a:off x="4800600" y="28956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23" name="Content Placeholder 10"/>
          <p:cNvSpPr>
            <a:spLocks noGrp="1"/>
          </p:cNvSpPr>
          <p:nvPr>
            <p:ph sz="quarter" idx="21"/>
          </p:nvPr>
        </p:nvSpPr>
        <p:spPr>
          <a:xfrm>
            <a:off x="4800600" y="38100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25" name="Content Placeholder 11"/>
          <p:cNvSpPr>
            <a:spLocks noGrp="1"/>
          </p:cNvSpPr>
          <p:nvPr>
            <p:ph sz="quarter" idx="22"/>
          </p:nvPr>
        </p:nvSpPr>
        <p:spPr>
          <a:xfrm>
            <a:off x="4800600" y="47244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27" name="Content Placeholder 12"/>
          <p:cNvSpPr>
            <a:spLocks noGrp="1"/>
          </p:cNvSpPr>
          <p:nvPr>
            <p:ph sz="quarter" idx="23"/>
          </p:nvPr>
        </p:nvSpPr>
        <p:spPr>
          <a:xfrm>
            <a:off x="4800600" y="5638800"/>
            <a:ext cx="4114800" cy="822960"/>
          </a:xfrm>
          <a:prstGeom prst="rect">
            <a:avLst/>
          </a:prstGeom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US" sz="1600"/>
            </a:lvl5pPr>
          </a:lstStyle>
          <a:p>
            <a:pPr marL="0" lvl="0" indent="0">
              <a:spcAft>
                <a:spcPts val="800"/>
              </a:spcAft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  <a:p>
            <a:pPr marL="800100" lvl="1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Second level</a:t>
            </a:r>
          </a:p>
          <a:p>
            <a:pPr marL="1200150" lvl="2" indent="-285750">
              <a:spcAft>
                <a:spcPts val="800"/>
              </a:spcAft>
              <a:buFont typeface="Arial" panose="020B0604020202020204" pitchFamily="34" charset="0"/>
            </a:pPr>
            <a:r>
              <a:rPr lang="en-US"/>
              <a:t>Third level</a:t>
            </a:r>
          </a:p>
          <a:p>
            <a:pPr marL="1657350" lvl="3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  <a:p>
            <a:pPr marL="2114550" lvl="4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/>
              <a:t>Fifth level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7512" y="65294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1" name="Photo Credit"/>
          <p:cNvSpPr>
            <a:spLocks noGrp="1"/>
          </p:cNvSpPr>
          <p:nvPr>
            <p:ph type="body" sz="quarter" idx="16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980540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Title"/>
          <p:cNvSpPr>
            <a:spLocks noGrp="1"/>
          </p:cNvSpPr>
          <p:nvPr>
            <p:ph type="title"/>
          </p:nvPr>
        </p:nvSpPr>
        <p:spPr>
          <a:xfrm>
            <a:off x="-1" y="228600"/>
            <a:ext cx="9144001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61594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561594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55320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1187976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wo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5612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49122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49122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55320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2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87407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436620" y="3581400"/>
            <a:ext cx="569976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436620" y="4260273"/>
            <a:ext cx="569976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480686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4191000"/>
            <a:ext cx="4040188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4645025" y="4191000"/>
            <a:ext cx="4041775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7" hasCustomPrompt="1"/>
          </p:nvPr>
        </p:nvSpPr>
        <p:spPr>
          <a:xfrm>
            <a:off x="3465912" y="601980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587377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Content with Lef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1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457201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575050" y="304800"/>
            <a:ext cx="5111751" cy="6179819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Jump Link"/>
          <p:cNvSpPr>
            <a:spLocks noGrp="1"/>
          </p:cNvSpPr>
          <p:nvPr>
            <p:ph type="body" sz="quarter" idx="13" hasCustomPrompt="1"/>
          </p:nvPr>
        </p:nvSpPr>
        <p:spPr>
          <a:xfrm>
            <a:off x="4999894" y="6488875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8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9750495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Content with Righ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5678487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5678487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5111751" cy="6179819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1908587" y="6488875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4910042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1828800" y="5253037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1828800" y="5895975"/>
            <a:ext cx="54864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1"/>
          <p:cNvSpPr>
            <a:spLocks noGrp="1"/>
          </p:cNvSpPr>
          <p:nvPr>
            <p:ph type="pic" idx="1"/>
          </p:nvPr>
        </p:nvSpPr>
        <p:spPr>
          <a:xfrm>
            <a:off x="1028700" y="128650"/>
            <a:ext cx="7086600" cy="49446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8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357063" y="510540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326611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Bar-Titl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-2251" y="228600"/>
            <a:ext cx="9172252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Media Placeholder 1"/>
          <p:cNvSpPr>
            <a:spLocks noGrp="1"/>
          </p:cNvSpPr>
          <p:nvPr>
            <p:ph type="media" sz="quarter" idx="11"/>
          </p:nvPr>
        </p:nvSpPr>
        <p:spPr>
          <a:xfrm>
            <a:off x="0" y="1066799"/>
            <a:ext cx="9144000" cy="53159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5" name="Video Credit"/>
          <p:cNvSpPr>
            <a:spLocks noGrp="1"/>
          </p:cNvSpPr>
          <p:nvPr>
            <p:ph type="body" sz="quarter" idx="12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Video Credit Here</a:t>
            </a:r>
          </a:p>
        </p:txBody>
      </p:sp>
    </p:spTree>
    <p:extLst>
      <p:ext uri="{BB962C8B-B14F-4D97-AF65-F5344CB8AC3E}">
        <p14:creationId xmlns:p14="http://schemas.microsoft.com/office/powerpoint/2010/main" val="1987417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28">
          <p15:clr>
            <a:srgbClr val="FBAE40"/>
          </p15:clr>
        </p15:guide>
        <p15:guide id="3" pos="5136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467512" y="655320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8626553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362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57200" y="3810000"/>
            <a:ext cx="8229600" cy="2362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4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3" name="Photo Credit"/>
          <p:cNvSpPr>
            <a:spLocks noGrp="1"/>
          </p:cNvSpPr>
          <p:nvPr>
            <p:ph type="body" sz="quarter" idx="15" hasCustomPrompt="1"/>
          </p:nvPr>
        </p:nvSpPr>
        <p:spPr>
          <a:xfrm>
            <a:off x="6473952" y="6705599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704760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524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57200" y="3048000"/>
            <a:ext cx="8229600" cy="1600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4800600"/>
            <a:ext cx="8229600" cy="1600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5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4" name="Photo Credit"/>
          <p:cNvSpPr>
            <a:spLocks noGrp="1"/>
          </p:cNvSpPr>
          <p:nvPr>
            <p:ph type="body" sz="quarter" idx="16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10280624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066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57200" y="2514600"/>
            <a:ext cx="8229600" cy="1066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3810000"/>
            <a:ext cx="8229600" cy="1066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5"/>
          </p:nvPr>
        </p:nvSpPr>
        <p:spPr>
          <a:xfrm>
            <a:off x="457200" y="5029200"/>
            <a:ext cx="8229600" cy="1066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4" name="Photo Credit"/>
          <p:cNvSpPr>
            <a:spLocks noGrp="1"/>
          </p:cNvSpPr>
          <p:nvPr>
            <p:ph type="body" sz="quarter" idx="17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5884515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4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57200" y="2070100"/>
            <a:ext cx="8229600" cy="504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2844800"/>
            <a:ext cx="8229600" cy="504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5"/>
          </p:nvPr>
        </p:nvSpPr>
        <p:spPr>
          <a:xfrm>
            <a:off x="457200" y="3619500"/>
            <a:ext cx="8229600" cy="504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6"/>
          </p:nvPr>
        </p:nvSpPr>
        <p:spPr>
          <a:xfrm>
            <a:off x="457200" y="4394200"/>
            <a:ext cx="8229600" cy="504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"/>
          <p:cNvSpPr>
            <a:spLocks noGrp="1"/>
          </p:cNvSpPr>
          <p:nvPr>
            <p:ph idx="17"/>
          </p:nvPr>
        </p:nvSpPr>
        <p:spPr>
          <a:xfrm>
            <a:off x="457200" y="5168900"/>
            <a:ext cx="8229600" cy="504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8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6" name="Photo Credit"/>
          <p:cNvSpPr>
            <a:spLocks noGrp="1"/>
          </p:cNvSpPr>
          <p:nvPr>
            <p:ph type="body" sz="quarter" idx="19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14" name="Content Placeholder 1"/>
          <p:cNvSpPr>
            <a:spLocks noGrp="1"/>
          </p:cNvSpPr>
          <p:nvPr>
            <p:ph idx="20"/>
          </p:nvPr>
        </p:nvSpPr>
        <p:spPr>
          <a:xfrm>
            <a:off x="457200" y="5943600"/>
            <a:ext cx="8229600" cy="504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10726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-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49530" y="3581400"/>
            <a:ext cx="561594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3368280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792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57200" y="2158080"/>
            <a:ext cx="8229600" cy="792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3020760"/>
            <a:ext cx="8229600" cy="792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5"/>
          </p:nvPr>
        </p:nvSpPr>
        <p:spPr>
          <a:xfrm>
            <a:off x="457200" y="3883440"/>
            <a:ext cx="8229600" cy="792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6"/>
          </p:nvPr>
        </p:nvSpPr>
        <p:spPr>
          <a:xfrm>
            <a:off x="457200" y="4746120"/>
            <a:ext cx="8229600" cy="792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"/>
          <p:cNvSpPr>
            <a:spLocks noGrp="1"/>
          </p:cNvSpPr>
          <p:nvPr>
            <p:ph idx="17"/>
          </p:nvPr>
        </p:nvSpPr>
        <p:spPr>
          <a:xfrm>
            <a:off x="457200" y="5608800"/>
            <a:ext cx="8229600" cy="7920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8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6" name="Photo Credit"/>
          <p:cNvSpPr>
            <a:spLocks noGrp="1"/>
          </p:cNvSpPr>
          <p:nvPr>
            <p:ph type="body" sz="quarter" idx="19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</a:defRPr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4804663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663440" y="12954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214884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5"/>
          </p:nvPr>
        </p:nvSpPr>
        <p:spPr>
          <a:xfrm>
            <a:off x="4663440" y="214884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6"/>
          </p:nvPr>
        </p:nvSpPr>
        <p:spPr>
          <a:xfrm>
            <a:off x="457200" y="300228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"/>
          <p:cNvSpPr>
            <a:spLocks noGrp="1"/>
          </p:cNvSpPr>
          <p:nvPr>
            <p:ph idx="17"/>
          </p:nvPr>
        </p:nvSpPr>
        <p:spPr>
          <a:xfrm>
            <a:off x="4663440" y="300228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8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4" name="Content Placeholder 1"/>
          <p:cNvSpPr>
            <a:spLocks noGrp="1"/>
          </p:cNvSpPr>
          <p:nvPr>
            <p:ph idx="20"/>
          </p:nvPr>
        </p:nvSpPr>
        <p:spPr>
          <a:xfrm>
            <a:off x="457200" y="385572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"/>
          <p:cNvSpPr>
            <a:spLocks noGrp="1"/>
          </p:cNvSpPr>
          <p:nvPr>
            <p:ph idx="21"/>
          </p:nvPr>
        </p:nvSpPr>
        <p:spPr>
          <a:xfrm>
            <a:off x="4663440" y="385572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22"/>
          </p:nvPr>
        </p:nvSpPr>
        <p:spPr>
          <a:xfrm>
            <a:off x="457200" y="470916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"/>
          <p:cNvSpPr>
            <a:spLocks noGrp="1"/>
          </p:cNvSpPr>
          <p:nvPr>
            <p:ph idx="23"/>
          </p:nvPr>
        </p:nvSpPr>
        <p:spPr>
          <a:xfrm>
            <a:off x="4663440" y="470916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"/>
          <p:cNvSpPr>
            <a:spLocks noGrp="1"/>
          </p:cNvSpPr>
          <p:nvPr>
            <p:ph idx="24"/>
          </p:nvPr>
        </p:nvSpPr>
        <p:spPr>
          <a:xfrm>
            <a:off x="457200" y="55626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"/>
          <p:cNvSpPr>
            <a:spLocks noGrp="1"/>
          </p:cNvSpPr>
          <p:nvPr>
            <p:ph idx="25"/>
          </p:nvPr>
        </p:nvSpPr>
        <p:spPr>
          <a:xfrm>
            <a:off x="4663440" y="55626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26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381643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RedBar-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88720"/>
          </a:xfrm>
          <a:prstGeom prst="rect">
            <a:avLst/>
          </a:prstGeom>
        </p:spPr>
        <p:txBody>
          <a:bodyPr anchor="ctr"/>
          <a:lstStyle>
            <a:lvl1pPr>
              <a:defRPr sz="4400" b="0">
                <a:solidFill>
                  <a:srgbClr val="04617B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13"/>
          </p:nvPr>
        </p:nvSpPr>
        <p:spPr>
          <a:xfrm>
            <a:off x="4663440" y="12954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"/>
          <p:cNvSpPr>
            <a:spLocks noGrp="1"/>
          </p:cNvSpPr>
          <p:nvPr>
            <p:ph idx="14"/>
          </p:nvPr>
        </p:nvSpPr>
        <p:spPr>
          <a:xfrm>
            <a:off x="457200" y="214884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idx="15"/>
          </p:nvPr>
        </p:nvSpPr>
        <p:spPr>
          <a:xfrm>
            <a:off x="4663440" y="214884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"/>
          <p:cNvSpPr>
            <a:spLocks noGrp="1"/>
          </p:cNvSpPr>
          <p:nvPr>
            <p:ph idx="16"/>
          </p:nvPr>
        </p:nvSpPr>
        <p:spPr>
          <a:xfrm>
            <a:off x="457200" y="300228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"/>
          <p:cNvSpPr>
            <a:spLocks noGrp="1"/>
          </p:cNvSpPr>
          <p:nvPr>
            <p:ph idx="17"/>
          </p:nvPr>
        </p:nvSpPr>
        <p:spPr>
          <a:xfrm>
            <a:off x="4663440" y="300228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Jump Link"/>
          <p:cNvSpPr>
            <a:spLocks noGrp="1"/>
          </p:cNvSpPr>
          <p:nvPr>
            <p:ph type="body" sz="quarter" idx="18" hasCustomPrompt="1"/>
          </p:nvPr>
        </p:nvSpPr>
        <p:spPr>
          <a:xfrm>
            <a:off x="3465576" y="6553200"/>
            <a:ext cx="2212848" cy="10058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  <a:lvl2pPr marL="457200" indent="0">
              <a:buNone/>
              <a:defRPr sz="800"/>
            </a:lvl2pPr>
            <a:lvl3pPr marL="914400" indent="0">
              <a:buNone/>
              <a:defRPr sz="800"/>
            </a:lvl3pPr>
            <a:lvl4pPr marL="1371600" indent="0">
              <a:buNone/>
              <a:defRPr sz="800"/>
            </a:lvl4pPr>
            <a:lvl5pPr marL="1828800" indent="0">
              <a:buNone/>
              <a:defRPr sz="800"/>
            </a:lvl5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4" name="Content Placeholder 1"/>
          <p:cNvSpPr>
            <a:spLocks noGrp="1"/>
          </p:cNvSpPr>
          <p:nvPr>
            <p:ph idx="20"/>
          </p:nvPr>
        </p:nvSpPr>
        <p:spPr>
          <a:xfrm>
            <a:off x="457200" y="385572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"/>
          <p:cNvSpPr>
            <a:spLocks noGrp="1"/>
          </p:cNvSpPr>
          <p:nvPr>
            <p:ph idx="21"/>
          </p:nvPr>
        </p:nvSpPr>
        <p:spPr>
          <a:xfrm>
            <a:off x="4663440" y="385572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22"/>
          </p:nvPr>
        </p:nvSpPr>
        <p:spPr>
          <a:xfrm>
            <a:off x="457200" y="470916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"/>
          <p:cNvSpPr>
            <a:spLocks noGrp="1"/>
          </p:cNvSpPr>
          <p:nvPr>
            <p:ph idx="23"/>
          </p:nvPr>
        </p:nvSpPr>
        <p:spPr>
          <a:xfrm>
            <a:off x="4663440" y="470916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"/>
          <p:cNvSpPr>
            <a:spLocks noGrp="1"/>
          </p:cNvSpPr>
          <p:nvPr>
            <p:ph idx="24"/>
          </p:nvPr>
        </p:nvSpPr>
        <p:spPr>
          <a:xfrm>
            <a:off x="457200" y="5562600"/>
            <a:ext cx="4023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"/>
          <p:cNvSpPr>
            <a:spLocks noGrp="1"/>
          </p:cNvSpPr>
          <p:nvPr>
            <p:ph idx="25"/>
          </p:nvPr>
        </p:nvSpPr>
        <p:spPr>
          <a:xfrm>
            <a:off x="4663440" y="5562600"/>
            <a:ext cx="2118360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26" hasCustomPrompt="1"/>
          </p:nvPr>
        </p:nvSpPr>
        <p:spPr>
          <a:xfrm>
            <a:off x="6473952" y="6705600"/>
            <a:ext cx="2670048" cy="155448"/>
          </a:xfrm>
          <a:prstGeom prst="rect">
            <a:avLst/>
          </a:prstGeom>
        </p:spPr>
        <p:txBody>
          <a:bodyPr lIns="0" tIns="0" rIns="45720" bIns="0"/>
          <a:lstStyle>
            <a:lvl1pPr marL="0" indent="0" algn="r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Photo Credit Here</a:t>
            </a:r>
          </a:p>
        </p:txBody>
      </p:sp>
      <p:sp>
        <p:nvSpPr>
          <p:cNvPr id="21" name="Content Placeholder 1"/>
          <p:cNvSpPr>
            <a:spLocks noGrp="1"/>
          </p:cNvSpPr>
          <p:nvPr>
            <p:ph idx="27"/>
          </p:nvPr>
        </p:nvSpPr>
        <p:spPr>
          <a:xfrm>
            <a:off x="6812844" y="5562600"/>
            <a:ext cx="1873956" cy="7315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  <a:defRPr sz="3200">
                <a:latin typeface="+mj-lt"/>
                <a:cs typeface="Arial" panose="020B0604020202020204" pitchFamily="34" charset="0"/>
              </a:defRPr>
            </a:lvl1pPr>
            <a:lvl2pPr marL="457200" indent="-342900">
              <a:spcBef>
                <a:spcPts val="1200"/>
              </a:spcBef>
              <a:spcAft>
                <a:spcPts val="600"/>
              </a:spcAft>
              <a:buClr>
                <a:srgbClr val="04617B"/>
              </a:buClr>
              <a:buFont typeface="Arial" panose="020B0604020202020204" pitchFamily="34" charset="0"/>
              <a:buChar char="•"/>
              <a:defRPr sz="2800">
                <a:latin typeface="+mj-lt"/>
                <a:cs typeface="Arial" panose="020B0604020202020204" pitchFamily="34" charset="0"/>
              </a:defRPr>
            </a:lvl2pPr>
            <a:lvl3pPr marL="822960" indent="-274320">
              <a:spcBef>
                <a:spcPts val="1200"/>
              </a:spcBef>
              <a:spcAft>
                <a:spcPts val="600"/>
              </a:spcAft>
              <a:buClr>
                <a:srgbClr val="B60000"/>
              </a:buClr>
              <a:buFont typeface="Arial" panose="020B0604020202020204" pitchFamily="34" charset="0"/>
              <a:buChar char="•"/>
              <a:defRPr sz="2400">
                <a:latin typeface="+mj-lt"/>
                <a:cs typeface="Arial" panose="020B0604020202020204" pitchFamily="34" charset="0"/>
              </a:defRPr>
            </a:lvl3pPr>
            <a:lvl4pPr marL="1188720" indent="-274320">
              <a:spcBef>
                <a:spcPts val="1200"/>
              </a:spcBef>
              <a:spcAft>
                <a:spcPts val="600"/>
              </a:spcAft>
              <a:buClr>
                <a:srgbClr val="663F78"/>
              </a:buClr>
              <a:buFont typeface="Arial" panose="020B0604020202020204" pitchFamily="34" charset="0"/>
              <a:buChar char="•"/>
              <a:defRPr sz="2000">
                <a:latin typeface="+mj-lt"/>
                <a:cs typeface="Arial" panose="020B0604020202020204" pitchFamily="34" charset="0"/>
              </a:defRPr>
            </a:lvl4pPr>
            <a:lvl5pPr marL="1554480" indent="-2286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40272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Title"/>
          <p:cNvSpPr>
            <a:spLocks noGrp="1"/>
          </p:cNvSpPr>
          <p:nvPr>
            <p:ph type="title"/>
          </p:nvPr>
        </p:nvSpPr>
        <p:spPr>
          <a:xfrm>
            <a:off x="-1" y="228600"/>
            <a:ext cx="9144001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61594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561594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357063" y="652945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3194019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wo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49122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4912202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3273243" y="652945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2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75055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half" idx="2"/>
          </p:nvPr>
        </p:nvSpPr>
        <p:spPr>
          <a:xfrm>
            <a:off x="457201" y="1600200"/>
            <a:ext cx="4040188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4"/>
          </p:nvPr>
        </p:nvSpPr>
        <p:spPr>
          <a:xfrm>
            <a:off x="4645026" y="1600200"/>
            <a:ext cx="4041775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4191000"/>
            <a:ext cx="4040188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5814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5" name="Content Placeholder 4"/>
          <p:cNvSpPr>
            <a:spLocks noGrp="1"/>
          </p:cNvSpPr>
          <p:nvPr>
            <p:ph sz="quarter" idx="15"/>
          </p:nvPr>
        </p:nvSpPr>
        <p:spPr>
          <a:xfrm>
            <a:off x="4645025" y="4191000"/>
            <a:ext cx="4041775" cy="175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000"/>
            </a:lvl1pPr>
            <a:lvl2pPr marL="7429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357063" y="5996050"/>
            <a:ext cx="2429874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1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2079248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Content with Lef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457201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457201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3575050" y="304800"/>
            <a:ext cx="5111751" cy="6179819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5026437" y="65294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8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48539004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Content with Right Side-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5678487" y="304800"/>
            <a:ext cx="3008313" cy="838200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5678487" y="1143000"/>
            <a:ext cx="3008313" cy="533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5111751" cy="6179819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Font typeface="Arial" panose="020B0604020202020204" pitchFamily="34" charset="0"/>
              <a:buNone/>
              <a:defRPr sz="2400"/>
            </a:lvl1pPr>
            <a:lvl2pPr marL="800100" indent="-342900">
              <a:spcAft>
                <a:spcPts val="800"/>
              </a:spcAft>
              <a:buFont typeface="Arial" panose="020B0604020202020204" pitchFamily="34" charset="0"/>
              <a:buChar char="•"/>
              <a:defRPr sz="2000"/>
            </a:lvl2pPr>
            <a:lvl3pPr marL="1200150" indent="-285750">
              <a:spcAft>
                <a:spcPts val="800"/>
              </a:spcAft>
              <a:buFont typeface="Arial" panose="020B0604020202020204" pitchFamily="34" charset="0"/>
              <a:buChar char="•"/>
              <a:defRPr sz="1800"/>
            </a:lvl3pPr>
            <a:lvl4pPr marL="16573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4pPr>
            <a:lvl5pPr marL="2114550" indent="-285750">
              <a:spcAft>
                <a:spcPts val="800"/>
              </a:spcAft>
              <a:buFont typeface="Arial" panose="020B0604020202020204" pitchFamily="34" charset="0"/>
              <a:buChar char="•"/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Jump Link"/>
          <p:cNvSpPr>
            <a:spLocks noGrp="1"/>
          </p:cNvSpPr>
          <p:nvPr>
            <p:ph type="body" sz="quarter" idx="12" hasCustomPrompt="1"/>
          </p:nvPr>
        </p:nvSpPr>
        <p:spPr>
          <a:xfrm>
            <a:off x="1908587" y="65294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9164351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1828800" y="5253037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1"/>
          <p:cNvSpPr>
            <a:spLocks noGrp="1"/>
          </p:cNvSpPr>
          <p:nvPr>
            <p:ph type="body" sz="half" idx="2"/>
          </p:nvPr>
        </p:nvSpPr>
        <p:spPr>
          <a:xfrm>
            <a:off x="1828800" y="5895975"/>
            <a:ext cx="54864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1"/>
          <p:cNvSpPr>
            <a:spLocks noGrp="1"/>
          </p:cNvSpPr>
          <p:nvPr>
            <p:ph type="pic" idx="1"/>
          </p:nvPr>
        </p:nvSpPr>
        <p:spPr>
          <a:xfrm>
            <a:off x="1028700" y="128650"/>
            <a:ext cx="7086600" cy="49446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Jump Link"/>
          <p:cNvSpPr>
            <a:spLocks noGrp="1"/>
          </p:cNvSpPr>
          <p:nvPr>
            <p:ph type="body" sz="quarter" idx="16" hasCustomPrompt="1"/>
          </p:nvPr>
        </p:nvSpPr>
        <p:spPr>
          <a:xfrm>
            <a:off x="3467512" y="5081650"/>
            <a:ext cx="2208976" cy="99950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800"/>
            </a:lvl1pPr>
          </a:lstStyle>
          <a:p>
            <a:pPr lvl="0"/>
            <a:r>
              <a:rPr lang="en-US" dirty="0"/>
              <a:t>Add “Access the text alternative for slide images.”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15795019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Bar-Titl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-2251" y="228600"/>
            <a:ext cx="9172252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Media Placeholder 5"/>
          <p:cNvSpPr>
            <a:spLocks noGrp="1"/>
          </p:cNvSpPr>
          <p:nvPr>
            <p:ph type="media" sz="quarter" idx="11"/>
          </p:nvPr>
        </p:nvSpPr>
        <p:spPr>
          <a:xfrm>
            <a:off x="0" y="1066799"/>
            <a:ext cx="9144000" cy="53159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  <p:sp>
        <p:nvSpPr>
          <p:cNvPr id="5" name="Video Credit"/>
          <p:cNvSpPr>
            <a:spLocks noGrp="1"/>
          </p:cNvSpPr>
          <p:nvPr>
            <p:ph type="body" sz="quarter" idx="12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Video Credit Here</a:t>
            </a:r>
          </a:p>
        </p:txBody>
      </p:sp>
    </p:spTree>
    <p:extLst>
      <p:ext uri="{BB962C8B-B14F-4D97-AF65-F5344CB8AC3E}">
        <p14:creationId xmlns:p14="http://schemas.microsoft.com/office/powerpoint/2010/main" val="2469297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28">
          <p15:clr>
            <a:srgbClr val="FBAE40"/>
          </p15:clr>
        </p15:guide>
        <p15:guide id="3" pos="513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Gray BG, Title-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436620" y="3581400"/>
            <a:ext cx="569976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83350321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51054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4114800"/>
            <a:ext cx="510540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0497328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33800" y="4260273"/>
            <a:ext cx="518160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38481487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51054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0691689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Tagline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76172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23552719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22947916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7056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  <a:latin typeface="+mn-lt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69556950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&amp; Subtitle Left1_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429000"/>
            <a:ext cx="51054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28600" y="4114800"/>
            <a:ext cx="510540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0497328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&amp; Subtitle Left1_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733800" y="4260273"/>
            <a:ext cx="518160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38481487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Only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228600" y="3581400"/>
            <a:ext cx="51054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069168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457200" y="1143000"/>
            <a:ext cx="8229600" cy="1470025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04617B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048000"/>
            <a:ext cx="8229600" cy="1143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 hasCustomPrompt="1"/>
          </p:nvPr>
        </p:nvSpPr>
        <p:spPr>
          <a:xfrm>
            <a:off x="1752600" y="5029200"/>
            <a:ext cx="5486400" cy="548640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rgbClr val="50505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0" y="6771640"/>
            <a:ext cx="9144000" cy="91440"/>
          </a:xfrm>
          <a:prstGeom prst="rect">
            <a:avLst/>
          </a:prstGeom>
        </p:spPr>
        <p:txBody>
          <a:bodyPr lIns="45720" rIns="45720" anchor="ctr"/>
          <a:lstStyle>
            <a:lvl1pPr algn="l">
              <a:defRPr sz="80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99204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Gray BG, Title Only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733800" y="3581400"/>
            <a:ext cx="5181600" cy="1371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761728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SimpleTitle&amp;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0" y="2130426"/>
            <a:ext cx="9144000" cy="1470025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6A6A6A"/>
                </a:solidFill>
                <a:latin typeface="ArumSans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23552719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22947916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RedBar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705600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6955695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Slide 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1066800" y="1524000"/>
            <a:ext cx="7048500" cy="1470025"/>
          </a:xfrm>
          <a:prstGeom prst="rect">
            <a:avLst/>
          </a:prstGeom>
        </p:spPr>
        <p:txBody>
          <a:bodyPr/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1"/>
          <p:cNvSpPr>
            <a:spLocks noGrp="1"/>
          </p:cNvSpPr>
          <p:nvPr>
            <p:ph type="subTitle" idx="1"/>
          </p:nvPr>
        </p:nvSpPr>
        <p:spPr>
          <a:xfrm>
            <a:off x="1066800" y="29718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887237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lue Slide 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722313" y="2643186"/>
            <a:ext cx="7202487" cy="1362075"/>
          </a:xfrm>
          <a:prstGeom prst="rect">
            <a:avLst/>
          </a:prstGeom>
        </p:spPr>
        <p:txBody>
          <a:bodyPr anchor="t"/>
          <a:lstStyle>
            <a:lvl1pPr algn="l">
              <a:defRPr sz="44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722313" y="1143000"/>
            <a:ext cx="7202487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0531504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066800"/>
            <a:ext cx="8229600" cy="5562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6294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701755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2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600200"/>
            <a:ext cx="40386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11797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648200" y="1600200"/>
            <a:ext cx="41148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394921454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_Appendix_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457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648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7338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57200" y="43434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7338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48200" y="43434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365626086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Title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  <p:sp>
        <p:nvSpPr>
          <p:cNvPr id="8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990600"/>
            <a:ext cx="8229600" cy="5410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36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Text abov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107556411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2-up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457200" y="1600200"/>
            <a:ext cx="40386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11797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648200" y="1600200"/>
            <a:ext cx="4114800" cy="4800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Jump link"/>
          <p:cNvSpPr>
            <a:spLocks noGrp="1"/>
          </p:cNvSpPr>
          <p:nvPr>
            <p:ph type="body" sz="quarter" idx="13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109974784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ar Footer_Appendix_4-up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Title"/>
          <p:cNvSpPr>
            <a:spLocks noGrp="1"/>
          </p:cNvSpPr>
          <p:nvPr>
            <p:ph type="title"/>
          </p:nvPr>
        </p:nvSpPr>
        <p:spPr>
          <a:xfrm>
            <a:off x="-20713" y="228600"/>
            <a:ext cx="9185426" cy="60960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Header 1"/>
          <p:cNvSpPr>
            <a:spLocks noGrp="1"/>
          </p:cNvSpPr>
          <p:nvPr>
            <p:ph type="body" idx="1"/>
          </p:nvPr>
        </p:nvSpPr>
        <p:spPr>
          <a:xfrm>
            <a:off x="457201" y="960438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1"/>
          <p:cNvSpPr>
            <a:spLocks noGrp="1"/>
          </p:cNvSpPr>
          <p:nvPr>
            <p:ph type="body" sz="quarter" idx="14"/>
          </p:nvPr>
        </p:nvSpPr>
        <p:spPr>
          <a:xfrm>
            <a:off x="457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Header 2"/>
          <p:cNvSpPr>
            <a:spLocks noGrp="1"/>
          </p:cNvSpPr>
          <p:nvPr>
            <p:ph type="body" sz="quarter" idx="3"/>
          </p:nvPr>
        </p:nvSpPr>
        <p:spPr>
          <a:xfrm>
            <a:off x="4645026" y="960438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4648200" y="1600200"/>
            <a:ext cx="4038600" cy="19812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Header 3"/>
          <p:cNvSpPr>
            <a:spLocks noGrp="1"/>
          </p:cNvSpPr>
          <p:nvPr>
            <p:ph type="body" sz="quarter" idx="12"/>
          </p:nvPr>
        </p:nvSpPr>
        <p:spPr>
          <a:xfrm>
            <a:off x="457200" y="36576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457200" y="42672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Header 4"/>
          <p:cNvSpPr>
            <a:spLocks noGrp="1"/>
          </p:cNvSpPr>
          <p:nvPr>
            <p:ph type="body" sz="quarter" idx="13"/>
          </p:nvPr>
        </p:nvSpPr>
        <p:spPr>
          <a:xfrm>
            <a:off x="4648200" y="3657600"/>
            <a:ext cx="4038600" cy="609600"/>
          </a:xfrm>
          <a:prstGeom prst="rect">
            <a:avLst/>
          </a:prstGeom>
        </p:spPr>
        <p:txBody>
          <a:bodyPr anchor="b"/>
          <a:lstStyle>
            <a:lvl1pPr>
              <a:defRPr lang="en-US" sz="18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648200" y="4267200"/>
            <a:ext cx="4038600" cy="2133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800"/>
              </a:spcAft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Jump Link"/>
          <p:cNvSpPr>
            <a:spLocks noGrp="1"/>
          </p:cNvSpPr>
          <p:nvPr>
            <p:ph type="body" sz="quarter" idx="11" hasCustomPrompt="1"/>
          </p:nvPr>
        </p:nvSpPr>
        <p:spPr>
          <a:xfrm>
            <a:off x="3356610" y="6477000"/>
            <a:ext cx="2430780" cy="152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00" baseline="0">
                <a:solidFill>
                  <a:srgbClr val="6A6A6A"/>
                </a:solidFill>
              </a:defRPr>
            </a:lvl1pPr>
          </a:lstStyle>
          <a:p>
            <a:pPr lvl="0"/>
            <a:r>
              <a:rPr lang="en-US" dirty="0"/>
              <a:t>Add “Return to previous slide.”</a:t>
            </a:r>
          </a:p>
        </p:txBody>
      </p:sp>
    </p:spTree>
    <p:extLst>
      <p:ext uri="{BB962C8B-B14F-4D97-AF65-F5344CB8AC3E}">
        <p14:creationId xmlns:p14="http://schemas.microsoft.com/office/powerpoint/2010/main" val="311237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Tagline-Title abov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>
            <a:spLocks noGrp="1"/>
          </p:cNvSpPr>
          <p:nvPr>
            <p:ph type="title"/>
          </p:nvPr>
        </p:nvSpPr>
        <p:spPr>
          <a:xfrm>
            <a:off x="685800" y="2775099"/>
            <a:ext cx="7772400" cy="1362075"/>
          </a:xfrm>
          <a:prstGeom prst="rect">
            <a:avLst/>
          </a:prstGeom>
        </p:spPr>
        <p:txBody>
          <a:bodyPr anchor="b" anchorCtr="0"/>
          <a:lstStyle>
            <a:lvl1pPr algn="l">
              <a:spcBef>
                <a:spcPts val="480"/>
              </a:spcBef>
              <a:defRPr sz="3600" b="1" cap="all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idx="1"/>
          </p:nvPr>
        </p:nvSpPr>
        <p:spPr>
          <a:xfrm>
            <a:off x="685800" y="4138613"/>
            <a:ext cx="7772400" cy="1500187"/>
          </a:xfrm>
          <a:prstGeom prst="rect">
            <a:avLst/>
          </a:prstGeo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6A6A6A"/>
                </a:solidFill>
                <a:latin typeface="ArumSans Regular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6477000" y="6422066"/>
            <a:ext cx="26670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3307410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&amp; Subtitl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0" y="32766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49530" y="3429000"/>
            <a:ext cx="561594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9530" y="4114800"/>
            <a:ext cx="5615940" cy="68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400497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Tagline-Gray BG, Title &amp; Subtitl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Background"/>
          <p:cNvSpPr/>
          <p:nvPr userDrawn="1"/>
        </p:nvSpPr>
        <p:spPr>
          <a:xfrm>
            <a:off x="3429000" y="3429000"/>
            <a:ext cx="5715000" cy="1752600"/>
          </a:xfrm>
          <a:prstGeom prst="rect">
            <a:avLst/>
          </a:prstGeom>
          <a:solidFill>
            <a:schemeClr val="tx1">
              <a:alpha val="4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Slide Title"/>
          <p:cNvSpPr>
            <a:spLocks noGrp="1"/>
          </p:cNvSpPr>
          <p:nvPr>
            <p:ph type="ctrTitle"/>
          </p:nvPr>
        </p:nvSpPr>
        <p:spPr>
          <a:xfrm>
            <a:off x="3436620" y="3581400"/>
            <a:ext cx="5699760" cy="60960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436620" y="4260273"/>
            <a:ext cx="5699760" cy="692727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1pPr>
            <a:lvl2pPr marL="4572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2pPr>
            <a:lvl3pPr marL="9144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3pPr>
            <a:lvl4pPr marL="13716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4pPr>
            <a:lvl5pPr marL="1828800" indent="0" algn="r">
              <a:buNone/>
              <a:defRPr sz="2000" b="0">
                <a:solidFill>
                  <a:schemeClr val="bg1"/>
                </a:solidFill>
                <a:latin typeface="ArumSans Bold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hoto Credit"/>
          <p:cNvSpPr>
            <a:spLocks noGrp="1"/>
          </p:cNvSpPr>
          <p:nvPr>
            <p:ph type="body" sz="quarter" idx="11" hasCustomPrompt="1"/>
          </p:nvPr>
        </p:nvSpPr>
        <p:spPr>
          <a:xfrm>
            <a:off x="5486400" y="6477000"/>
            <a:ext cx="3657600" cy="152400"/>
          </a:xfrm>
          <a:prstGeom prst="rect">
            <a:avLst/>
          </a:prstGeom>
        </p:spPr>
        <p:txBody>
          <a:bodyPr wrap="none" lIns="0" tIns="0" rIns="45720" bIns="0"/>
          <a:lstStyle>
            <a:lvl1pPr marL="0" indent="0" algn="r">
              <a:buNone/>
              <a:defRPr sz="800" baseline="0">
                <a:solidFill>
                  <a:srgbClr val="6A6A6A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Insert Photo Credit Here</a:t>
            </a:r>
          </a:p>
        </p:txBody>
      </p:sp>
    </p:spTree>
    <p:extLst>
      <p:ext uri="{BB962C8B-B14F-4D97-AF65-F5344CB8AC3E}">
        <p14:creationId xmlns:p14="http://schemas.microsoft.com/office/powerpoint/2010/main" val="238481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3.gif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0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4" Type="http://schemas.openxmlformats.org/officeDocument/2006/relationships/image" Target="../media/image4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1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H Logo" descr="Logo: McGraw-Hill Education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62000" cy="762000"/>
          </a:xfrm>
          <a:prstGeom prst="rect">
            <a:avLst/>
          </a:prstGeom>
        </p:spPr>
      </p:pic>
      <p:sp>
        <p:nvSpPr>
          <p:cNvPr id="13" name="Red Bar"/>
          <p:cNvSpPr/>
          <p:nvPr userDrawn="1"/>
        </p:nvSpPr>
        <p:spPr>
          <a:xfrm>
            <a:off x="0" y="6248400"/>
            <a:ext cx="9144000" cy="503767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12" name="MH Tagline" descr="Tagline: Because learning changes everything.™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1" y="6351925"/>
            <a:ext cx="3223119" cy="27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23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33" r:id="rId5"/>
    <p:sldLayoutId id="2147483734" r:id="rId6"/>
    <p:sldLayoutId id="2147483914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r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MH Logo" descr="Logo: McGraw-Hill Education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62000" cy="762000"/>
          </a:xfrm>
          <a:prstGeom prst="rect">
            <a:avLst/>
          </a:prstGeom>
        </p:spPr>
      </p:pic>
      <p:pic>
        <p:nvPicPr>
          <p:cNvPr id="2" name="MH Tagline" descr="Tag line: Because learning changes everything™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7775"/>
            <a:ext cx="33718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95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pyright" descr="©McGraw-Hill Education"/>
          <p:cNvSpPr txBox="1">
            <a:spLocks/>
          </p:cNvSpPr>
          <p:nvPr userDrawn="1"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1192571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896" r:id="rId2"/>
    <p:sldLayoutId id="2147483965" r:id="rId3"/>
    <p:sldLayoutId id="2147483753" r:id="rId4"/>
    <p:sldLayoutId id="2147483908" r:id="rId5"/>
    <p:sldLayoutId id="2147483950" r:id="rId6"/>
    <p:sldLayoutId id="2147483757" r:id="rId7"/>
    <p:sldLayoutId id="2147483877" r:id="rId8"/>
    <p:sldLayoutId id="2147483761" r:id="rId9"/>
    <p:sldLayoutId id="2147483800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d Bar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0" name="Copyright" descr="©McGraw-Hill Education&#10;"/>
          <p:cNvSpPr txBox="1">
            <a:spLocks/>
          </p:cNvSpPr>
          <p:nvPr userDrawn="1"/>
        </p:nvSpPr>
        <p:spPr>
          <a:xfrm>
            <a:off x="0" y="6705600"/>
            <a:ext cx="155448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 2019 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128330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66" r:id="rId2"/>
    <p:sldLayoutId id="2147483967" r:id="rId3"/>
    <p:sldLayoutId id="2147483968" r:id="rId4"/>
    <p:sldLayoutId id="2147483969" r:id="rId5"/>
    <p:sldLayoutId id="2147483971" r:id="rId6"/>
    <p:sldLayoutId id="2147483970" r:id="rId7"/>
    <p:sldLayoutId id="2147483972" r:id="rId8"/>
    <p:sldLayoutId id="2147483953" r:id="rId9"/>
    <p:sldLayoutId id="2147483954" r:id="rId10"/>
    <p:sldLayoutId id="2147483955" r:id="rId11"/>
    <p:sldLayoutId id="2147483956" r:id="rId12"/>
    <p:sldLayoutId id="2147483957" r:id="rId13"/>
    <p:sldLayoutId id="2147483958" r:id="rId14"/>
    <p:sldLayoutId id="2147483959" r:id="rId1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pyright" descr="©McGraw-Hill Education&#10;"/>
          <p:cNvSpPr txBox="1"/>
          <p:nvPr userDrawn="1"/>
        </p:nvSpPr>
        <p:spPr>
          <a:xfrm>
            <a:off x="0" y="6642556"/>
            <a:ext cx="1295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6A6A6A"/>
                </a:solidFill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85764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Vectipede Rg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d bar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5" name="Copyright" descr="©McGraw-Hill Education."/>
          <p:cNvSpPr txBox="1"/>
          <p:nvPr userDrawn="1"/>
        </p:nvSpPr>
        <p:spPr>
          <a:xfrm>
            <a:off x="0" y="6629400"/>
            <a:ext cx="1828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5201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Vectipede Rg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Vectipede Rg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0707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MH BG Image"/>
          <p:cNvPicPr>
            <a:picLocks noChangeAspect="1"/>
          </p:cNvPicPr>
          <p:nvPr userDrawn="1"/>
        </p:nvPicPr>
        <p:blipFill rotWithShape="1">
          <a:blip r:embed="rId4" cstate="screen">
            <a:alphaModFix amt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8644" b="27282"/>
          <a:stretch/>
        </p:blipFill>
        <p:spPr>
          <a:xfrm>
            <a:off x="461821" y="1943668"/>
            <a:ext cx="8682180" cy="4914333"/>
          </a:xfrm>
          <a:prstGeom prst="rect">
            <a:avLst/>
          </a:prstGeom>
        </p:spPr>
      </p:pic>
      <p:sp>
        <p:nvSpPr>
          <p:cNvPr id="8" name="Copyright" descr="©McGraw-Hill Education"/>
          <p:cNvSpPr txBox="1"/>
          <p:nvPr userDrawn="1"/>
        </p:nvSpPr>
        <p:spPr>
          <a:xfrm>
            <a:off x="0" y="6629400"/>
            <a:ext cx="1828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26361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769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pyright" descr="©McGraw-Hill Education"/>
          <p:cNvSpPr txBox="1">
            <a:spLocks/>
          </p:cNvSpPr>
          <p:nvPr userDrawn="1"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>
                <a:solidFill>
                  <a:srgbClr val="6A6A6A"/>
                </a:solidFill>
                <a:effectLst/>
                <a:latin typeface="+mn-lt"/>
                <a:ea typeface="+mn-ea"/>
                <a:cs typeface="+mn-cs"/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78273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6" r:id="rId2"/>
    <p:sldLayoutId id="21474837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d Bar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30C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11" name="Copyright" descr="©McGraw-Hill Education"/>
          <p:cNvSpPr txBox="1">
            <a:spLocks/>
          </p:cNvSpPr>
          <p:nvPr userDrawn="1"/>
        </p:nvSpPr>
        <p:spPr>
          <a:xfrm>
            <a:off x="0" y="6705600"/>
            <a:ext cx="1371600" cy="152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32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©McGraw-Hill Education</a:t>
            </a:r>
          </a:p>
        </p:txBody>
      </p:sp>
    </p:spTree>
    <p:extLst>
      <p:ext uri="{BB962C8B-B14F-4D97-AF65-F5344CB8AC3E}">
        <p14:creationId xmlns:p14="http://schemas.microsoft.com/office/powerpoint/2010/main" val="236652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0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4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5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6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7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8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9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30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1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2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3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34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25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5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38.wmf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5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7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39.bin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43.wmf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44.w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46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45.wmf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g"/><Relationship Id="rId7" Type="http://schemas.openxmlformats.org/officeDocument/2006/relationships/image" Target="../media/image50.jpg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46.bin"/><Relationship Id="rId5" Type="http://schemas.openxmlformats.org/officeDocument/2006/relationships/image" Target="../media/image48.wmf"/><Relationship Id="rId4" Type="http://schemas.openxmlformats.org/officeDocument/2006/relationships/oleObject" Target="../embeddings/oleObject45.bin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8.xml"/><Relationship Id="rId1" Type="http://schemas.openxmlformats.org/officeDocument/2006/relationships/vmlDrawing" Target="../drawings/vmlDrawing30.vml"/><Relationship Id="rId6" Type="http://schemas.openxmlformats.org/officeDocument/2006/relationships/image" Target="../media/image52.wmf"/><Relationship Id="rId5" Type="http://schemas.openxmlformats.org/officeDocument/2006/relationships/oleObject" Target="../embeddings/oleObject48.bin"/><Relationship Id="rId10" Type="http://schemas.openxmlformats.org/officeDocument/2006/relationships/oleObject" Target="../embeddings/oleObject50.bin"/><Relationship Id="rId4" Type="http://schemas.openxmlformats.org/officeDocument/2006/relationships/image" Target="../media/image51.wmf"/><Relationship Id="rId9" Type="http://schemas.openxmlformats.org/officeDocument/2006/relationships/image" Target="../media/image56.pn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wmf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oleObject" Target="../embeddings/oleObject51.bin"/><Relationship Id="rId7" Type="http://schemas.openxmlformats.org/officeDocument/2006/relationships/image" Target="../media/image55.wmf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53.bin"/><Relationship Id="rId5" Type="http://schemas.openxmlformats.org/officeDocument/2006/relationships/oleObject" Target="../embeddings/oleObject52.bin"/><Relationship Id="rId4" Type="http://schemas.openxmlformats.org/officeDocument/2006/relationships/image" Target="../media/image54.wmf"/><Relationship Id="rId9" Type="http://schemas.openxmlformats.org/officeDocument/2006/relationships/image" Target="../media/image56.wmf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59.jpeg"/><Relationship Id="rId4" Type="http://schemas.openxmlformats.org/officeDocument/2006/relationships/image" Target="../media/image58.jpg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Relationship Id="rId5" Type="http://schemas.openxmlformats.org/officeDocument/2006/relationships/slide" Target="slide73.xml"/><Relationship Id="rId4" Type="http://schemas.openxmlformats.org/officeDocument/2006/relationships/image" Target="../media/image58.jpg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slide" Target="slide6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Foundations: Logic and Proofs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Chapter</a:t>
            </a:r>
            <a:r>
              <a:rPr lang="fr-FR" dirty="0"/>
              <a:t> 1, Part III: </a:t>
            </a:r>
            <a:r>
              <a:rPr lang="fr-FR" dirty="0" err="1"/>
              <a:t>Proofs</a:t>
            </a:r>
            <a:endParaRPr lang="fr-FR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With Question/Answer Animations</a:t>
            </a:r>
          </a:p>
        </p:txBody>
      </p:sp>
      <p:sp>
        <p:nvSpPr>
          <p:cNvPr id="8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en-US" dirty="0"/>
              <a:t>© 2019 McGraw-Hill Education. All rights reserved. Authorized only for instructor use in the classroom.  No reproduction or further distribution permitted without the prior written consent of McGraw-Hill Education.</a:t>
            </a:r>
          </a:p>
        </p:txBody>
      </p:sp>
    </p:spTree>
    <p:extLst>
      <p:ext uri="{BB962C8B-B14F-4D97-AF65-F5344CB8AC3E}">
        <p14:creationId xmlns:p14="http://schemas.microsoft.com/office/powerpoint/2010/main" val="34147683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Modus </a:t>
            </a:r>
            <a:r>
              <a:rPr lang="en-IN" dirty="0" err="1"/>
              <a:t>Tollens</a:t>
            </a:r>
            <a:endParaRPr lang="en-IN" dirty="0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3698533"/>
              </p:ext>
            </p:extLst>
          </p:nvPr>
        </p:nvGraphicFramePr>
        <p:xfrm>
          <a:off x="584880" y="1676400"/>
          <a:ext cx="1091520" cy="1244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698" name="Equation" r:id="rId3" imgW="545760" imgH="622080" progId="Equation.DSMT4">
                  <p:embed/>
                </p:oleObj>
              </mc:Choice>
              <mc:Fallback>
                <p:oleObj name="Equation" r:id="rId3" imgW="545760" imgH="622080" progId="Equation.DSMT4">
                  <p:embed/>
                  <p:pic>
                    <p:nvPicPr>
                      <p:cNvPr id="7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880" y="1676400"/>
                        <a:ext cx="1091520" cy="1244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3048000" y="1524000"/>
            <a:ext cx="4572000" cy="533400"/>
          </a:xfrm>
        </p:spPr>
        <p:txBody>
          <a:bodyPr/>
          <a:lstStyle/>
          <a:p>
            <a:r>
              <a:rPr lang="en-US" sz="2800" b="1" dirty="0"/>
              <a:t>Corresponding Tautology:</a:t>
            </a:r>
            <a:endParaRPr lang="en-US" sz="2800" i="1" dirty="0"/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186512"/>
              </p:ext>
            </p:extLst>
          </p:nvPr>
        </p:nvGraphicFramePr>
        <p:xfrm>
          <a:off x="3810000" y="2108520"/>
          <a:ext cx="2768400" cy="40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699" name="Equation" r:id="rId5" imgW="1384200" imgH="203040" progId="Equation.DSMT4">
                  <p:embed/>
                </p:oleObj>
              </mc:Choice>
              <mc:Fallback>
                <p:oleObj name="Equation" r:id="rId5" imgW="1384200" imgH="2030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0" y="2108520"/>
                        <a:ext cx="2768400" cy="406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5"/>
          <p:cNvSpPr>
            <a:spLocks noGrp="1"/>
          </p:cNvSpPr>
          <p:nvPr>
            <p:ph idx="13"/>
          </p:nvPr>
        </p:nvSpPr>
        <p:spPr>
          <a:xfrm>
            <a:off x="1676400" y="2895600"/>
            <a:ext cx="7239000" cy="32004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/>
              <a:t>Example: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p</a:t>
            </a:r>
            <a:r>
              <a:rPr lang="en-US" sz="2800" dirty="0"/>
              <a:t> be “it is snowing.”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q</a:t>
            </a:r>
            <a:r>
              <a:rPr lang="en-US" sz="2800" dirty="0"/>
              <a:t> be “I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“If it is snowing, then 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“I will not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“Therefore , it is not snowing.”</a:t>
            </a:r>
          </a:p>
        </p:txBody>
      </p:sp>
    </p:spTree>
    <p:extLst>
      <p:ext uri="{BB962C8B-B14F-4D97-AF65-F5344CB8AC3E}">
        <p14:creationId xmlns:p14="http://schemas.microsoft.com/office/powerpoint/2010/main" val="3532297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Hypothetical Syllogism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272330"/>
              </p:ext>
            </p:extLst>
          </p:nvPr>
        </p:nvGraphicFramePr>
        <p:xfrm>
          <a:off x="546100" y="1676400"/>
          <a:ext cx="1168400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716" name="Equation" r:id="rId3" imgW="583920" imgH="622080" progId="Equation.DSMT4">
                  <p:embed/>
                </p:oleObj>
              </mc:Choice>
              <mc:Fallback>
                <p:oleObj name="Equation" r:id="rId3" imgW="583920" imgH="622080" progId="Equation.DSMT4">
                  <p:embed/>
                  <p:pic>
                    <p:nvPicPr>
                      <p:cNvPr id="7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6100" y="1676400"/>
                        <a:ext cx="1168400" cy="1244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3048000" y="1524000"/>
            <a:ext cx="4572000" cy="533400"/>
          </a:xfrm>
        </p:spPr>
        <p:txBody>
          <a:bodyPr/>
          <a:lstStyle/>
          <a:p>
            <a:r>
              <a:rPr lang="en-US" sz="2800" b="1" dirty="0"/>
              <a:t>Corresponding Tautology:</a:t>
            </a:r>
            <a:endParaRPr lang="en-US" sz="2800" i="1" dirty="0"/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7675156"/>
              </p:ext>
            </p:extLst>
          </p:nvPr>
        </p:nvGraphicFramePr>
        <p:xfrm>
          <a:off x="3238500" y="2044700"/>
          <a:ext cx="3911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717" name="Equation" r:id="rId5" imgW="1955520" imgH="266400" progId="Equation.DSMT4">
                  <p:embed/>
                </p:oleObj>
              </mc:Choice>
              <mc:Fallback>
                <p:oleObj name="Equation" r:id="rId5" imgW="1955520" imgH="266400" progId="Equation.DSMT4">
                  <p:embed/>
                  <p:pic>
                    <p:nvPicPr>
                      <p:cNvPr id="8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8500" y="2044700"/>
                        <a:ext cx="39116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5"/>
          <p:cNvSpPr>
            <a:spLocks noGrp="1"/>
          </p:cNvSpPr>
          <p:nvPr>
            <p:ph idx="13"/>
          </p:nvPr>
        </p:nvSpPr>
        <p:spPr>
          <a:xfrm>
            <a:off x="1676400" y="2895600"/>
            <a:ext cx="7239000" cy="37080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/>
              <a:t>Example: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p</a:t>
            </a:r>
            <a:r>
              <a:rPr lang="en-US" sz="2800" dirty="0"/>
              <a:t> be “it snows.”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q</a:t>
            </a:r>
            <a:r>
              <a:rPr lang="en-US" sz="2800" dirty="0"/>
              <a:t> be “I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r </a:t>
            </a:r>
            <a:r>
              <a:rPr lang="en-US" sz="2800" dirty="0"/>
              <a:t>be “I will get an A.”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“If it snows, then 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“If I study discrete math, I will get an A.”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“Therefore , If it snows, I will get an A.”</a:t>
            </a:r>
          </a:p>
        </p:txBody>
      </p:sp>
    </p:spTree>
    <p:extLst>
      <p:ext uri="{BB962C8B-B14F-4D97-AF65-F5344CB8AC3E}">
        <p14:creationId xmlns:p14="http://schemas.microsoft.com/office/powerpoint/2010/main" val="4098297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Disjunctive Syllogism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1023699"/>
              </p:ext>
            </p:extLst>
          </p:nvPr>
        </p:nvGraphicFramePr>
        <p:xfrm>
          <a:off x="660400" y="1689100"/>
          <a:ext cx="939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4" name="Equation" r:id="rId3" imgW="469800" imgH="609480" progId="Equation.DSMT4">
                  <p:embed/>
                </p:oleObj>
              </mc:Choice>
              <mc:Fallback>
                <p:oleObj name="Equation" r:id="rId3" imgW="469800" imgH="609480" progId="Equation.DSMT4">
                  <p:embed/>
                  <p:pic>
                    <p:nvPicPr>
                      <p:cNvPr id="7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0400" y="1689100"/>
                        <a:ext cx="939800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3048000" y="1524000"/>
            <a:ext cx="4572000" cy="533400"/>
          </a:xfrm>
        </p:spPr>
        <p:txBody>
          <a:bodyPr/>
          <a:lstStyle/>
          <a:p>
            <a:r>
              <a:rPr lang="en-US" sz="2800" b="1" dirty="0"/>
              <a:t>Corresponding Tautology:</a:t>
            </a:r>
            <a:endParaRPr lang="en-US" sz="2800" i="1" dirty="0"/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0171000"/>
              </p:ext>
            </p:extLst>
          </p:nvPr>
        </p:nvGraphicFramePr>
        <p:xfrm>
          <a:off x="3987800" y="2044700"/>
          <a:ext cx="2413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5" name="Equation" r:id="rId5" imgW="1206360" imgH="266400" progId="Equation.DSMT4">
                  <p:embed/>
                </p:oleObj>
              </mc:Choice>
              <mc:Fallback>
                <p:oleObj name="Equation" r:id="rId5" imgW="1206360" imgH="266400" progId="Equation.DSMT4">
                  <p:embed/>
                  <p:pic>
                    <p:nvPicPr>
                      <p:cNvPr id="8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87800" y="2044700"/>
                        <a:ext cx="24130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5"/>
          <p:cNvSpPr>
            <a:spLocks noGrp="1"/>
          </p:cNvSpPr>
          <p:nvPr>
            <p:ph idx="13"/>
          </p:nvPr>
        </p:nvSpPr>
        <p:spPr>
          <a:xfrm>
            <a:off x="1676400" y="2895600"/>
            <a:ext cx="7239000" cy="37080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/>
              <a:t>Example: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p</a:t>
            </a:r>
            <a:r>
              <a:rPr lang="en-US" sz="2800" dirty="0"/>
              <a:t> be “I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q</a:t>
            </a:r>
            <a:r>
              <a:rPr lang="en-US" sz="2800" dirty="0"/>
              <a:t> be “I will study English literature.”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“I will study discrete math or I will study English literature.”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“I will not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“Therefore , I will study English literature.”</a:t>
            </a:r>
          </a:p>
        </p:txBody>
      </p:sp>
    </p:spTree>
    <p:extLst>
      <p:ext uri="{BB962C8B-B14F-4D97-AF65-F5344CB8AC3E}">
        <p14:creationId xmlns:p14="http://schemas.microsoft.com/office/powerpoint/2010/main" val="66758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Addition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0498907"/>
              </p:ext>
            </p:extLst>
          </p:nvPr>
        </p:nvGraphicFramePr>
        <p:xfrm>
          <a:off x="609600" y="1879600"/>
          <a:ext cx="1041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54" name="Equation" r:id="rId3" imgW="520560" imgH="419040" progId="Equation.DSMT4">
                  <p:embed/>
                </p:oleObj>
              </mc:Choice>
              <mc:Fallback>
                <p:oleObj name="Equation" r:id="rId3" imgW="520560" imgH="419040" progId="Equation.DSMT4">
                  <p:embed/>
                  <p:pic>
                    <p:nvPicPr>
                      <p:cNvPr id="7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879600"/>
                        <a:ext cx="1041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3048000" y="1524000"/>
            <a:ext cx="4572000" cy="533400"/>
          </a:xfrm>
        </p:spPr>
        <p:txBody>
          <a:bodyPr/>
          <a:lstStyle/>
          <a:p>
            <a:r>
              <a:rPr lang="en-US" sz="2800" b="1" dirty="0"/>
              <a:t>Corresponding Tautology:</a:t>
            </a:r>
            <a:endParaRPr lang="en-US" sz="2800" i="1" dirty="0"/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7541462"/>
              </p:ext>
            </p:extLst>
          </p:nvPr>
        </p:nvGraphicFramePr>
        <p:xfrm>
          <a:off x="4343400" y="2070100"/>
          <a:ext cx="1574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755" name="Equation" r:id="rId5" imgW="787320" imgH="241200" progId="Equation.DSMT4">
                  <p:embed/>
                </p:oleObj>
              </mc:Choice>
              <mc:Fallback>
                <p:oleObj name="Equation" r:id="rId5" imgW="787320" imgH="241200" progId="Equation.DSMT4">
                  <p:embed/>
                  <p:pic>
                    <p:nvPicPr>
                      <p:cNvPr id="8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43400" y="2070100"/>
                        <a:ext cx="15748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5"/>
          <p:cNvSpPr>
            <a:spLocks noGrp="1"/>
          </p:cNvSpPr>
          <p:nvPr>
            <p:ph idx="13"/>
          </p:nvPr>
        </p:nvSpPr>
        <p:spPr>
          <a:xfrm>
            <a:off x="1676400" y="2895600"/>
            <a:ext cx="6984000" cy="37080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/>
              <a:t>Example: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p</a:t>
            </a:r>
            <a:r>
              <a:rPr lang="en-US" sz="2800" dirty="0"/>
              <a:t> be “I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q</a:t>
            </a:r>
            <a:r>
              <a:rPr lang="en-US" sz="2800" dirty="0"/>
              <a:t> be “I will visit Las Vegas.”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“Therefore, I will study discrete math or I will visit 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Las Vegas.”</a:t>
            </a:r>
          </a:p>
        </p:txBody>
      </p:sp>
    </p:spTree>
    <p:extLst>
      <p:ext uri="{BB962C8B-B14F-4D97-AF65-F5344CB8AC3E}">
        <p14:creationId xmlns:p14="http://schemas.microsoft.com/office/powerpoint/2010/main" val="298309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Simplification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540636"/>
              </p:ext>
            </p:extLst>
          </p:nvPr>
        </p:nvGraphicFramePr>
        <p:xfrm>
          <a:off x="736600" y="1879600"/>
          <a:ext cx="787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72" name="Equation" r:id="rId3" imgW="393480" imgH="419040" progId="Equation.DSMT4">
                  <p:embed/>
                </p:oleObj>
              </mc:Choice>
              <mc:Fallback>
                <p:oleObj name="Equation" r:id="rId3" imgW="393480" imgH="419040" progId="Equation.DSMT4">
                  <p:embed/>
                  <p:pic>
                    <p:nvPicPr>
                      <p:cNvPr id="7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6600" y="1879600"/>
                        <a:ext cx="7874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3048000" y="1524000"/>
            <a:ext cx="4572000" cy="533400"/>
          </a:xfrm>
        </p:spPr>
        <p:txBody>
          <a:bodyPr/>
          <a:lstStyle/>
          <a:p>
            <a:r>
              <a:rPr lang="en-US" sz="2800" b="1" dirty="0"/>
              <a:t>Corresponding Tautology:</a:t>
            </a:r>
            <a:endParaRPr lang="en-US" sz="2800" i="1" dirty="0"/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106661"/>
              </p:ext>
            </p:extLst>
          </p:nvPr>
        </p:nvGraphicFramePr>
        <p:xfrm>
          <a:off x="4343400" y="2070100"/>
          <a:ext cx="1574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773" name="Equation" r:id="rId5" imgW="787320" imgH="241200" progId="Equation.DSMT4">
                  <p:embed/>
                </p:oleObj>
              </mc:Choice>
              <mc:Fallback>
                <p:oleObj name="Equation" r:id="rId5" imgW="787320" imgH="241200" progId="Equation.DSMT4">
                  <p:embed/>
                  <p:pic>
                    <p:nvPicPr>
                      <p:cNvPr id="8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43400" y="2070100"/>
                        <a:ext cx="15748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5"/>
          <p:cNvSpPr>
            <a:spLocks noGrp="1"/>
          </p:cNvSpPr>
          <p:nvPr>
            <p:ph idx="13"/>
          </p:nvPr>
        </p:nvSpPr>
        <p:spPr>
          <a:xfrm>
            <a:off x="1676400" y="2895600"/>
            <a:ext cx="6984000" cy="37080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/>
              <a:t>Example: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p</a:t>
            </a:r>
            <a:r>
              <a:rPr lang="en-US" sz="2800" dirty="0"/>
              <a:t> be “I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q</a:t>
            </a:r>
            <a:r>
              <a:rPr lang="en-US" sz="2800" dirty="0"/>
              <a:t> be “I will study English literature.”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“I will study discrete math and English literature”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“Therefore, I will study discrete math.”</a:t>
            </a:r>
          </a:p>
        </p:txBody>
      </p:sp>
    </p:spTree>
    <p:extLst>
      <p:ext uri="{BB962C8B-B14F-4D97-AF65-F5344CB8AC3E}">
        <p14:creationId xmlns:p14="http://schemas.microsoft.com/office/powerpoint/2010/main" val="3585149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Conjunction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7213145"/>
              </p:ext>
            </p:extLst>
          </p:nvPr>
        </p:nvGraphicFramePr>
        <p:xfrm>
          <a:off x="609600" y="1689100"/>
          <a:ext cx="10414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96" name="Equation" r:id="rId3" imgW="520560" imgH="609480" progId="Equation.DSMT4">
                  <p:embed/>
                </p:oleObj>
              </mc:Choice>
              <mc:Fallback>
                <p:oleObj name="Equation" r:id="rId3" imgW="520560" imgH="609480" progId="Equation.DSMT4">
                  <p:embed/>
                  <p:pic>
                    <p:nvPicPr>
                      <p:cNvPr id="7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1689100"/>
                        <a:ext cx="1041400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3048000" y="1524000"/>
            <a:ext cx="4572000" cy="533400"/>
          </a:xfrm>
        </p:spPr>
        <p:txBody>
          <a:bodyPr/>
          <a:lstStyle/>
          <a:p>
            <a:r>
              <a:rPr lang="en-US" sz="2800" b="1" dirty="0"/>
              <a:t>Corresponding Tautology:</a:t>
            </a:r>
            <a:endParaRPr lang="en-US" sz="2800" i="1" dirty="0"/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096667"/>
              </p:ext>
            </p:extLst>
          </p:nvPr>
        </p:nvGraphicFramePr>
        <p:xfrm>
          <a:off x="3873500" y="2044700"/>
          <a:ext cx="2641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797" name="Equation" r:id="rId5" imgW="1320480" imgH="266400" progId="Equation.DSMT4">
                  <p:embed/>
                </p:oleObj>
              </mc:Choice>
              <mc:Fallback>
                <p:oleObj name="Equation" r:id="rId5" imgW="1320480" imgH="266400" progId="Equation.DSMT4">
                  <p:embed/>
                  <p:pic>
                    <p:nvPicPr>
                      <p:cNvPr id="8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73500" y="2044700"/>
                        <a:ext cx="26416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5"/>
          <p:cNvSpPr>
            <a:spLocks noGrp="1"/>
          </p:cNvSpPr>
          <p:nvPr>
            <p:ph idx="13"/>
          </p:nvPr>
        </p:nvSpPr>
        <p:spPr>
          <a:xfrm>
            <a:off x="1676400" y="2895600"/>
            <a:ext cx="7239000" cy="37080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/>
              <a:t>Example: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p</a:t>
            </a:r>
            <a:r>
              <a:rPr lang="en-US" sz="2800" dirty="0"/>
              <a:t> be “I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q</a:t>
            </a:r>
            <a:r>
              <a:rPr lang="en-US" sz="2800" dirty="0"/>
              <a:t> be “I will study English literature.”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“I will study English literature.”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“Therefore, I will study discrete math and I will study English literature.”</a:t>
            </a:r>
          </a:p>
        </p:txBody>
      </p:sp>
    </p:spTree>
    <p:extLst>
      <p:ext uri="{BB962C8B-B14F-4D97-AF65-F5344CB8AC3E}">
        <p14:creationId xmlns:p14="http://schemas.microsoft.com/office/powerpoint/2010/main" val="37018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Resolution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219390"/>
              </p:ext>
            </p:extLst>
          </p:nvPr>
        </p:nvGraphicFramePr>
        <p:xfrm>
          <a:off x="985838" y="1295400"/>
          <a:ext cx="1066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816" name="Equation" r:id="rId3" imgW="533160" imgH="609480" progId="Equation.DSMT4">
                  <p:embed/>
                </p:oleObj>
              </mc:Choice>
              <mc:Fallback>
                <p:oleObj name="Equation" r:id="rId3" imgW="533160" imgH="609480" progId="Equation.DSMT4">
                  <p:embed/>
                  <p:pic>
                    <p:nvPicPr>
                      <p:cNvPr id="7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85838" y="1295400"/>
                        <a:ext cx="1066800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3767400" y="1066800"/>
            <a:ext cx="5148000" cy="762000"/>
          </a:xfrm>
        </p:spPr>
        <p:txBody>
          <a:bodyPr/>
          <a:lstStyle/>
          <a:p>
            <a:r>
              <a:rPr lang="en-US" sz="2400" dirty="0"/>
              <a:t>Resolution plays an important role in AI and is used in Prolog.</a:t>
            </a:r>
          </a:p>
        </p:txBody>
      </p:sp>
      <p:sp>
        <p:nvSpPr>
          <p:cNvPr id="4" name="Content Placeholder 4"/>
          <p:cNvSpPr>
            <a:spLocks noGrp="1"/>
          </p:cNvSpPr>
          <p:nvPr>
            <p:ph idx="13"/>
          </p:nvPr>
        </p:nvSpPr>
        <p:spPr>
          <a:xfrm>
            <a:off x="3505200" y="1905000"/>
            <a:ext cx="4038600" cy="533400"/>
          </a:xfrm>
        </p:spPr>
        <p:txBody>
          <a:bodyPr/>
          <a:lstStyle/>
          <a:p>
            <a:pPr lvl="0"/>
            <a:r>
              <a:rPr lang="en-US" sz="2800" b="1" dirty="0">
                <a:solidFill>
                  <a:prstClr val="black"/>
                </a:solidFill>
              </a:rPr>
              <a:t>Corresponding Tautology:</a:t>
            </a:r>
            <a:endParaRPr lang="en-US" sz="2800" i="1" dirty="0">
              <a:solidFill>
                <a:prstClr val="black"/>
              </a:solidFill>
            </a:endParaRP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794983"/>
              </p:ext>
            </p:extLst>
          </p:nvPr>
        </p:nvGraphicFramePr>
        <p:xfrm>
          <a:off x="3403600" y="2514600"/>
          <a:ext cx="36576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817" name="Equation" r:id="rId5" imgW="1828800" imgH="266400" progId="Equation.DSMT4">
                  <p:embed/>
                </p:oleObj>
              </mc:Choice>
              <mc:Fallback>
                <p:oleObj name="Equation" r:id="rId5" imgW="1828800" imgH="266400" progId="Equation.DSMT4">
                  <p:embed/>
                  <p:pic>
                    <p:nvPicPr>
                      <p:cNvPr id="8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03600" y="2514600"/>
                        <a:ext cx="36576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ontent Placeholder 6"/>
          <p:cNvSpPr>
            <a:spLocks noGrp="1"/>
          </p:cNvSpPr>
          <p:nvPr>
            <p:ph idx="14"/>
          </p:nvPr>
        </p:nvSpPr>
        <p:spPr>
          <a:xfrm>
            <a:off x="457200" y="2971800"/>
            <a:ext cx="8229600" cy="3636000"/>
          </a:xfrm>
        </p:spPr>
        <p:txBody>
          <a:bodyPr/>
          <a:lstStyle/>
          <a:p>
            <a:pPr lvl="0">
              <a:spcBef>
                <a:spcPts val="300"/>
              </a:spcBef>
            </a:pPr>
            <a:r>
              <a:rPr lang="en-US" sz="2400" b="1" dirty="0">
                <a:solidFill>
                  <a:prstClr val="black"/>
                </a:solidFill>
              </a:rPr>
              <a:t>Example</a:t>
            </a:r>
            <a:r>
              <a:rPr lang="en-US" sz="2400" dirty="0">
                <a:solidFill>
                  <a:prstClr val="black"/>
                </a:solidFill>
              </a:rPr>
              <a:t>:</a:t>
            </a:r>
          </a:p>
          <a:p>
            <a:pPr lvl="0">
              <a:spcBef>
                <a:spcPts val="300"/>
              </a:spcBef>
            </a:pPr>
            <a:r>
              <a:rPr lang="en-US" sz="2400" dirty="0">
                <a:solidFill>
                  <a:prstClr val="black"/>
                </a:solidFill>
              </a:rPr>
              <a:t>Let </a:t>
            </a:r>
            <a:r>
              <a:rPr lang="en-US" sz="2400" i="1" dirty="0">
                <a:solidFill>
                  <a:prstClr val="black"/>
                </a:solidFill>
              </a:rPr>
              <a:t>p</a:t>
            </a:r>
            <a:r>
              <a:rPr lang="en-US" sz="2400" dirty="0">
                <a:solidFill>
                  <a:prstClr val="black"/>
                </a:solidFill>
              </a:rPr>
              <a:t> be “I will study discrete math.”</a:t>
            </a:r>
          </a:p>
          <a:p>
            <a:pPr lvl="0">
              <a:spcBef>
                <a:spcPts val="300"/>
              </a:spcBef>
            </a:pPr>
            <a:r>
              <a:rPr lang="en-US" sz="2400" dirty="0">
                <a:solidFill>
                  <a:prstClr val="black"/>
                </a:solidFill>
              </a:rPr>
              <a:t>Let </a:t>
            </a:r>
            <a:r>
              <a:rPr lang="en-US" sz="2400" i="1" dirty="0">
                <a:solidFill>
                  <a:prstClr val="black"/>
                </a:solidFill>
              </a:rPr>
              <a:t>r</a:t>
            </a:r>
            <a:r>
              <a:rPr lang="en-US" sz="2400" dirty="0">
                <a:solidFill>
                  <a:prstClr val="black"/>
                </a:solidFill>
              </a:rPr>
              <a:t> be “I will study English literature.”</a:t>
            </a:r>
          </a:p>
          <a:p>
            <a:pPr lvl="0">
              <a:spcBef>
                <a:spcPts val="300"/>
              </a:spcBef>
            </a:pPr>
            <a:r>
              <a:rPr lang="en-US" sz="2400" dirty="0">
                <a:solidFill>
                  <a:prstClr val="black"/>
                </a:solidFill>
              </a:rPr>
              <a:t>Let q be “I will study databases.”</a:t>
            </a:r>
          </a:p>
          <a:p>
            <a:pPr lvl="0">
              <a:spcBef>
                <a:spcPts val="300"/>
              </a:spcBef>
            </a:pPr>
            <a:r>
              <a:rPr lang="en-US" sz="2400" dirty="0">
                <a:solidFill>
                  <a:prstClr val="black"/>
                </a:solidFill>
              </a:rPr>
              <a:t>“I will not study discrete math or I will study English literature.”</a:t>
            </a:r>
          </a:p>
          <a:p>
            <a:pPr lvl="0">
              <a:spcBef>
                <a:spcPts val="300"/>
              </a:spcBef>
            </a:pPr>
            <a:r>
              <a:rPr lang="en-US" sz="2400" dirty="0">
                <a:solidFill>
                  <a:prstClr val="black"/>
                </a:solidFill>
              </a:rPr>
              <a:t>“I will study discrete math or I will study databases.”</a:t>
            </a:r>
          </a:p>
          <a:p>
            <a:pPr lvl="0">
              <a:spcBef>
                <a:spcPts val="300"/>
              </a:spcBef>
            </a:pPr>
            <a:r>
              <a:rPr lang="en-US" sz="2400" dirty="0">
                <a:solidFill>
                  <a:prstClr val="black"/>
                </a:solidFill>
              </a:rPr>
              <a:t>“Therefore, I will study databases or I will study English literature.”</a:t>
            </a:r>
          </a:p>
        </p:txBody>
      </p:sp>
    </p:spTree>
    <p:extLst>
      <p:ext uri="{BB962C8B-B14F-4D97-AF65-F5344CB8AC3E}">
        <p14:creationId xmlns:p14="http://schemas.microsoft.com/office/powerpoint/2010/main" val="3987319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Using the Rules of Inference to Build Valid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57800"/>
          </a:xfrm>
        </p:spPr>
        <p:txBody>
          <a:bodyPr/>
          <a:lstStyle/>
          <a:p>
            <a:r>
              <a:rPr lang="en-US" sz="2400" dirty="0"/>
              <a:t>A </a:t>
            </a:r>
            <a:r>
              <a:rPr lang="en-US" sz="2400" i="1" dirty="0"/>
              <a:t>valid argument </a:t>
            </a:r>
            <a:r>
              <a:rPr lang="en-US" sz="2400" dirty="0"/>
              <a:t>is a sequence of statements. Each statement is either a premise or follows from previous statements by rules of inference. The last statement is called conclusion.</a:t>
            </a:r>
          </a:p>
          <a:p>
            <a:r>
              <a:rPr lang="en-US" sz="2400" dirty="0"/>
              <a:t>A valid argument takes the following form:</a:t>
            </a:r>
          </a:p>
          <a:p>
            <a:pPr algn="ctr">
              <a:spcBef>
                <a:spcPts val="600"/>
              </a:spcBef>
            </a:pPr>
            <a:r>
              <a:rPr lang="en-US" sz="2400" dirty="0"/>
              <a:t>S</a:t>
            </a:r>
            <a:r>
              <a:rPr lang="en-US" sz="2000" baseline="-25000" dirty="0">
                <a:latin typeface="Cambria Math" pitchFamily="18" charset="0"/>
                <a:ea typeface="Cambria Math" pitchFamily="18" charset="0"/>
              </a:rPr>
              <a:t>1</a:t>
            </a:r>
          </a:p>
          <a:p>
            <a:pPr algn="ctr">
              <a:spcBef>
                <a:spcPts val="600"/>
              </a:spcBef>
            </a:pPr>
            <a:r>
              <a:rPr lang="en-US" sz="2400" dirty="0"/>
              <a:t>S</a:t>
            </a:r>
            <a:r>
              <a:rPr lang="en-US" sz="2000" baseline="-25000" dirty="0">
                <a:latin typeface="Cambria Math" pitchFamily="18" charset="0"/>
                <a:ea typeface="Cambria Math" pitchFamily="18" charset="0"/>
              </a:rPr>
              <a:t>2</a:t>
            </a:r>
          </a:p>
          <a:p>
            <a:pPr algn="ctr">
              <a:spcBef>
                <a:spcPts val="600"/>
              </a:spcBef>
            </a:pPr>
            <a:r>
              <a:rPr lang="en-US" sz="2000" dirty="0"/>
              <a:t>.</a:t>
            </a:r>
          </a:p>
          <a:p>
            <a:pPr algn="ctr">
              <a:spcBef>
                <a:spcPts val="600"/>
              </a:spcBef>
            </a:pPr>
            <a:r>
              <a:rPr lang="en-US" sz="2000" dirty="0"/>
              <a:t>.</a:t>
            </a:r>
          </a:p>
          <a:p>
            <a:pPr algn="ctr">
              <a:spcBef>
                <a:spcPts val="600"/>
              </a:spcBef>
            </a:pPr>
            <a:r>
              <a:rPr lang="en-US" sz="2000" dirty="0"/>
              <a:t>.</a:t>
            </a:r>
          </a:p>
          <a:p>
            <a:pPr algn="ctr">
              <a:spcBef>
                <a:spcPts val="600"/>
              </a:spcBef>
            </a:pPr>
            <a:r>
              <a:rPr lang="en-US" sz="2400" dirty="0"/>
              <a:t>S</a:t>
            </a:r>
            <a:r>
              <a:rPr lang="en-US" sz="2400" i="1" baseline="-25000" dirty="0"/>
              <a:t>n</a:t>
            </a:r>
            <a:endParaRPr lang="en-US" sz="2400" dirty="0"/>
          </a:p>
          <a:p>
            <a:pPr algn="ctr">
              <a:spcBef>
                <a:spcPts val="600"/>
              </a:spcBef>
            </a:pPr>
            <a:r>
              <a:rPr lang="en-US" sz="2400" dirty="0">
                <a:sym typeface="Symbol" panose="05050102010706020507" pitchFamily="18" charset="2"/>
              </a:rPr>
              <a:t></a:t>
            </a:r>
            <a:r>
              <a:rPr lang="en-US" sz="2400" dirty="0"/>
              <a:t>C</a:t>
            </a:r>
            <a:r>
              <a:rPr lang="en-US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127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Valid Arguments</a:t>
            </a:r>
            <a:r>
              <a:rPr lang="en-IN" sz="1500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"/>
          </a:xfrm>
        </p:spPr>
        <p:txBody>
          <a:bodyPr/>
          <a:lstStyle/>
          <a:p>
            <a:r>
              <a:rPr lang="en-US" sz="2800" b="1" dirty="0"/>
              <a:t>Example </a:t>
            </a:r>
            <a:r>
              <a:rPr lang="en-US" sz="2800" b="1" dirty="0">
                <a:ea typeface="Cambria Math" pitchFamily="18" charset="0"/>
              </a:rPr>
              <a:t>1</a:t>
            </a:r>
            <a:r>
              <a:rPr lang="en-US" sz="2800" dirty="0"/>
              <a:t>: From the single proposition</a:t>
            </a: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073158"/>
              </p:ext>
            </p:extLst>
          </p:nvPr>
        </p:nvGraphicFramePr>
        <p:xfrm>
          <a:off x="3022600" y="1898650"/>
          <a:ext cx="1574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834" name="Equation" r:id="rId3" imgW="787320" imgH="241200" progId="Equation.DSMT4">
                  <p:embed/>
                </p:oleObj>
              </mc:Choice>
              <mc:Fallback>
                <p:oleObj name="Equation" r:id="rId3" imgW="787320" imgH="241200" progId="Equation.DSMT4">
                  <p:embed/>
                  <p:pic>
                    <p:nvPicPr>
                      <p:cNvPr id="9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22600" y="1898650"/>
                        <a:ext cx="15748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4"/>
          <p:cNvSpPr>
            <a:spLocks noGrp="1"/>
          </p:cNvSpPr>
          <p:nvPr>
            <p:ph idx="13"/>
          </p:nvPr>
        </p:nvSpPr>
        <p:spPr>
          <a:xfrm>
            <a:off x="457200" y="2590800"/>
            <a:ext cx="4343400" cy="10668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/>
              <a:t>Show that </a:t>
            </a:r>
            <a:r>
              <a:rPr lang="en-US" sz="2800" i="1" dirty="0"/>
              <a:t>q</a:t>
            </a:r>
            <a:r>
              <a:rPr lang="en-US" sz="2800" dirty="0"/>
              <a:t> is a conclusion.</a:t>
            </a:r>
          </a:p>
          <a:p>
            <a:pPr>
              <a:spcBef>
                <a:spcPts val="300"/>
              </a:spcBef>
            </a:pPr>
            <a:r>
              <a:rPr lang="en-US" sz="2800" b="1" dirty="0"/>
              <a:t>Solution</a:t>
            </a:r>
            <a:r>
              <a:rPr lang="en-US" sz="2800" dirty="0"/>
              <a:t>:</a:t>
            </a:r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847629"/>
              </p:ext>
            </p:extLst>
          </p:nvPr>
        </p:nvGraphicFramePr>
        <p:xfrm>
          <a:off x="558800" y="3810000"/>
          <a:ext cx="7061200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835" name="Equation" r:id="rId5" imgW="3530520" imgH="1218960" progId="Equation.DSMT4">
                  <p:embed/>
                </p:oleObj>
              </mc:Choice>
              <mc:Fallback>
                <p:oleObj name="Equation" r:id="rId5" imgW="3530520" imgH="1218960" progId="Equation.DSMT4">
                  <p:embed/>
                  <p:pic>
                    <p:nvPicPr>
                      <p:cNvPr id="7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8800" y="3810000"/>
                        <a:ext cx="7061200" cy="243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60055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Valid Arguments</a:t>
            </a:r>
            <a:r>
              <a:rPr lang="en-IN" sz="1500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176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600" b="1" dirty="0"/>
              <a:t>Example </a:t>
            </a:r>
            <a:r>
              <a:rPr lang="en-US" sz="1600" b="1" dirty="0">
                <a:ea typeface="Cambria Math" pitchFamily="18" charset="0"/>
              </a:rPr>
              <a:t>2</a:t>
            </a:r>
            <a:r>
              <a:rPr lang="en-US" sz="1600" b="1" dirty="0"/>
              <a:t>:</a:t>
            </a:r>
            <a:r>
              <a:rPr lang="en-US" sz="1600" dirty="0"/>
              <a:t> 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With these hypotheses:</a:t>
            </a:r>
          </a:p>
          <a:p>
            <a:pPr lvl="1">
              <a:spcBef>
                <a:spcPts val="0"/>
              </a:spcBef>
              <a:buNone/>
            </a:pPr>
            <a:r>
              <a:rPr lang="en-US" sz="1600" dirty="0"/>
              <a:t>“It is not sunny this afternoon and it is colder than yesterday.”</a:t>
            </a:r>
          </a:p>
          <a:p>
            <a:pPr lvl="1">
              <a:spcBef>
                <a:spcPts val="0"/>
              </a:spcBef>
              <a:buNone/>
            </a:pPr>
            <a:r>
              <a:rPr lang="en-US" sz="1600" dirty="0"/>
              <a:t>“We will go swimming only if it is sunny.”</a:t>
            </a:r>
          </a:p>
          <a:p>
            <a:pPr lvl="1">
              <a:spcBef>
                <a:spcPts val="0"/>
              </a:spcBef>
              <a:buNone/>
            </a:pPr>
            <a:r>
              <a:rPr lang="en-US" sz="1600" dirty="0"/>
              <a:t>“If we do not go swimming, then we will take a canoe trip.”</a:t>
            </a:r>
          </a:p>
          <a:p>
            <a:pPr lvl="1">
              <a:spcBef>
                <a:spcPts val="0"/>
              </a:spcBef>
              <a:buNone/>
            </a:pPr>
            <a:r>
              <a:rPr lang="en-US" sz="1600" dirty="0"/>
              <a:t>“If we take a canoe trip, then we will be home by sunset.”</a:t>
            </a:r>
          </a:p>
          <a:p>
            <a:pPr>
              <a:spcBef>
                <a:spcPts val="0"/>
              </a:spcBef>
            </a:pPr>
            <a:r>
              <a:rPr lang="en-US" sz="1600" dirty="0"/>
              <a:t>Using the inference rules, construct a valid argument for the conclusion:</a:t>
            </a:r>
          </a:p>
          <a:p>
            <a:pPr lvl="1">
              <a:spcBef>
                <a:spcPts val="0"/>
              </a:spcBef>
              <a:buNone/>
            </a:pPr>
            <a:r>
              <a:rPr lang="en-US" sz="1600" dirty="0"/>
              <a:t>“We will be home by sunset.”</a:t>
            </a:r>
          </a:p>
          <a:p>
            <a:pPr>
              <a:spcBef>
                <a:spcPts val="0"/>
              </a:spcBef>
            </a:pPr>
            <a:r>
              <a:rPr lang="en-US" sz="1600" b="1" dirty="0"/>
              <a:t>Solution</a:t>
            </a:r>
            <a:r>
              <a:rPr lang="en-US" sz="1600" dirty="0"/>
              <a:t>: 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sz="1600" dirty="0"/>
              <a:t>  Choose propositional variables:</a:t>
            </a:r>
          </a:p>
          <a:p>
            <a:pPr lvl="1">
              <a:spcBef>
                <a:spcPts val="0"/>
              </a:spcBef>
              <a:buNone/>
            </a:pPr>
            <a:r>
              <a:rPr lang="en-US" sz="1600" i="1" dirty="0"/>
              <a:t>p</a:t>
            </a:r>
            <a:r>
              <a:rPr lang="en-US" sz="1600" dirty="0"/>
              <a:t> : “It is sunny this afternoon.”	</a:t>
            </a:r>
            <a:r>
              <a:rPr lang="en-US" sz="1600" i="1" dirty="0"/>
              <a:t>r</a:t>
            </a:r>
            <a:r>
              <a:rPr lang="en-US" sz="1600" dirty="0"/>
              <a:t>  : “We will go swimming.”	</a:t>
            </a:r>
            <a:r>
              <a:rPr lang="en-US" sz="1600" i="1" dirty="0"/>
              <a:t>t : </a:t>
            </a:r>
            <a:r>
              <a:rPr lang="en-US" sz="1600" dirty="0"/>
              <a:t>“We will be home by sunset.”</a:t>
            </a:r>
          </a:p>
          <a:p>
            <a:pPr lvl="1">
              <a:spcBef>
                <a:spcPts val="0"/>
              </a:spcBef>
              <a:buNone/>
            </a:pPr>
            <a:r>
              <a:rPr lang="en-US" sz="1600" i="1" dirty="0"/>
              <a:t>q</a:t>
            </a:r>
            <a:r>
              <a:rPr lang="en-US" sz="1600" dirty="0"/>
              <a:t>  : “It is colder than yesterday.”	</a:t>
            </a:r>
            <a:r>
              <a:rPr lang="en-US" sz="1600" i="1" dirty="0"/>
              <a:t>s  : </a:t>
            </a:r>
            <a:r>
              <a:rPr lang="en-US" sz="1600" dirty="0"/>
              <a:t>“We will take a canoe trip.” </a:t>
            </a:r>
            <a:endParaRPr lang="en-US" sz="1600" i="1" dirty="0"/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en-US" sz="1600" dirty="0"/>
              <a:t>Translation into propositional logic:</a:t>
            </a:r>
            <a:endParaRPr lang="en-IN" sz="1600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5480574"/>
              </p:ext>
            </p:extLst>
          </p:nvPr>
        </p:nvGraphicFramePr>
        <p:xfrm>
          <a:off x="2916382" y="5555674"/>
          <a:ext cx="4533696" cy="690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96" name="Equation" r:id="rId3" imgW="2666880" imgH="406080" progId="Equation.DSMT4">
                  <p:embed/>
                </p:oleObj>
              </mc:Choice>
              <mc:Fallback>
                <p:oleObj name="Equation" r:id="rId3" imgW="2666880" imgH="406080" progId="Equation.DSMT4">
                  <p:embed/>
                  <p:pic>
                    <p:nvPicPr>
                      <p:cNvPr id="7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16382" y="5555674"/>
                        <a:ext cx="4533696" cy="6903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4"/>
          <p:cNvSpPr>
            <a:spLocks noGrp="1"/>
          </p:cNvSpPr>
          <p:nvPr>
            <p:ph idx="13"/>
          </p:nvPr>
        </p:nvSpPr>
        <p:spPr>
          <a:xfrm>
            <a:off x="5334000" y="6234546"/>
            <a:ext cx="2667000" cy="381000"/>
          </a:xfrm>
        </p:spPr>
        <p:txBody>
          <a:bodyPr/>
          <a:lstStyle/>
          <a:p>
            <a:r>
              <a:rPr lang="en-US" sz="1800" i="1" dirty="0"/>
              <a:t>Continued on next slide</a:t>
            </a:r>
            <a:r>
              <a:rPr lang="en-US" sz="1800" dirty="0"/>
              <a:t> </a:t>
            </a:r>
            <a:r>
              <a:rPr lang="en-US" sz="1800" dirty="0">
                <a:sym typeface="Wingdings" pitchFamily="2" charset="2"/>
              </a:rPr>
              <a:t>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7356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Valid Arguments and Rules of Inference</a:t>
            </a:r>
          </a:p>
          <a:p>
            <a:r>
              <a:rPr lang="en-US" dirty="0"/>
              <a:t>Proof Methods</a:t>
            </a:r>
          </a:p>
          <a:p>
            <a:r>
              <a:rPr lang="en-US" dirty="0"/>
              <a:t>Proof Strategies</a:t>
            </a:r>
          </a:p>
        </p:txBody>
      </p:sp>
    </p:spTree>
    <p:extLst>
      <p:ext uri="{BB962C8B-B14F-4D97-AF65-F5344CB8AC3E}">
        <p14:creationId xmlns:p14="http://schemas.microsoft.com/office/powerpoint/2010/main" val="7668816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Valid Arguments</a:t>
            </a:r>
            <a:r>
              <a:rPr lang="en-IN" sz="1500" dirty="0"/>
              <a:t>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3352800" cy="304800"/>
          </a:xfrm>
        </p:spPr>
        <p:txBody>
          <a:bodyPr/>
          <a:lstStyle/>
          <a:p>
            <a:pPr marL="342000" indent="-342000">
              <a:buFont typeface="+mj-lt"/>
              <a:buAutoNum type="arabicPeriod" startAt="3"/>
            </a:pPr>
            <a:r>
              <a:rPr lang="en-US" sz="1600" dirty="0"/>
              <a:t>Construct the Valid Argument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3534227"/>
              </p:ext>
            </p:extLst>
          </p:nvPr>
        </p:nvGraphicFramePr>
        <p:xfrm>
          <a:off x="762000" y="1752600"/>
          <a:ext cx="6400800" cy="426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16" name="Equation" r:id="rId3" imgW="3200400" imgH="2133360" progId="Equation.DSMT4">
                  <p:embed/>
                </p:oleObj>
              </mc:Choice>
              <mc:Fallback>
                <p:oleObj name="Equation" r:id="rId3" imgW="3200400" imgH="2133360" progId="Equation.DSMT4">
                  <p:embed/>
                  <p:pic>
                    <p:nvPicPr>
                      <p:cNvPr id="8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62000" y="1752600"/>
                        <a:ext cx="6400800" cy="426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54553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Quantified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57800"/>
          </a:xfrm>
        </p:spPr>
        <p:txBody>
          <a:bodyPr/>
          <a:lstStyle/>
          <a:p>
            <a:r>
              <a:rPr lang="en-US" dirty="0"/>
              <a:t>Valid arguments for quantified statements are a sequence of statements. Each statement is either a premise or follows from previous statements by rules of inference which include:</a:t>
            </a:r>
          </a:p>
          <a:p>
            <a:pPr lvl="1"/>
            <a:r>
              <a:rPr lang="en-US" dirty="0"/>
              <a:t>Rules of Inference for Propositional Logic</a:t>
            </a:r>
          </a:p>
          <a:p>
            <a:pPr lvl="1"/>
            <a:r>
              <a:rPr lang="en-US" dirty="0"/>
              <a:t>Rules of Inference for Quantified Statements</a:t>
            </a:r>
          </a:p>
          <a:p>
            <a:r>
              <a:rPr lang="en-US" dirty="0"/>
              <a:t>The rules of inference for quantified statements are introduced in the next several slides.</a:t>
            </a:r>
          </a:p>
        </p:txBody>
      </p:sp>
    </p:spTree>
    <p:extLst>
      <p:ext uri="{BB962C8B-B14F-4D97-AF65-F5344CB8AC3E}">
        <p14:creationId xmlns:p14="http://schemas.microsoft.com/office/powerpoint/2010/main" val="1155078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Instantiation (UI)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4813374"/>
              </p:ext>
            </p:extLst>
          </p:nvPr>
        </p:nvGraphicFramePr>
        <p:xfrm>
          <a:off x="2413000" y="1371600"/>
          <a:ext cx="1092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36" name="Equation" r:id="rId3" imgW="545760" imgH="457200" progId="Equation.DSMT4">
                  <p:embed/>
                </p:oleObj>
              </mc:Choice>
              <mc:Fallback>
                <p:oleObj name="Equation" r:id="rId3" imgW="545760" imgH="457200" progId="Equation.DSMT4">
                  <p:embed/>
                  <p:pic>
                    <p:nvPicPr>
                      <p:cNvPr id="7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13000" y="1371600"/>
                        <a:ext cx="10922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457200" y="2895600"/>
            <a:ext cx="8321040" cy="2819400"/>
          </a:xfrm>
        </p:spPr>
        <p:txBody>
          <a:bodyPr/>
          <a:lstStyle/>
          <a:p>
            <a:r>
              <a:rPr lang="en-US" b="1" dirty="0"/>
              <a:t>Example</a:t>
            </a:r>
            <a:r>
              <a:rPr lang="en-US" dirty="0"/>
              <a:t>:</a:t>
            </a:r>
          </a:p>
          <a:p>
            <a:r>
              <a:rPr lang="en-US" dirty="0"/>
              <a:t>Our domain consists of all dogs and Fido is a dog.</a:t>
            </a:r>
          </a:p>
          <a:p>
            <a:r>
              <a:rPr lang="en-US" dirty="0"/>
              <a:t>“All dogs are cuddly.”</a:t>
            </a:r>
          </a:p>
          <a:p>
            <a:r>
              <a:rPr lang="en-US" dirty="0"/>
              <a:t>“Therefore, Fido is cuddly.”</a:t>
            </a:r>
          </a:p>
        </p:txBody>
      </p:sp>
    </p:spTree>
    <p:extLst>
      <p:ext uri="{BB962C8B-B14F-4D97-AF65-F5344CB8AC3E}">
        <p14:creationId xmlns:p14="http://schemas.microsoft.com/office/powerpoint/2010/main" val="1089283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Universal Generalization (UG)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6880711"/>
              </p:ext>
            </p:extLst>
          </p:nvPr>
        </p:nvGraphicFramePr>
        <p:xfrm>
          <a:off x="1511300" y="1371600"/>
          <a:ext cx="2895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57" name="Equation" r:id="rId3" imgW="1447560" imgH="457200" progId="Equation.DSMT4">
                  <p:embed/>
                </p:oleObj>
              </mc:Choice>
              <mc:Fallback>
                <p:oleObj name="Equation" r:id="rId3" imgW="1447560" imgH="457200" progId="Equation.DSMT4">
                  <p:embed/>
                  <p:pic>
                    <p:nvPicPr>
                      <p:cNvPr id="4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11300" y="1371600"/>
                        <a:ext cx="28956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457200" y="2895600"/>
            <a:ext cx="8321040" cy="762000"/>
          </a:xfrm>
        </p:spPr>
        <p:txBody>
          <a:bodyPr/>
          <a:lstStyle/>
          <a:p>
            <a:r>
              <a:rPr lang="en-US" dirty="0"/>
              <a:t>Used often implicitly in Mathematical Proofs.</a:t>
            </a:r>
          </a:p>
        </p:txBody>
      </p:sp>
    </p:spTree>
    <p:extLst>
      <p:ext uri="{BB962C8B-B14F-4D97-AF65-F5344CB8AC3E}">
        <p14:creationId xmlns:p14="http://schemas.microsoft.com/office/powerpoint/2010/main" val="1800797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Existential Instantiation (EI)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1653798"/>
              </p:ext>
            </p:extLst>
          </p:nvPr>
        </p:nvGraphicFramePr>
        <p:xfrm>
          <a:off x="1257300" y="1371600"/>
          <a:ext cx="3403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2" name="Equation" r:id="rId3" imgW="1701720" imgH="457200" progId="Equation.DSMT4">
                  <p:embed/>
                </p:oleObj>
              </mc:Choice>
              <mc:Fallback>
                <p:oleObj name="Equation" r:id="rId3" imgW="1701720" imgH="457200" progId="Equation.DSMT4">
                  <p:embed/>
                  <p:pic>
                    <p:nvPicPr>
                      <p:cNvPr id="4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7300" y="1371600"/>
                        <a:ext cx="34036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457200" y="2895600"/>
            <a:ext cx="8321040" cy="2133600"/>
          </a:xfrm>
        </p:spPr>
        <p:txBody>
          <a:bodyPr/>
          <a:lstStyle/>
          <a:p>
            <a:r>
              <a:rPr lang="en-US" b="1" dirty="0"/>
              <a:t>Example</a:t>
            </a:r>
            <a:r>
              <a:rPr lang="en-US" dirty="0"/>
              <a:t>:</a:t>
            </a:r>
          </a:p>
          <a:p>
            <a:r>
              <a:rPr lang="en-US" dirty="0"/>
              <a:t>“There is someone who got an A in the course.”</a:t>
            </a:r>
          </a:p>
          <a:p>
            <a:r>
              <a:rPr lang="en-US" dirty="0"/>
              <a:t>“Let’s call her </a:t>
            </a:r>
            <a:r>
              <a:rPr lang="en-US" i="1" dirty="0"/>
              <a:t>a</a:t>
            </a:r>
            <a:r>
              <a:rPr lang="en-US" dirty="0"/>
              <a:t> and say that </a:t>
            </a:r>
            <a:r>
              <a:rPr lang="en-US" i="1" dirty="0"/>
              <a:t>a</a:t>
            </a:r>
            <a:r>
              <a:rPr lang="en-US" dirty="0"/>
              <a:t> got an A”</a:t>
            </a:r>
          </a:p>
        </p:txBody>
      </p:sp>
    </p:spTree>
    <p:extLst>
      <p:ext uri="{BB962C8B-B14F-4D97-AF65-F5344CB8AC3E}">
        <p14:creationId xmlns:p14="http://schemas.microsoft.com/office/powerpoint/2010/main" val="4110000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Existential Generalization (EG)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5640690"/>
              </p:ext>
            </p:extLst>
          </p:nvPr>
        </p:nvGraphicFramePr>
        <p:xfrm>
          <a:off x="1384300" y="1371600"/>
          <a:ext cx="3149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06" name="Equation" r:id="rId3" imgW="1574640" imgH="457200" progId="Equation.DSMT4">
                  <p:embed/>
                </p:oleObj>
              </mc:Choice>
              <mc:Fallback>
                <p:oleObj name="Equation" r:id="rId3" imgW="1574640" imgH="457200" progId="Equation.DSMT4">
                  <p:embed/>
                  <p:pic>
                    <p:nvPicPr>
                      <p:cNvPr id="4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84300" y="1371600"/>
                        <a:ext cx="31496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457200" y="2895600"/>
            <a:ext cx="8321040" cy="2133600"/>
          </a:xfrm>
        </p:spPr>
        <p:txBody>
          <a:bodyPr/>
          <a:lstStyle/>
          <a:p>
            <a:r>
              <a:rPr lang="en-US" b="1" dirty="0"/>
              <a:t>Example</a:t>
            </a:r>
            <a:r>
              <a:rPr lang="en-US" dirty="0"/>
              <a:t>:</a:t>
            </a:r>
          </a:p>
          <a:p>
            <a:r>
              <a:rPr lang="en-US" dirty="0"/>
              <a:t>“Michelle got an A in the class.”</a:t>
            </a:r>
          </a:p>
          <a:p>
            <a:r>
              <a:rPr lang="en-US" dirty="0"/>
              <a:t>“Therefore, someone got an A in the class.”</a:t>
            </a:r>
          </a:p>
        </p:txBody>
      </p:sp>
    </p:spTree>
    <p:extLst>
      <p:ext uri="{BB962C8B-B14F-4D97-AF65-F5344CB8AC3E}">
        <p14:creationId xmlns:p14="http://schemas.microsoft.com/office/powerpoint/2010/main" val="12681856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Rules of Inference</a:t>
            </a:r>
            <a:r>
              <a:rPr lang="en-US" sz="1500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96000" cy="2628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b="1" dirty="0"/>
              <a:t>Example </a:t>
            </a:r>
            <a:r>
              <a:rPr lang="en-US" sz="2000" b="1" dirty="0">
                <a:ea typeface="Cambria Math" pitchFamily="18" charset="0"/>
              </a:rPr>
              <a:t>1</a:t>
            </a:r>
            <a:r>
              <a:rPr lang="en-US" sz="2000" dirty="0"/>
              <a:t>: Using the rules of inference, construct a valid argument to show that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/>
              <a:t>“John Smith has two legs”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is a consequence of the premises: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/>
              <a:t>“Every man has two legs.” “John Smith is a man.”</a:t>
            </a:r>
          </a:p>
          <a:p>
            <a:pPr>
              <a:spcBef>
                <a:spcPts val="0"/>
              </a:spcBef>
            </a:pPr>
            <a:r>
              <a:rPr lang="en-US" sz="2000" b="1" dirty="0"/>
              <a:t>Solution</a:t>
            </a:r>
            <a:r>
              <a:rPr lang="en-US" sz="2000" dirty="0"/>
              <a:t>: Let </a:t>
            </a:r>
            <a:r>
              <a:rPr lang="en-US" sz="2000" i="1" dirty="0"/>
              <a:t>M</a:t>
            </a:r>
            <a:r>
              <a:rPr lang="en-US" sz="2000" dirty="0"/>
              <a:t>(</a:t>
            </a:r>
            <a:r>
              <a:rPr lang="en-US" sz="2000" i="1" dirty="0"/>
              <a:t>x</a:t>
            </a:r>
            <a:r>
              <a:rPr lang="en-US" sz="2000" dirty="0"/>
              <a:t>) denote “</a:t>
            </a:r>
            <a:r>
              <a:rPr lang="en-US" sz="2000" i="1" dirty="0"/>
              <a:t>x</a:t>
            </a:r>
            <a:r>
              <a:rPr lang="en-US" sz="2000" dirty="0"/>
              <a:t> is a man” and </a:t>
            </a:r>
            <a:r>
              <a:rPr lang="en-US" sz="2000" i="1" dirty="0"/>
              <a:t>L</a:t>
            </a:r>
            <a:r>
              <a:rPr lang="en-US" sz="2000" dirty="0"/>
              <a:t>(</a:t>
            </a:r>
            <a:r>
              <a:rPr lang="en-US" sz="2000" i="1" dirty="0"/>
              <a:t>x</a:t>
            </a:r>
            <a:r>
              <a:rPr lang="en-US" sz="2000" dirty="0"/>
              <a:t>) “ </a:t>
            </a:r>
            <a:r>
              <a:rPr lang="en-US" sz="2000" i="1" dirty="0"/>
              <a:t>x</a:t>
            </a:r>
            <a:r>
              <a:rPr lang="en-US" sz="2000" dirty="0"/>
              <a:t> has two legs” and let John Smith be a member of the domain. 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/>
              <a:t>Valid Argument</a:t>
            </a:r>
            <a:r>
              <a:rPr lang="en-US" sz="2000" dirty="0"/>
              <a:t>:</a:t>
            </a:r>
            <a:endParaRPr lang="en-US" sz="2000" dirty="0">
              <a:sym typeface="Symbol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8320578"/>
              </p:ext>
            </p:extLst>
          </p:nvPr>
        </p:nvGraphicFramePr>
        <p:xfrm>
          <a:off x="1295400" y="4038600"/>
          <a:ext cx="74676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26" name="Equation" r:id="rId3" imgW="3733560" imgH="1231560" progId="Equation.DSMT4">
                  <p:embed/>
                </p:oleObj>
              </mc:Choice>
              <mc:Fallback>
                <p:oleObj name="Equation" r:id="rId3" imgW="3733560" imgH="1231560" progId="Equation.DSMT4">
                  <p:embed/>
                  <p:pic>
                    <p:nvPicPr>
                      <p:cNvPr id="8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4038600"/>
                        <a:ext cx="7467600" cy="246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70250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Using Rules of Inference</a:t>
            </a:r>
            <a:r>
              <a:rPr lang="en-IN" sz="1500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4290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1600" b="1" dirty="0"/>
              <a:t>Example </a:t>
            </a:r>
            <a:r>
              <a:rPr lang="en-US" sz="1600" b="1" dirty="0">
                <a:ea typeface="Cambria Math" pitchFamily="18" charset="0"/>
              </a:rPr>
              <a:t>2</a:t>
            </a:r>
            <a:r>
              <a:rPr lang="en-US" sz="1600" dirty="0"/>
              <a:t>: Use the rules of inference to construct a valid argument showing that the conclusion</a:t>
            </a:r>
          </a:p>
          <a:p>
            <a:pPr lvl="1">
              <a:spcBef>
                <a:spcPts val="300"/>
              </a:spcBef>
              <a:buNone/>
            </a:pPr>
            <a:r>
              <a:rPr lang="en-US" sz="1600" dirty="0"/>
              <a:t>“Someone who passed the first exam has not read the book.” </a:t>
            </a:r>
          </a:p>
          <a:p>
            <a:pPr lvl="1">
              <a:spcBef>
                <a:spcPts val="300"/>
              </a:spcBef>
              <a:buNone/>
            </a:pPr>
            <a:r>
              <a:rPr lang="en-US" sz="1600" dirty="0"/>
              <a:t>follows from the premises</a:t>
            </a:r>
          </a:p>
          <a:p>
            <a:pPr lvl="1">
              <a:spcBef>
                <a:spcPts val="300"/>
              </a:spcBef>
              <a:buNone/>
            </a:pPr>
            <a:r>
              <a:rPr lang="en-US" sz="1600" dirty="0"/>
              <a:t>“A student in this class has not read the book.”</a:t>
            </a:r>
          </a:p>
          <a:p>
            <a:pPr lvl="1">
              <a:spcBef>
                <a:spcPts val="300"/>
              </a:spcBef>
              <a:buNone/>
            </a:pPr>
            <a:r>
              <a:rPr lang="en-US" sz="1600" dirty="0"/>
              <a:t>“Everyone in this class passed the first exam.”</a:t>
            </a:r>
          </a:p>
          <a:p>
            <a:pPr>
              <a:spcBef>
                <a:spcPts val="300"/>
              </a:spcBef>
            </a:pPr>
            <a:r>
              <a:rPr lang="en-US" sz="1600" b="1" dirty="0"/>
              <a:t>Solution</a:t>
            </a:r>
            <a:r>
              <a:rPr lang="en-US" sz="1600" dirty="0"/>
              <a:t>: Let </a:t>
            </a:r>
            <a:r>
              <a:rPr lang="en-US" sz="1600" i="1" dirty="0"/>
              <a:t>C</a:t>
            </a:r>
            <a:r>
              <a:rPr lang="en-US" sz="1600" dirty="0"/>
              <a:t>(</a:t>
            </a:r>
            <a:r>
              <a:rPr lang="en-US" sz="1600" i="1" dirty="0"/>
              <a:t>x</a:t>
            </a:r>
            <a:r>
              <a:rPr lang="en-US" sz="1600" dirty="0"/>
              <a:t>) denote  “</a:t>
            </a:r>
            <a:r>
              <a:rPr lang="en-US" sz="1600" i="1" dirty="0"/>
              <a:t>x</a:t>
            </a:r>
            <a:r>
              <a:rPr lang="en-US" sz="1600" dirty="0"/>
              <a:t> is in this class,” </a:t>
            </a:r>
            <a:r>
              <a:rPr lang="en-US" sz="1600" i="1" dirty="0"/>
              <a:t>B</a:t>
            </a:r>
            <a:r>
              <a:rPr lang="en-US" sz="1600" dirty="0"/>
              <a:t>(</a:t>
            </a:r>
            <a:r>
              <a:rPr lang="en-US" sz="1600" i="1" dirty="0"/>
              <a:t>x</a:t>
            </a:r>
            <a:r>
              <a:rPr lang="en-US" sz="1600" dirty="0"/>
              <a:t>) denote  “ </a:t>
            </a:r>
            <a:r>
              <a:rPr lang="en-US" sz="1600" i="1" dirty="0"/>
              <a:t>x</a:t>
            </a:r>
            <a:r>
              <a:rPr lang="en-US" sz="1600" dirty="0"/>
              <a:t> has  read the book,” and </a:t>
            </a:r>
            <a:r>
              <a:rPr lang="en-US" sz="1600" i="1" dirty="0"/>
              <a:t>P</a:t>
            </a:r>
            <a:r>
              <a:rPr lang="en-US" sz="1600" dirty="0"/>
              <a:t>(</a:t>
            </a:r>
            <a:r>
              <a:rPr lang="en-US" sz="1600" i="1" dirty="0"/>
              <a:t>x</a:t>
            </a:r>
            <a:r>
              <a:rPr lang="en-US" sz="1600" dirty="0"/>
              <a:t>) denote   “</a:t>
            </a:r>
            <a:r>
              <a:rPr lang="en-US" sz="1600" i="1" dirty="0"/>
              <a:t>x</a:t>
            </a:r>
            <a:r>
              <a:rPr lang="en-US" sz="1600" dirty="0"/>
              <a:t> passed the first exam.”</a:t>
            </a:r>
          </a:p>
          <a:p>
            <a:pPr lvl="1">
              <a:spcBef>
                <a:spcPts val="300"/>
              </a:spcBef>
              <a:buNone/>
            </a:pPr>
            <a:r>
              <a:rPr lang="en-US" sz="1600" dirty="0"/>
              <a:t> First we translate the</a:t>
            </a:r>
          </a:p>
          <a:p>
            <a:pPr lvl="1">
              <a:spcBef>
                <a:spcPts val="300"/>
              </a:spcBef>
              <a:buNone/>
            </a:pPr>
            <a:r>
              <a:rPr lang="en-US" sz="1600" dirty="0"/>
              <a:t> premises and conclusion </a:t>
            </a:r>
          </a:p>
          <a:p>
            <a:pPr lvl="1">
              <a:spcBef>
                <a:spcPts val="300"/>
              </a:spcBef>
              <a:buNone/>
            </a:pPr>
            <a:r>
              <a:rPr lang="en-US" sz="1600" dirty="0"/>
              <a:t> into symbolic form.</a:t>
            </a:r>
            <a:endParaRPr lang="en-IN" sz="1600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6987145"/>
              </p:ext>
            </p:extLst>
          </p:nvPr>
        </p:nvGraphicFramePr>
        <p:xfrm>
          <a:off x="4308475" y="4724400"/>
          <a:ext cx="2244725" cy="1335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48" name="Equation" r:id="rId3" imgW="1320480" imgH="787320" progId="Equation.DSMT4">
                  <p:embed/>
                </p:oleObj>
              </mc:Choice>
              <mc:Fallback>
                <p:oleObj name="Equation" r:id="rId3" imgW="1320480" imgH="787320" progId="Equation.DSMT4">
                  <p:embed/>
                  <p:pic>
                    <p:nvPicPr>
                      <p:cNvPr id="7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08475" y="4724400"/>
                        <a:ext cx="2244725" cy="1335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4"/>
          <p:cNvSpPr>
            <a:spLocks noGrp="1"/>
          </p:cNvSpPr>
          <p:nvPr>
            <p:ph idx="13"/>
          </p:nvPr>
        </p:nvSpPr>
        <p:spPr>
          <a:xfrm>
            <a:off x="5334000" y="6234546"/>
            <a:ext cx="2667000" cy="381000"/>
          </a:xfrm>
        </p:spPr>
        <p:txBody>
          <a:bodyPr/>
          <a:lstStyle/>
          <a:p>
            <a:r>
              <a:rPr lang="en-US" sz="1800" i="1" dirty="0"/>
              <a:t>Continued on next slide</a:t>
            </a:r>
            <a:r>
              <a:rPr lang="en-US" sz="1800" dirty="0"/>
              <a:t> </a:t>
            </a:r>
            <a:r>
              <a:rPr lang="en-US" sz="1800" dirty="0">
                <a:sym typeface="Wingdings" pitchFamily="2" charset="2"/>
              </a:rPr>
              <a:t>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549274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Using Rules of Inference</a:t>
            </a:r>
            <a:r>
              <a:rPr lang="en-IN" sz="1500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3352800" cy="304800"/>
          </a:xfrm>
        </p:spPr>
        <p:txBody>
          <a:bodyPr/>
          <a:lstStyle/>
          <a:p>
            <a:pPr lvl="1">
              <a:buNone/>
            </a:pPr>
            <a:r>
              <a:rPr lang="en-US" sz="1600" b="1" dirty="0"/>
              <a:t>Valid Argument</a:t>
            </a:r>
            <a:r>
              <a:rPr lang="en-US" sz="1600" dirty="0"/>
              <a:t>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3950982"/>
              </p:ext>
            </p:extLst>
          </p:nvPr>
        </p:nvGraphicFramePr>
        <p:xfrm>
          <a:off x="914400" y="1724422"/>
          <a:ext cx="5766804" cy="4849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72" name="Equation" r:id="rId3" imgW="3035160" imgH="2552400" progId="Equation.DSMT4">
                  <p:embed/>
                </p:oleObj>
              </mc:Choice>
              <mc:Fallback>
                <p:oleObj name="Equation" r:id="rId3" imgW="3035160" imgH="2552400" progId="Equation.DSMT4">
                  <p:embed/>
                  <p:pic>
                    <p:nvPicPr>
                      <p:cNvPr id="6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724422"/>
                        <a:ext cx="5766804" cy="4849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72937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Returning to  the Socrates Example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0015130"/>
              </p:ext>
            </p:extLst>
          </p:nvPr>
        </p:nvGraphicFramePr>
        <p:xfrm>
          <a:off x="2476800" y="2819400"/>
          <a:ext cx="4190400" cy="18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92" name="Equation" r:id="rId3" imgW="1676160" imgH="736560" progId="Equation.DSMT4">
                  <p:embed/>
                </p:oleObj>
              </mc:Choice>
              <mc:Fallback>
                <p:oleObj name="Equation" r:id="rId3" imgW="1676160" imgH="736560" progId="Equation.DSMT4">
                  <p:embed/>
                  <p:pic>
                    <p:nvPicPr>
                      <p:cNvPr id="7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76800" y="2819400"/>
                        <a:ext cx="4190400" cy="184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9803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62200"/>
            <a:ext cx="9144000" cy="1188720"/>
          </a:xfrm>
        </p:spPr>
        <p:txBody>
          <a:bodyPr/>
          <a:lstStyle/>
          <a:p>
            <a:r>
              <a:rPr lang="en-US" sz="6000" b="1" dirty="0"/>
              <a:t>Rules of Inference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3810000"/>
            <a:ext cx="2743200" cy="640080"/>
          </a:xfrm>
        </p:spPr>
        <p:txBody>
          <a:bodyPr/>
          <a:lstStyle/>
          <a:p>
            <a:pPr algn="ctr"/>
            <a:r>
              <a:rPr lang="en-US" dirty="0"/>
              <a:t>Section 1.6</a:t>
            </a:r>
          </a:p>
        </p:txBody>
      </p:sp>
    </p:spTree>
    <p:extLst>
      <p:ext uri="{BB962C8B-B14F-4D97-AF65-F5344CB8AC3E}">
        <p14:creationId xmlns:p14="http://schemas.microsoft.com/office/powerpoint/2010/main" val="11910404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for Socrates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2209800" cy="457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b="1" dirty="0"/>
              <a:t>Valid Argument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5832447"/>
              </p:ext>
            </p:extLst>
          </p:nvPr>
        </p:nvGraphicFramePr>
        <p:xfrm>
          <a:off x="431800" y="2514600"/>
          <a:ext cx="7874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813" name="Equation" r:id="rId3" imgW="3936960" imgH="1231560" progId="Equation.DSMT4">
                  <p:embed/>
                </p:oleObj>
              </mc:Choice>
              <mc:Fallback>
                <p:oleObj name="Equation" r:id="rId3" imgW="3936960" imgH="123156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1800" y="2514600"/>
                        <a:ext cx="7874000" cy="246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57790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Universal Modus Ponens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14400"/>
          </a:xfrm>
        </p:spPr>
        <p:txBody>
          <a:bodyPr/>
          <a:lstStyle/>
          <a:p>
            <a:r>
              <a:rPr lang="en-US" sz="2800" dirty="0"/>
              <a:t>Universal Modus Ponens combines universal instantiation and modus ponens into one rule.</a:t>
            </a: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6113158"/>
              </p:ext>
            </p:extLst>
          </p:nvPr>
        </p:nvGraphicFramePr>
        <p:xfrm>
          <a:off x="2769120" y="2895600"/>
          <a:ext cx="3631680" cy="1930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836" name="Equation" r:id="rId3" imgW="1815840" imgH="965160" progId="Equation.DSMT4">
                  <p:embed/>
                </p:oleObj>
              </mc:Choice>
              <mc:Fallback>
                <p:oleObj name="Equation" r:id="rId3" imgW="181584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69120" y="2895600"/>
                        <a:ext cx="3631680" cy="1930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4"/>
          <p:cNvSpPr>
            <a:spLocks noGrp="1"/>
          </p:cNvSpPr>
          <p:nvPr>
            <p:ph idx="13"/>
          </p:nvPr>
        </p:nvSpPr>
        <p:spPr>
          <a:xfrm>
            <a:off x="457200" y="5486400"/>
            <a:ext cx="8229600" cy="533400"/>
          </a:xfrm>
        </p:spPr>
        <p:txBody>
          <a:bodyPr/>
          <a:lstStyle/>
          <a:p>
            <a:r>
              <a:rPr lang="en-US" sz="2800" dirty="0"/>
              <a:t> This rule could be used in the Socrates example.</a:t>
            </a:r>
          </a:p>
        </p:txBody>
      </p:sp>
    </p:spTree>
    <p:extLst>
      <p:ext uri="{BB962C8B-B14F-4D97-AF65-F5344CB8AC3E}">
        <p14:creationId xmlns:p14="http://schemas.microsoft.com/office/powerpoint/2010/main" val="34095893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28800"/>
            <a:ext cx="9144000" cy="1722120"/>
          </a:xfrm>
        </p:spPr>
        <p:txBody>
          <a:bodyPr/>
          <a:lstStyle/>
          <a:p>
            <a:r>
              <a:rPr lang="en-US" sz="6000" b="1" dirty="0"/>
              <a:t>Introduction to Proofs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3810000"/>
            <a:ext cx="2743200" cy="640080"/>
          </a:xfrm>
        </p:spPr>
        <p:txBody>
          <a:bodyPr/>
          <a:lstStyle/>
          <a:p>
            <a:pPr algn="ctr"/>
            <a:r>
              <a:rPr lang="en-US" dirty="0"/>
              <a:t>Section 1.7</a:t>
            </a:r>
          </a:p>
        </p:txBody>
      </p:sp>
    </p:spTree>
    <p:extLst>
      <p:ext uri="{BB962C8B-B14F-4D97-AF65-F5344CB8AC3E}">
        <p14:creationId xmlns:p14="http://schemas.microsoft.com/office/powerpoint/2010/main" val="35243134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Summary</a:t>
            </a:r>
            <a:r>
              <a:rPr lang="en-US" sz="1500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57800"/>
          </a:xfrm>
        </p:spPr>
        <p:txBody>
          <a:bodyPr/>
          <a:lstStyle/>
          <a:p>
            <a:r>
              <a:rPr lang="en-US" dirty="0"/>
              <a:t>Mathematical Proofs</a:t>
            </a:r>
          </a:p>
          <a:p>
            <a:r>
              <a:rPr lang="en-US" dirty="0"/>
              <a:t>Forms of Theorems</a:t>
            </a:r>
          </a:p>
          <a:p>
            <a:r>
              <a:rPr lang="en-US" dirty="0"/>
              <a:t>Direct Proofs</a:t>
            </a:r>
          </a:p>
          <a:p>
            <a:r>
              <a:rPr lang="en-US" dirty="0"/>
              <a:t>Indirect Proofs</a:t>
            </a:r>
          </a:p>
          <a:p>
            <a:pPr lvl="1"/>
            <a:r>
              <a:rPr lang="en-US" dirty="0"/>
              <a:t>Proof of the Contrapositive</a:t>
            </a:r>
          </a:p>
          <a:p>
            <a:pPr lvl="1"/>
            <a:r>
              <a:rPr lang="en-US" dirty="0"/>
              <a:t>Proof by Contradiction</a:t>
            </a:r>
            <a:endParaRPr lang="en-US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5447529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Proofs of Mathematical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80000" cy="5257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sz="2400" dirty="0"/>
              <a:t>A </a:t>
            </a:r>
            <a:r>
              <a:rPr lang="en-US" sz="2400" i="1" dirty="0"/>
              <a:t>proof</a:t>
            </a:r>
            <a:r>
              <a:rPr lang="en-US" sz="2400" dirty="0"/>
              <a:t> is a valid argument that establishes the truth of a statement.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sz="2400" dirty="0"/>
              <a:t>In math, CS, and other disciplines, informal proofs which are generally shorter, are generally used.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sz="2000" dirty="0"/>
              <a:t>More than one rule of inference are often used in a step.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sz="2000" dirty="0"/>
              <a:t>Steps may be skipped.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sz="2000" dirty="0"/>
              <a:t>The rules of inference used are not explicitly stated.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sz="2000" dirty="0"/>
              <a:t>Easier for to understand and to explain to people.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sz="2000" dirty="0"/>
              <a:t>But it is also easier to introduce errors.</a:t>
            </a:r>
          </a:p>
          <a:p>
            <a:pPr>
              <a:spcBef>
                <a:spcPts val="0"/>
              </a:spcBef>
              <a:spcAft>
                <a:spcPts val="400"/>
              </a:spcAft>
            </a:pPr>
            <a:r>
              <a:rPr lang="en-US" sz="2400" dirty="0"/>
              <a:t>Proofs have many practical applications: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sz="2000" dirty="0"/>
              <a:t>verification that computer programs are correct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sz="2000" dirty="0"/>
              <a:t>establishing that operating systems are secure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sz="2000" dirty="0"/>
              <a:t>enabling programs to make inferences in artificial intelligence</a:t>
            </a:r>
          </a:p>
          <a:p>
            <a:pPr lvl="1">
              <a:spcBef>
                <a:spcPts val="0"/>
              </a:spcBef>
              <a:spcAft>
                <a:spcPts val="400"/>
              </a:spcAft>
            </a:pPr>
            <a:r>
              <a:rPr lang="en-US" sz="2000" dirty="0"/>
              <a:t>showing that system specifications are consistent</a:t>
            </a:r>
          </a:p>
        </p:txBody>
      </p:sp>
    </p:spTree>
    <p:extLst>
      <p:ext uri="{BB962C8B-B14F-4D97-AF65-F5344CB8AC3E}">
        <p14:creationId xmlns:p14="http://schemas.microsoft.com/office/powerpoint/2010/main" val="9668640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80000" cy="52578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400" dirty="0"/>
              <a:t>A </a:t>
            </a:r>
            <a:r>
              <a:rPr lang="en-US" sz="2400" i="1" dirty="0"/>
              <a:t>theorem</a:t>
            </a:r>
            <a:r>
              <a:rPr lang="en-US" sz="2400" dirty="0"/>
              <a:t> is a statement that can be shown to be true using</a:t>
            </a:r>
            <a:r>
              <a:rPr lang="en-US" sz="2800" dirty="0"/>
              <a:t>:</a:t>
            </a:r>
          </a:p>
          <a:p>
            <a:pPr lvl="1">
              <a:spcBef>
                <a:spcPts val="300"/>
              </a:spcBef>
            </a:pPr>
            <a:r>
              <a:rPr lang="en-US" sz="2000" dirty="0"/>
              <a:t>definitions</a:t>
            </a:r>
          </a:p>
          <a:p>
            <a:pPr lvl="1">
              <a:spcBef>
                <a:spcPts val="300"/>
              </a:spcBef>
            </a:pPr>
            <a:r>
              <a:rPr lang="en-US" sz="2000" dirty="0"/>
              <a:t>other theorems</a:t>
            </a:r>
          </a:p>
          <a:p>
            <a:pPr lvl="1">
              <a:spcBef>
                <a:spcPts val="300"/>
              </a:spcBef>
            </a:pPr>
            <a:r>
              <a:rPr lang="en-US" sz="2000" i="1" dirty="0"/>
              <a:t>axioms</a:t>
            </a:r>
            <a:r>
              <a:rPr lang="en-US" sz="2000" dirty="0"/>
              <a:t> (statements which are given as true)</a:t>
            </a:r>
          </a:p>
          <a:p>
            <a:pPr lvl="1">
              <a:spcBef>
                <a:spcPts val="300"/>
              </a:spcBef>
            </a:pPr>
            <a:r>
              <a:rPr lang="en-US" sz="2000" dirty="0"/>
              <a:t>rules of inference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A </a:t>
            </a:r>
            <a:r>
              <a:rPr lang="en-US" sz="2400" i="1" dirty="0"/>
              <a:t>lemma</a:t>
            </a:r>
            <a:r>
              <a:rPr lang="en-US" sz="2400" dirty="0"/>
              <a:t> is a ‘helping theorem’ or a result which is needed to prove a theorem.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A </a:t>
            </a:r>
            <a:r>
              <a:rPr lang="en-US" sz="2400" i="1" dirty="0"/>
              <a:t>corollary</a:t>
            </a:r>
            <a:r>
              <a:rPr lang="en-US" sz="2400" dirty="0"/>
              <a:t> is a result which follows directly from a theorem.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Less important theorems are sometimes called </a:t>
            </a:r>
            <a:r>
              <a:rPr lang="en-US" sz="2400" i="1" dirty="0"/>
              <a:t>propositions</a:t>
            </a:r>
            <a:r>
              <a:rPr lang="en-US" sz="2400" dirty="0"/>
              <a:t>.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A </a:t>
            </a:r>
            <a:r>
              <a:rPr lang="en-US" sz="2400" i="1" dirty="0"/>
              <a:t>conjecture</a:t>
            </a:r>
            <a:r>
              <a:rPr lang="en-US" sz="2400" dirty="0"/>
              <a:t> is a statement that is being proposed to be true. Once a proof of a conjecture is found, it becomes a theorem. It may turn out to be false.</a:t>
            </a:r>
          </a:p>
        </p:txBody>
      </p:sp>
    </p:spTree>
    <p:extLst>
      <p:ext uri="{BB962C8B-B14F-4D97-AF65-F5344CB8AC3E}">
        <p14:creationId xmlns:p14="http://schemas.microsoft.com/office/powerpoint/2010/main" val="29233498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 of  Theorems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80000" cy="5257800"/>
          </a:xfrm>
        </p:spPr>
        <p:txBody>
          <a:bodyPr/>
          <a:lstStyle/>
          <a:p>
            <a:r>
              <a:rPr lang="en-US" sz="2400" dirty="0"/>
              <a:t>Many theorems assert that a property holds for all elements in a domain, such as the integers, the real numbers, or some of the discrete structures that we will study in this class.</a:t>
            </a:r>
          </a:p>
          <a:p>
            <a:r>
              <a:rPr lang="en-US" sz="2400" dirty="0"/>
              <a:t>Often the universal quantifier (needed for a precise statement of a theorem) is omitted by standard mathematical convention.</a:t>
            </a:r>
          </a:p>
          <a:p>
            <a:r>
              <a:rPr lang="en-US" sz="2400" dirty="0"/>
              <a:t>	For example, the statement:</a:t>
            </a:r>
          </a:p>
          <a:p>
            <a:r>
              <a:rPr lang="en-US" sz="2000" dirty="0"/>
              <a:t>		“If </a:t>
            </a:r>
            <a:r>
              <a:rPr lang="en-US" sz="2000" i="1" dirty="0"/>
              <a:t>x</a:t>
            </a:r>
            <a:r>
              <a:rPr lang="en-US" sz="2000" dirty="0"/>
              <a:t> &gt; </a:t>
            </a:r>
            <a:r>
              <a:rPr lang="en-US" sz="2000" i="1" dirty="0"/>
              <a:t>y</a:t>
            </a:r>
            <a:r>
              <a:rPr lang="en-US" sz="2000" dirty="0"/>
              <a:t>, where </a:t>
            </a:r>
            <a:r>
              <a:rPr lang="en-US" sz="2000" i="1" dirty="0"/>
              <a:t>x</a:t>
            </a:r>
            <a:r>
              <a:rPr lang="en-US" sz="2000" dirty="0"/>
              <a:t> and </a:t>
            </a:r>
            <a:r>
              <a:rPr lang="en-US" sz="2000" i="1" dirty="0"/>
              <a:t>y</a:t>
            </a:r>
            <a:r>
              <a:rPr lang="en-US" sz="2000" dirty="0"/>
              <a:t> are positive real numbers, then </a:t>
            </a:r>
            <a:r>
              <a:rPr lang="en-US" sz="2000" i="1" dirty="0"/>
              <a:t>x</a:t>
            </a:r>
            <a:r>
              <a:rPr lang="en-US" sz="2000" baseline="30000" dirty="0"/>
              <a:t>2</a:t>
            </a:r>
            <a:r>
              <a:rPr lang="en-US" sz="2000" dirty="0"/>
              <a:t> &gt; </a:t>
            </a:r>
            <a:r>
              <a:rPr lang="en-US" sz="2000" i="1" dirty="0"/>
              <a:t>y</a:t>
            </a:r>
            <a:r>
              <a:rPr lang="en-US" sz="2000" baseline="30000" dirty="0"/>
              <a:t>2</a:t>
            </a:r>
            <a:r>
              <a:rPr lang="en-US" sz="2000" dirty="0"/>
              <a:t> ”</a:t>
            </a:r>
          </a:p>
          <a:p>
            <a:r>
              <a:rPr lang="en-US" sz="2400" dirty="0"/>
              <a:t>	really means</a:t>
            </a:r>
          </a:p>
          <a:p>
            <a:r>
              <a:rPr lang="en-US" sz="2400" dirty="0"/>
              <a:t>		</a:t>
            </a:r>
            <a:r>
              <a:rPr lang="en-US" sz="2000" dirty="0"/>
              <a:t>“For all positive real numbers </a:t>
            </a:r>
            <a:r>
              <a:rPr lang="en-US" sz="2000" i="1" dirty="0"/>
              <a:t>x</a:t>
            </a:r>
            <a:r>
              <a:rPr lang="en-US" sz="2000" dirty="0"/>
              <a:t> and </a:t>
            </a:r>
            <a:r>
              <a:rPr lang="en-US" sz="2000" i="1" dirty="0"/>
              <a:t>y</a:t>
            </a:r>
            <a:r>
              <a:rPr lang="en-US" sz="2000" dirty="0"/>
              <a:t>, if </a:t>
            </a:r>
            <a:r>
              <a:rPr lang="en-US" sz="2000" i="1" dirty="0"/>
              <a:t>x</a:t>
            </a:r>
            <a:r>
              <a:rPr lang="en-US" sz="2000" dirty="0"/>
              <a:t> &gt; </a:t>
            </a:r>
            <a:r>
              <a:rPr lang="en-US" sz="2000" i="1" dirty="0"/>
              <a:t>y</a:t>
            </a:r>
            <a:r>
              <a:rPr lang="en-US" sz="2000" dirty="0"/>
              <a:t>, then </a:t>
            </a:r>
            <a:r>
              <a:rPr lang="en-US" sz="2000" i="1" dirty="0"/>
              <a:t>x</a:t>
            </a:r>
            <a:r>
              <a:rPr lang="en-US" sz="2000" baseline="30000" dirty="0"/>
              <a:t>2</a:t>
            </a:r>
            <a:r>
              <a:rPr lang="en-US" sz="2000" dirty="0"/>
              <a:t> &gt; </a:t>
            </a:r>
            <a:r>
              <a:rPr lang="en-US" sz="2000" i="1" dirty="0"/>
              <a:t>y</a:t>
            </a:r>
            <a:r>
              <a:rPr lang="en-US" sz="2000" baseline="30000" dirty="0"/>
              <a:t>2</a:t>
            </a:r>
            <a:r>
              <a:rPr lang="en-US" sz="2000" dirty="0"/>
              <a:t> .”</a:t>
            </a:r>
          </a:p>
        </p:txBody>
      </p:sp>
    </p:spTree>
    <p:extLst>
      <p:ext uri="{BB962C8B-B14F-4D97-AF65-F5344CB8AC3E}">
        <p14:creationId xmlns:p14="http://schemas.microsoft.com/office/powerpoint/2010/main" val="23470962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Theorems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80000" cy="5257800"/>
          </a:xfrm>
        </p:spPr>
        <p:txBody>
          <a:bodyPr/>
          <a:lstStyle/>
          <a:p>
            <a:r>
              <a:rPr lang="en-US" dirty="0"/>
              <a:t>Many theorems have the form:</a:t>
            </a:r>
          </a:p>
          <a:p>
            <a:pPr>
              <a:spcBef>
                <a:spcPts val="2400"/>
              </a:spcBef>
            </a:pPr>
            <a:r>
              <a:rPr lang="en-US" dirty="0"/>
              <a:t>To </a:t>
            </a:r>
            <a:r>
              <a:rPr lang="en-US" dirty="0" err="1"/>
              <a:t>swhere</a:t>
            </a:r>
            <a:r>
              <a:rPr lang="en-US" dirty="0"/>
              <a:t> </a:t>
            </a:r>
            <a:r>
              <a:rPr lang="en-US" i="1" dirty="0"/>
              <a:t>c</a:t>
            </a:r>
            <a:r>
              <a:rPr lang="en-US" dirty="0"/>
              <a:t> is an arbitrary element of the domain,</a:t>
            </a:r>
          </a:p>
          <a:p>
            <a:r>
              <a:rPr lang="en-US" dirty="0"/>
              <a:t>By universal generalization the truth of the original formula follows.</a:t>
            </a:r>
          </a:p>
          <a:p>
            <a:r>
              <a:rPr lang="en-US" dirty="0"/>
              <a:t>So, we must prove something of the form: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2993493"/>
              </p:ext>
            </p:extLst>
          </p:nvPr>
        </p:nvGraphicFramePr>
        <p:xfrm>
          <a:off x="4191000" y="1790845"/>
          <a:ext cx="2219580" cy="506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86" name="Equation" r:id="rId3" imgW="1168200" imgH="266400" progId="Equation.DSMT4">
                  <p:embed/>
                </p:oleObj>
              </mc:Choice>
              <mc:Fallback>
                <p:oleObj name="Equation" r:id="rId3" imgW="1168200" imgH="266400" progId="Equation.DSMT4">
                  <p:embed/>
                  <p:pic>
                    <p:nvPicPr>
                      <p:cNvPr id="7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91000" y="1790845"/>
                        <a:ext cx="2219580" cy="506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838679"/>
              </p:ext>
            </p:extLst>
          </p:nvPr>
        </p:nvGraphicFramePr>
        <p:xfrm>
          <a:off x="2362200" y="2780867"/>
          <a:ext cx="16160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87" name="Equation" r:id="rId5" imgW="850680" imgH="241200" progId="Equation.DSMT4">
                  <p:embed/>
                </p:oleObj>
              </mc:Choice>
              <mc:Fallback>
                <p:oleObj name="Equation" r:id="rId5" imgW="850680" imgH="24120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362200" y="2780867"/>
                        <a:ext cx="1616075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8885418"/>
              </p:ext>
            </p:extLst>
          </p:nvPr>
        </p:nvGraphicFramePr>
        <p:xfrm>
          <a:off x="7696200" y="4724400"/>
          <a:ext cx="84455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288" name="Equation" r:id="rId7" imgW="444240" imgH="177480" progId="Equation.DSMT4">
                  <p:embed/>
                </p:oleObj>
              </mc:Choice>
              <mc:Fallback>
                <p:oleObj name="Equation" r:id="rId7" imgW="444240" imgH="177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696200" y="4724400"/>
                        <a:ext cx="844550" cy="336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46292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Proving Conditional Statements: </a:t>
            </a:r>
            <a:r>
              <a:rPr lang="en-IN" i="1" dirty="0"/>
              <a:t>p</a:t>
            </a:r>
            <a:r>
              <a:rPr lang="en-IN" dirty="0"/>
              <a:t> → </a:t>
            </a:r>
            <a:r>
              <a:rPr lang="en-IN" i="1" dirty="0"/>
              <a:t>q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80000" cy="5257800"/>
          </a:xfrm>
        </p:spPr>
        <p:txBody>
          <a:bodyPr/>
          <a:lstStyle/>
          <a:p>
            <a:r>
              <a:rPr lang="en-US" sz="2400" i="1" dirty="0"/>
              <a:t>Trivial Proof</a:t>
            </a:r>
            <a:r>
              <a:rPr lang="en-US" sz="2400" dirty="0"/>
              <a:t>: If we know </a:t>
            </a:r>
            <a:r>
              <a:rPr lang="en-US" sz="2400" i="1" dirty="0"/>
              <a:t>q</a:t>
            </a:r>
            <a:r>
              <a:rPr lang="en-US" sz="2400" dirty="0"/>
              <a:t> is true, then</a:t>
            </a:r>
          </a:p>
          <a:p>
            <a:r>
              <a:rPr lang="en-US" sz="2400" i="1" dirty="0"/>
              <a:t>	p</a:t>
            </a:r>
            <a:r>
              <a:rPr lang="en-US" sz="2400" dirty="0"/>
              <a:t> </a:t>
            </a:r>
            <a:r>
              <a:rPr lang="en-US" sz="2400" dirty="0">
                <a:ea typeface="Cambria Math"/>
              </a:rPr>
              <a:t>→ </a:t>
            </a:r>
            <a:r>
              <a:rPr lang="en-US" sz="2400" i="1" dirty="0">
                <a:ea typeface="Cambria Math"/>
              </a:rPr>
              <a:t>q</a:t>
            </a:r>
            <a:r>
              <a:rPr lang="en-US" sz="2400" dirty="0"/>
              <a:t>   is true as well.</a:t>
            </a:r>
          </a:p>
          <a:p>
            <a:r>
              <a:rPr lang="en-US" sz="2400" dirty="0"/>
              <a:t>“If it is raining then </a:t>
            </a:r>
            <a:r>
              <a:rPr lang="en-US" sz="2400" dirty="0">
                <a:ea typeface="Cambria Math" pitchFamily="18" charset="0"/>
              </a:rPr>
              <a:t>1=1</a:t>
            </a:r>
            <a:r>
              <a:rPr lang="en-US" sz="2400" dirty="0"/>
              <a:t>.”</a:t>
            </a:r>
          </a:p>
          <a:p>
            <a:r>
              <a:rPr lang="en-US" sz="2400" dirty="0"/>
              <a:t> </a:t>
            </a:r>
            <a:r>
              <a:rPr lang="en-US" sz="2400" i="1" dirty="0"/>
              <a:t>Vacuous Proof</a:t>
            </a:r>
            <a:r>
              <a:rPr lang="en-US" sz="2400" dirty="0"/>
              <a:t>: If we know </a:t>
            </a:r>
            <a:r>
              <a:rPr lang="en-US" sz="2400" i="1" dirty="0"/>
              <a:t>p</a:t>
            </a:r>
            <a:r>
              <a:rPr lang="en-US" sz="2400" dirty="0"/>
              <a:t> is false then</a:t>
            </a:r>
          </a:p>
          <a:p>
            <a:r>
              <a:rPr lang="en-US" sz="2400" i="1" dirty="0"/>
              <a:t>	p</a:t>
            </a:r>
            <a:r>
              <a:rPr lang="en-US" sz="2400" dirty="0"/>
              <a:t> </a:t>
            </a:r>
            <a:r>
              <a:rPr lang="en-US" sz="2400" dirty="0">
                <a:ea typeface="Cambria Math"/>
              </a:rPr>
              <a:t>→ </a:t>
            </a:r>
            <a:r>
              <a:rPr lang="en-US" sz="2400" i="1" dirty="0">
                <a:ea typeface="Cambria Math"/>
              </a:rPr>
              <a:t>q</a:t>
            </a:r>
            <a:r>
              <a:rPr lang="en-US" sz="2400" dirty="0"/>
              <a:t>   is true as well.</a:t>
            </a:r>
          </a:p>
          <a:p>
            <a:r>
              <a:rPr lang="en-US" sz="2400" dirty="0"/>
              <a:t>“If I am both rich and poor then </a:t>
            </a:r>
            <a:r>
              <a:rPr lang="en-US" sz="2400" dirty="0">
                <a:ea typeface="Cambria Math" pitchFamily="18" charset="0"/>
              </a:rPr>
              <a:t>2 + 2 = 5</a:t>
            </a:r>
            <a:r>
              <a:rPr lang="en-US" sz="2400" dirty="0"/>
              <a:t>.”</a:t>
            </a:r>
          </a:p>
          <a:p>
            <a:r>
              <a:rPr lang="en-US" sz="2400" dirty="0"/>
              <a:t> [ Even though these examples seem silly, both trivial and vacuous proofs are often used in mathematical induction, as we will see in Chapter 5) ]</a:t>
            </a:r>
          </a:p>
        </p:txBody>
      </p:sp>
    </p:spTree>
    <p:extLst>
      <p:ext uri="{BB962C8B-B14F-4D97-AF65-F5344CB8AC3E}">
        <p14:creationId xmlns:p14="http://schemas.microsoft.com/office/powerpoint/2010/main" val="33318349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Even and Odd Integers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80000" cy="5257800"/>
          </a:xfrm>
        </p:spPr>
        <p:txBody>
          <a:bodyPr/>
          <a:lstStyle/>
          <a:p>
            <a:r>
              <a:rPr lang="en-US" b="1" dirty="0"/>
              <a:t> Definition</a:t>
            </a:r>
            <a:r>
              <a:rPr lang="en-US" dirty="0"/>
              <a:t>: The integer </a:t>
            </a:r>
            <a:r>
              <a:rPr lang="en-US" i="1" dirty="0"/>
              <a:t>n</a:t>
            </a:r>
            <a:r>
              <a:rPr lang="en-US" dirty="0"/>
              <a:t> is even if there exists an integer </a:t>
            </a:r>
            <a:r>
              <a:rPr lang="en-US" i="1" dirty="0"/>
              <a:t>k</a:t>
            </a:r>
            <a:r>
              <a:rPr lang="en-US" dirty="0"/>
              <a:t> such that </a:t>
            </a:r>
            <a:r>
              <a:rPr lang="en-US" i="1" dirty="0"/>
              <a:t>n</a:t>
            </a:r>
            <a:r>
              <a:rPr lang="en-US" dirty="0"/>
              <a:t> = </a:t>
            </a:r>
            <a:r>
              <a:rPr lang="en-US" dirty="0">
                <a:ea typeface="Cambria Math" pitchFamily="18" charset="0"/>
              </a:rPr>
              <a:t>2</a:t>
            </a:r>
            <a:r>
              <a:rPr lang="en-US" i="1" dirty="0"/>
              <a:t>k</a:t>
            </a:r>
            <a:r>
              <a:rPr lang="en-US" dirty="0"/>
              <a:t>, and </a:t>
            </a:r>
            <a:r>
              <a:rPr lang="en-US" i="1" dirty="0"/>
              <a:t>n</a:t>
            </a:r>
            <a:r>
              <a:rPr lang="en-US" dirty="0"/>
              <a:t> is odd if there exists an integer </a:t>
            </a:r>
            <a:r>
              <a:rPr lang="en-US" i="1" dirty="0"/>
              <a:t>k</a:t>
            </a:r>
            <a:r>
              <a:rPr lang="en-US" dirty="0"/>
              <a:t>, such that </a:t>
            </a:r>
            <a:r>
              <a:rPr lang="en-US" i="1" dirty="0"/>
              <a:t>n</a:t>
            </a:r>
            <a:r>
              <a:rPr lang="en-US" dirty="0"/>
              <a:t> = </a:t>
            </a:r>
            <a:r>
              <a:rPr lang="en-US" dirty="0">
                <a:ea typeface="Cambria Math" pitchFamily="18" charset="0"/>
              </a:rPr>
              <a:t>2</a:t>
            </a:r>
            <a:r>
              <a:rPr lang="en-US" i="1" dirty="0"/>
              <a:t>k</a:t>
            </a:r>
            <a:r>
              <a:rPr lang="en-US" dirty="0"/>
              <a:t> + </a:t>
            </a:r>
            <a:r>
              <a:rPr lang="en-US" dirty="0">
                <a:ea typeface="Cambria Math" pitchFamily="18" charset="0"/>
              </a:rPr>
              <a:t>1</a:t>
            </a:r>
            <a:r>
              <a:rPr lang="en-US" dirty="0"/>
              <a:t>. Note that every integer is either even or odd and no integer is both even and odd.</a:t>
            </a:r>
          </a:p>
          <a:p>
            <a:pPr>
              <a:spcBef>
                <a:spcPts val="1800"/>
              </a:spcBef>
            </a:pPr>
            <a:r>
              <a:rPr lang="en-US" dirty="0"/>
              <a:t>We will need this basic fact about the integers in some of the example proofs to follow. We will learn more about the integers in Chapter 4.</a:t>
            </a:r>
          </a:p>
        </p:txBody>
      </p:sp>
    </p:spTree>
    <p:extLst>
      <p:ext uri="{BB962C8B-B14F-4D97-AF65-F5344CB8AC3E}">
        <p14:creationId xmlns:p14="http://schemas.microsoft.com/office/powerpoint/2010/main" val="2520695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Summary</a:t>
            </a:r>
            <a:r>
              <a:rPr lang="en-US" sz="1500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57800"/>
          </a:xfrm>
        </p:spPr>
        <p:txBody>
          <a:bodyPr/>
          <a:lstStyle/>
          <a:p>
            <a:r>
              <a:rPr lang="en-US" dirty="0"/>
              <a:t>Valid Arguments</a:t>
            </a:r>
          </a:p>
          <a:p>
            <a:r>
              <a:rPr lang="en-US" dirty="0"/>
              <a:t>Inference Rules for Propositional Logic</a:t>
            </a:r>
          </a:p>
          <a:p>
            <a:r>
              <a:rPr lang="en-US" dirty="0"/>
              <a:t>Using Rules of Inference to Build Arguments</a:t>
            </a:r>
          </a:p>
          <a:p>
            <a:r>
              <a:rPr lang="en-US" dirty="0"/>
              <a:t>Rules of Inference for Quantified Statements</a:t>
            </a:r>
          </a:p>
          <a:p>
            <a:r>
              <a:rPr lang="en-US" dirty="0"/>
              <a:t>Building Arguments for Quantified Statements</a:t>
            </a:r>
          </a:p>
        </p:txBody>
      </p:sp>
    </p:spTree>
    <p:extLst>
      <p:ext uri="{BB962C8B-B14F-4D97-AF65-F5344CB8AC3E}">
        <p14:creationId xmlns:p14="http://schemas.microsoft.com/office/powerpoint/2010/main" val="32311188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Proving Conditional Statements: </a:t>
            </a:r>
            <a:r>
              <a:rPr lang="en-IN" i="1" dirty="0"/>
              <a:t>p</a:t>
            </a:r>
            <a:r>
              <a:rPr lang="en-IN" dirty="0"/>
              <a:t> → </a:t>
            </a:r>
            <a:r>
              <a:rPr lang="en-IN" i="1" dirty="0"/>
              <a:t>q</a:t>
            </a:r>
            <a:r>
              <a:rPr lang="en-IN" sz="1500" dirty="0"/>
              <a:t> 1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2000" cy="45000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400" i="1" dirty="0"/>
              <a:t>Direct Proof</a:t>
            </a:r>
            <a:r>
              <a:rPr lang="en-US" sz="2400" dirty="0"/>
              <a:t>: Assume that </a:t>
            </a:r>
            <a:r>
              <a:rPr lang="en-US" sz="2400" i="1" dirty="0">
                <a:latin typeface="Cambria Math" pitchFamily="18" charset="0"/>
                <a:ea typeface="Cambria Math" pitchFamily="18" charset="0"/>
              </a:rPr>
              <a:t>p</a:t>
            </a:r>
            <a:r>
              <a:rPr lang="en-US" sz="2400" dirty="0"/>
              <a:t> is true. Use rules of inference, axioms, and logical equivalences to show that </a:t>
            </a:r>
            <a:r>
              <a:rPr lang="en-US" sz="2400" i="1" dirty="0"/>
              <a:t>q</a:t>
            </a:r>
            <a:r>
              <a:rPr lang="en-US" sz="2400" dirty="0"/>
              <a:t> must also be true.</a:t>
            </a:r>
          </a:p>
          <a:p>
            <a:pPr>
              <a:spcBef>
                <a:spcPts val="600"/>
              </a:spcBef>
            </a:pPr>
            <a:r>
              <a:rPr lang="en-US" sz="2400" b="1" dirty="0"/>
              <a:t>Example</a:t>
            </a:r>
            <a:r>
              <a:rPr lang="en-US" sz="2400" dirty="0"/>
              <a:t>: Give a direct proof of the theorem “If </a:t>
            </a:r>
            <a:r>
              <a:rPr lang="en-US" sz="2400" i="1" dirty="0"/>
              <a:t>n</a:t>
            </a:r>
            <a:r>
              <a:rPr lang="en-US" sz="2400" dirty="0"/>
              <a:t> is an odd integer, then </a:t>
            </a:r>
            <a:r>
              <a:rPr lang="en-US" sz="2400" i="1" dirty="0"/>
              <a:t>n</a:t>
            </a:r>
            <a:r>
              <a:rPr lang="en-US" sz="2400" baseline="30000" dirty="0"/>
              <a:t>2 </a:t>
            </a:r>
            <a:r>
              <a:rPr lang="en-US" sz="2400" dirty="0"/>
              <a:t> is odd.”</a:t>
            </a:r>
          </a:p>
          <a:p>
            <a:pPr>
              <a:spcBef>
                <a:spcPts val="600"/>
              </a:spcBef>
            </a:pPr>
            <a:r>
              <a:rPr lang="en-US" sz="2400" b="1" dirty="0"/>
              <a:t>Solution</a:t>
            </a:r>
            <a:r>
              <a:rPr lang="en-US" sz="2400" dirty="0"/>
              <a:t>: Assume that </a:t>
            </a:r>
            <a:r>
              <a:rPr lang="en-US" sz="2400" i="1" dirty="0"/>
              <a:t>n</a:t>
            </a:r>
            <a:r>
              <a:rPr lang="en-US" sz="2400" dirty="0"/>
              <a:t> is odd. Then </a:t>
            </a:r>
            <a:r>
              <a:rPr lang="en-US" sz="2400" i="1" dirty="0"/>
              <a:t>n</a:t>
            </a:r>
            <a:r>
              <a:rPr lang="en-US" sz="2400" dirty="0"/>
              <a:t> =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400" i="1" dirty="0"/>
              <a:t>k</a:t>
            </a:r>
            <a:r>
              <a:rPr lang="en-US" sz="2400" dirty="0"/>
              <a:t> +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400" dirty="0"/>
              <a:t> for an integer </a:t>
            </a:r>
            <a:r>
              <a:rPr lang="en-US" sz="2400" i="1" dirty="0"/>
              <a:t>k</a:t>
            </a:r>
            <a:r>
              <a:rPr lang="en-US" sz="2400" dirty="0"/>
              <a:t>. Squaring both sides of the equation, we get:</a:t>
            </a:r>
          </a:p>
          <a:p>
            <a:pPr>
              <a:spcBef>
                <a:spcPts val="600"/>
              </a:spcBef>
            </a:pPr>
            <a:r>
              <a:rPr lang="en-US" sz="2400" i="1" dirty="0"/>
              <a:t>n</a:t>
            </a:r>
            <a:r>
              <a:rPr lang="en-US" sz="2400" baseline="30000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400" baseline="30000" dirty="0"/>
              <a:t>  </a:t>
            </a:r>
            <a:r>
              <a:rPr lang="en-US" sz="2400" dirty="0"/>
              <a:t> = (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400" i="1" dirty="0"/>
              <a:t>k</a:t>
            </a:r>
            <a:r>
              <a:rPr lang="en-US" sz="2400" dirty="0"/>
              <a:t> +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1)</a:t>
            </a:r>
            <a:r>
              <a:rPr lang="en-US" sz="2400" baseline="30000" dirty="0">
                <a:latin typeface="Cambria Math" pitchFamily="18" charset="0"/>
                <a:ea typeface="Cambria Math" pitchFamily="18" charset="0"/>
              </a:rPr>
              <a:t>2  </a:t>
            </a:r>
            <a:r>
              <a:rPr lang="en-US" sz="2400" dirty="0"/>
              <a:t> =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sz="2400" i="1" dirty="0"/>
              <a:t>k</a:t>
            </a:r>
            <a:r>
              <a:rPr lang="en-US" sz="2400" baseline="30000" dirty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+ 4</a:t>
            </a:r>
            <a:r>
              <a:rPr lang="en-US" sz="2400" i="1" dirty="0">
                <a:latin typeface="Cambria Math" pitchFamily="18" charset="0"/>
                <a:ea typeface="Cambria Math" pitchFamily="18" charset="0"/>
              </a:rPr>
              <a:t>k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+1 = 2(2</a:t>
            </a:r>
            <a:r>
              <a:rPr lang="en-US" sz="2400" i="1" dirty="0"/>
              <a:t>k</a:t>
            </a:r>
            <a:r>
              <a:rPr lang="en-US" sz="2400" baseline="30000" dirty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+ 2</a:t>
            </a:r>
            <a:r>
              <a:rPr lang="en-US" sz="2400" i="1" dirty="0">
                <a:latin typeface="Cambria Math" pitchFamily="18" charset="0"/>
                <a:ea typeface="Cambria Math" pitchFamily="18" charset="0"/>
              </a:rPr>
              <a:t>k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) + 1= 2</a:t>
            </a:r>
            <a:r>
              <a:rPr lang="en-US" sz="2400" i="1" dirty="0">
                <a:latin typeface="Cambria Math" pitchFamily="18" charset="0"/>
                <a:ea typeface="Cambria Math" pitchFamily="18" charset="0"/>
              </a:rPr>
              <a:t>r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+ 1,</a:t>
            </a:r>
          </a:p>
          <a:p>
            <a:pPr>
              <a:spcBef>
                <a:spcPts val="600"/>
              </a:spcBef>
            </a:pPr>
            <a:r>
              <a:rPr lang="en-US" sz="2400" dirty="0">
                <a:latin typeface="Cambria Math" pitchFamily="18" charset="0"/>
                <a:ea typeface="Cambria Math" pitchFamily="18" charset="0"/>
              </a:rPr>
              <a:t>where </a:t>
            </a:r>
            <a:r>
              <a:rPr lang="en-US" sz="2400" i="1" dirty="0">
                <a:latin typeface="Cambria Math" pitchFamily="18" charset="0"/>
                <a:ea typeface="Cambria Math" pitchFamily="18" charset="0"/>
              </a:rPr>
              <a:t>r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= 2</a:t>
            </a:r>
            <a:r>
              <a:rPr lang="en-US" sz="2400" i="1" dirty="0"/>
              <a:t>k</a:t>
            </a:r>
            <a:r>
              <a:rPr lang="en-US" sz="2400" baseline="30000" dirty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+ 2</a:t>
            </a:r>
            <a:r>
              <a:rPr lang="en-US" sz="2400" i="1" dirty="0">
                <a:latin typeface="Cambria Math" pitchFamily="18" charset="0"/>
                <a:ea typeface="Cambria Math" pitchFamily="18" charset="0"/>
              </a:rPr>
              <a:t>k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, an integer.                            </a:t>
            </a:r>
          </a:p>
          <a:p>
            <a:pPr>
              <a:spcBef>
                <a:spcPts val="600"/>
              </a:spcBef>
            </a:pPr>
            <a:r>
              <a:rPr lang="en-US" sz="2400" dirty="0"/>
              <a:t>We have proved that if n</a:t>
            </a:r>
            <a:r>
              <a:rPr lang="en-US" sz="2400" i="1" dirty="0"/>
              <a:t> </a:t>
            </a:r>
            <a:r>
              <a:rPr lang="en-US" sz="2400" dirty="0"/>
              <a:t>is an odd integer, then </a:t>
            </a:r>
            <a:r>
              <a:rPr lang="en-US" sz="2400" i="1" dirty="0"/>
              <a:t>n</a:t>
            </a:r>
            <a:r>
              <a:rPr lang="en-US" sz="2400" baseline="30000" dirty="0"/>
              <a:t>2 </a:t>
            </a:r>
            <a:r>
              <a:rPr lang="en-US" sz="2400" dirty="0"/>
              <a:t> is an odd integer.</a:t>
            </a:r>
            <a:endParaRPr lang="en-IN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2362200" y="5867400"/>
            <a:ext cx="6019800" cy="685800"/>
          </a:xfrm>
        </p:spPr>
        <p:txBody>
          <a:bodyPr/>
          <a:lstStyle/>
          <a:p>
            <a:r>
              <a:rPr lang="en-US" sz="2000" dirty="0"/>
              <a:t>(marks the  end of the proof. Sometimes </a:t>
            </a:r>
            <a:r>
              <a:rPr lang="en-US" sz="2000" b="1" dirty="0"/>
              <a:t>QED </a:t>
            </a:r>
            <a:r>
              <a:rPr lang="en-US" sz="2000" dirty="0"/>
              <a:t>is used instead.)</a:t>
            </a:r>
          </a:p>
        </p:txBody>
      </p:sp>
    </p:spTree>
    <p:extLst>
      <p:ext uri="{BB962C8B-B14F-4D97-AF65-F5344CB8AC3E}">
        <p14:creationId xmlns:p14="http://schemas.microsoft.com/office/powerpoint/2010/main" val="24105871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Proving Conditional Statements: </a:t>
            </a:r>
            <a:r>
              <a:rPr lang="en-IN" i="1" dirty="0"/>
              <a:t>p</a:t>
            </a:r>
            <a:r>
              <a:rPr lang="en-IN" dirty="0"/>
              <a:t> → </a:t>
            </a:r>
            <a:r>
              <a:rPr lang="en-IN" i="1" dirty="0"/>
              <a:t>q</a:t>
            </a:r>
            <a:r>
              <a:rPr lang="en-IN" sz="1500" dirty="0"/>
              <a:t> 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1336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400" b="1" dirty="0"/>
              <a:t>Definition: </a:t>
            </a:r>
            <a:r>
              <a:rPr lang="en-US" sz="2400" dirty="0"/>
              <a:t>The real number </a:t>
            </a:r>
            <a:r>
              <a:rPr lang="en-US" sz="2400" i="1" dirty="0"/>
              <a:t>r </a:t>
            </a:r>
            <a:r>
              <a:rPr lang="en-US" sz="2400" dirty="0"/>
              <a:t>is </a:t>
            </a:r>
            <a:r>
              <a:rPr lang="en-US" sz="2400" i="1" dirty="0"/>
              <a:t>rational </a:t>
            </a:r>
            <a:r>
              <a:rPr lang="en-US" sz="2400" dirty="0"/>
              <a:t>if there exist integers </a:t>
            </a:r>
            <a:r>
              <a:rPr lang="en-US" sz="2400" i="1" dirty="0"/>
              <a:t>p</a:t>
            </a:r>
            <a:r>
              <a:rPr lang="en-US" sz="2400" dirty="0"/>
              <a:t> and </a:t>
            </a:r>
            <a:r>
              <a:rPr lang="en-US" sz="2400" i="1" dirty="0"/>
              <a:t>q</a:t>
            </a:r>
            <a:r>
              <a:rPr lang="en-US" sz="2400" dirty="0"/>
              <a:t> where </a:t>
            </a:r>
            <a:r>
              <a:rPr lang="en-US" sz="2400" i="1" dirty="0"/>
              <a:t>q</a:t>
            </a:r>
            <a:r>
              <a:rPr lang="en-US" sz="2400" dirty="0">
                <a:ea typeface="Cambria Math" pitchFamily="18" charset="0"/>
              </a:rPr>
              <a:t>≠0</a:t>
            </a:r>
            <a:r>
              <a:rPr lang="en-US" sz="2400" dirty="0"/>
              <a:t> such that </a:t>
            </a:r>
            <a:r>
              <a:rPr lang="en-US" sz="2400" i="1" dirty="0"/>
              <a:t>r </a:t>
            </a:r>
            <a:r>
              <a:rPr lang="en-US" sz="2400" dirty="0"/>
              <a:t>= </a:t>
            </a:r>
            <a:r>
              <a:rPr lang="en-US" sz="2400" i="1" dirty="0"/>
              <a:t>p</a:t>
            </a:r>
            <a:r>
              <a:rPr lang="en-US" sz="2400" dirty="0"/>
              <a:t>/</a:t>
            </a:r>
            <a:r>
              <a:rPr lang="en-US" sz="2400" i="1" dirty="0"/>
              <a:t>q</a:t>
            </a:r>
            <a:endParaRPr lang="en-US" sz="2400" b="1" dirty="0"/>
          </a:p>
          <a:p>
            <a:pPr>
              <a:spcBef>
                <a:spcPts val="300"/>
              </a:spcBef>
            </a:pPr>
            <a:r>
              <a:rPr lang="en-US" sz="2400" b="1" dirty="0"/>
              <a:t>Example</a:t>
            </a:r>
            <a:r>
              <a:rPr lang="en-US" sz="2400" dirty="0"/>
              <a:t>: Prove that the sum of two rational numbers is rational.</a:t>
            </a:r>
          </a:p>
          <a:p>
            <a:pPr>
              <a:spcBef>
                <a:spcPts val="300"/>
              </a:spcBef>
            </a:pPr>
            <a:r>
              <a:rPr lang="en-US" sz="2400" b="1" dirty="0"/>
              <a:t>Solution</a:t>
            </a:r>
            <a:r>
              <a:rPr lang="en-US" sz="2400" i="1" dirty="0"/>
              <a:t>: </a:t>
            </a:r>
            <a:r>
              <a:rPr lang="en-US" sz="2400" dirty="0"/>
              <a:t>Assume </a:t>
            </a:r>
            <a:r>
              <a:rPr lang="en-US" sz="2400" i="1" dirty="0"/>
              <a:t>r </a:t>
            </a:r>
            <a:r>
              <a:rPr lang="en-US" sz="2400" dirty="0"/>
              <a:t>and </a:t>
            </a:r>
            <a:r>
              <a:rPr lang="en-US" sz="2400" i="1" dirty="0"/>
              <a:t>s</a:t>
            </a:r>
            <a:r>
              <a:rPr lang="en-US" sz="2400" dirty="0"/>
              <a:t> are two rational numbers. Then there must be integers </a:t>
            </a:r>
            <a:r>
              <a:rPr lang="en-US" sz="2400" i="1" dirty="0"/>
              <a:t>p, q </a:t>
            </a:r>
            <a:r>
              <a:rPr lang="en-US" sz="2400" dirty="0"/>
              <a:t>and also </a:t>
            </a:r>
            <a:r>
              <a:rPr lang="en-US" sz="2400" i="1" dirty="0"/>
              <a:t>t, u </a:t>
            </a:r>
            <a:r>
              <a:rPr lang="en-US" sz="2400" dirty="0"/>
              <a:t>such that</a:t>
            </a:r>
            <a:endParaRPr lang="en-IN" sz="240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268294"/>
              </p:ext>
            </p:extLst>
          </p:nvPr>
        </p:nvGraphicFramePr>
        <p:xfrm>
          <a:off x="609600" y="3810000"/>
          <a:ext cx="4267200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01" name="Equation" r:id="rId3" imgW="2133360" imgH="647640" progId="Equation.DSMT4">
                  <p:embed/>
                </p:oleObj>
              </mc:Choice>
              <mc:Fallback>
                <p:oleObj name="Equation" r:id="rId3" imgW="2133360" imgH="647640" progId="Equation.DSMT4">
                  <p:embed/>
                  <p:pic>
                    <p:nvPicPr>
                      <p:cNvPr id="4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3810000"/>
                        <a:ext cx="4267200" cy="1295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4"/>
          <p:cNvSpPr>
            <a:spLocks noGrp="1"/>
          </p:cNvSpPr>
          <p:nvPr>
            <p:ph idx="13"/>
          </p:nvPr>
        </p:nvSpPr>
        <p:spPr>
          <a:xfrm>
            <a:off x="457200" y="5562600"/>
            <a:ext cx="3204000" cy="457200"/>
          </a:xfrm>
        </p:spPr>
        <p:txBody>
          <a:bodyPr/>
          <a:lstStyle/>
          <a:p>
            <a:r>
              <a:rPr lang="en-US" sz="2400" dirty="0"/>
              <a:t>Thus the sum is rational.</a:t>
            </a:r>
          </a:p>
        </p:txBody>
      </p:sp>
      <p:sp>
        <p:nvSpPr>
          <p:cNvPr id="5" name="Content Placeholder 5"/>
          <p:cNvSpPr>
            <a:spLocks noGrp="1"/>
          </p:cNvSpPr>
          <p:nvPr>
            <p:ph idx="14"/>
          </p:nvPr>
        </p:nvSpPr>
        <p:spPr>
          <a:xfrm>
            <a:off x="4495800" y="4450773"/>
            <a:ext cx="2133600" cy="8382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000" dirty="0"/>
              <a:t>where </a:t>
            </a:r>
            <a:r>
              <a:rPr lang="en-US" sz="2000" i="1" dirty="0">
                <a:ea typeface="Cambria Math" pitchFamily="18" charset="0"/>
              </a:rPr>
              <a:t>v = </a:t>
            </a:r>
            <a:r>
              <a:rPr lang="en-US" sz="2000" i="1" dirty="0" err="1">
                <a:ea typeface="Cambria Math" pitchFamily="18" charset="0"/>
              </a:rPr>
              <a:t>pu</a:t>
            </a:r>
            <a:r>
              <a:rPr lang="en-US" sz="2000" i="1" dirty="0">
                <a:ea typeface="Cambria Math" pitchFamily="18" charset="0"/>
              </a:rPr>
              <a:t> </a:t>
            </a:r>
            <a:r>
              <a:rPr lang="en-US" sz="2000" dirty="0">
                <a:ea typeface="Cambria Math" pitchFamily="18" charset="0"/>
              </a:rPr>
              <a:t>+</a:t>
            </a:r>
            <a:r>
              <a:rPr lang="en-US" sz="2000" i="1" dirty="0">
                <a:ea typeface="Cambria Math" pitchFamily="18" charset="0"/>
              </a:rPr>
              <a:t> </a:t>
            </a:r>
            <a:r>
              <a:rPr lang="en-US" sz="2000" i="1" dirty="0" err="1">
                <a:ea typeface="Cambria Math" pitchFamily="18" charset="0"/>
              </a:rPr>
              <a:t>qt</a:t>
            </a:r>
            <a:r>
              <a:rPr lang="en-US" sz="2000" i="1" dirty="0">
                <a:ea typeface="Cambria Math" pitchFamily="18" charset="0"/>
              </a:rPr>
              <a:t> </a:t>
            </a:r>
          </a:p>
          <a:p>
            <a:pPr>
              <a:spcBef>
                <a:spcPts val="300"/>
              </a:spcBef>
            </a:pPr>
            <a:r>
              <a:rPr lang="en-US" sz="2000" i="1" dirty="0">
                <a:ea typeface="Cambria Math" pitchFamily="18" charset="0"/>
              </a:rPr>
              <a:t>             w </a:t>
            </a:r>
            <a:r>
              <a:rPr lang="en-US" sz="2000" dirty="0"/>
              <a:t>= </a:t>
            </a:r>
            <a:r>
              <a:rPr lang="en-US" sz="2000" dirty="0" err="1">
                <a:ea typeface="Cambria Math" pitchFamily="18" charset="0"/>
              </a:rPr>
              <a:t>qu</a:t>
            </a:r>
            <a:r>
              <a:rPr lang="en-US" sz="2000" dirty="0"/>
              <a:t> </a:t>
            </a:r>
            <a:r>
              <a:rPr lang="en-US" sz="2000" dirty="0">
                <a:ea typeface="Cambria Math"/>
              </a:rPr>
              <a:t>≠ 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45531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Proving Conditional Statements: </a:t>
            </a:r>
            <a:r>
              <a:rPr lang="en-IN" i="1" dirty="0"/>
              <a:t>p</a:t>
            </a:r>
            <a:r>
              <a:rPr lang="en-IN" dirty="0"/>
              <a:t> → </a:t>
            </a:r>
            <a:r>
              <a:rPr lang="en-IN" i="1" dirty="0"/>
              <a:t>q</a:t>
            </a:r>
            <a:r>
              <a:rPr lang="en-IN" sz="1500" dirty="0"/>
              <a:t> 3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lvl="1" indent="0">
                  <a:buClr>
                    <a:schemeClr val="accent3"/>
                  </a:buClr>
                  <a:buSzPct val="95000"/>
                  <a:buNone/>
                </a:pPr>
                <a:r>
                  <a:rPr lang="en-US" sz="2400" i="1" dirty="0"/>
                  <a:t>Proof by Contraposition</a:t>
                </a:r>
                <a:r>
                  <a:rPr lang="en-US" sz="2400" dirty="0"/>
                  <a:t>: Assume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/>
                      </a:rPr>
                      <m:t>¬</m:t>
                    </m:r>
                  </m:oMath>
                </a14:m>
                <a:r>
                  <a:rPr lang="en-US" sz="2400" i="1" dirty="0"/>
                  <a:t>q</a:t>
                </a:r>
                <a:r>
                  <a:rPr lang="en-US" sz="2400" dirty="0"/>
                  <a:t>  and show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ea typeface="Cambria Math"/>
                      </a:rPr>
                      <m:t>¬</m:t>
                    </m:r>
                  </m:oMath>
                </a14:m>
                <a:r>
                  <a:rPr lang="en-US" sz="2400" i="1" dirty="0">
                    <a:ea typeface="Cambria Math"/>
                  </a:rPr>
                  <a:t>p</a:t>
                </a:r>
                <a:r>
                  <a:rPr lang="en-US" sz="2400" dirty="0"/>
                  <a:t> is true also. This is sometimes called an </a:t>
                </a:r>
                <a:r>
                  <a:rPr lang="en-US" sz="2400" i="1" dirty="0"/>
                  <a:t>indirect proof </a:t>
                </a:r>
                <a:r>
                  <a:rPr lang="en-US" sz="2400" dirty="0"/>
                  <a:t>method. If we give a direct proof of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ea typeface="Cambria Math"/>
                      </a:rPr>
                      <m:t>¬</m:t>
                    </m:r>
                  </m:oMath>
                </a14:m>
                <a:r>
                  <a:rPr lang="en-US" sz="2400" i="1" dirty="0"/>
                  <a:t>q</a:t>
                </a:r>
                <a:r>
                  <a:rPr lang="en-US" sz="2400" dirty="0"/>
                  <a:t> </a:t>
                </a:r>
                <a:r>
                  <a:rPr lang="en-US" sz="2400" dirty="0">
                    <a:ea typeface="Cambria Math"/>
                  </a:rPr>
                  <a:t>→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ea typeface="Cambria Math"/>
                      </a:rPr>
                      <m:t>¬</m:t>
                    </m:r>
                  </m:oMath>
                </a14:m>
                <a:r>
                  <a:rPr lang="en-US" sz="2400" i="1" dirty="0">
                    <a:ea typeface="Cambria Math"/>
                  </a:rPr>
                  <a:t>p </a:t>
                </a:r>
                <a:r>
                  <a:rPr lang="en-US" sz="2400" dirty="0">
                    <a:ea typeface="Cambria Math"/>
                  </a:rPr>
                  <a:t>then we have a proof of </a:t>
                </a:r>
                <a:r>
                  <a:rPr lang="en-US" sz="2400" i="1" dirty="0"/>
                  <a:t>p</a:t>
                </a:r>
                <a:r>
                  <a:rPr lang="en-US" sz="2400" dirty="0"/>
                  <a:t> </a:t>
                </a:r>
                <a:r>
                  <a:rPr lang="en-US" sz="2400" dirty="0">
                    <a:ea typeface="Cambria Math"/>
                  </a:rPr>
                  <a:t>→ q</a:t>
                </a:r>
                <a:r>
                  <a:rPr lang="en-US" sz="2400" i="1" dirty="0">
                    <a:ea typeface="Cambria Math"/>
                  </a:rPr>
                  <a:t>.</a:t>
                </a:r>
              </a:p>
              <a:p>
                <a:pPr marL="548640" lvl="2">
                  <a:buClr>
                    <a:schemeClr val="accent3"/>
                  </a:buClr>
                  <a:buSzPct val="95000"/>
                  <a:buNone/>
                </a:pPr>
                <a:r>
                  <a:rPr lang="en-US" sz="2000" i="1" dirty="0">
                    <a:ea typeface="Cambria Math"/>
                  </a:rPr>
                  <a:t>Why does this work?</a:t>
                </a:r>
                <a:endParaRPr lang="en-US" sz="2000" dirty="0"/>
              </a:p>
              <a:p>
                <a:r>
                  <a:rPr lang="en-US" sz="2400" b="1" dirty="0"/>
                  <a:t>Example</a:t>
                </a:r>
                <a:r>
                  <a:rPr lang="en-US" sz="2400" dirty="0"/>
                  <a:t>: Prove that if </a:t>
                </a:r>
                <a:r>
                  <a:rPr lang="en-US" sz="2400" i="1" dirty="0"/>
                  <a:t>n </a:t>
                </a:r>
                <a:r>
                  <a:rPr lang="en-US" sz="2400" dirty="0"/>
                  <a:t>is an integer and </a:t>
                </a:r>
                <a:r>
                  <a:rPr lang="en-US" sz="2400" dirty="0">
                    <a:ea typeface="Cambria Math" pitchFamily="18" charset="0"/>
                  </a:rPr>
                  <a:t>3</a:t>
                </a:r>
                <a:r>
                  <a:rPr lang="en-US" sz="2400" i="1" dirty="0"/>
                  <a:t>n + </a:t>
                </a:r>
                <a:r>
                  <a:rPr lang="en-US" sz="2400" dirty="0">
                    <a:ea typeface="Cambria Math" pitchFamily="18" charset="0"/>
                  </a:rPr>
                  <a:t>2</a:t>
                </a:r>
                <a:r>
                  <a:rPr lang="en-US" sz="2400" i="1" dirty="0"/>
                  <a:t> </a:t>
                </a:r>
                <a:r>
                  <a:rPr lang="en-US" sz="2400" dirty="0"/>
                  <a:t>is odd</a:t>
                </a:r>
                <a:r>
                  <a:rPr lang="en-US" sz="2400" i="1" dirty="0"/>
                  <a:t>, </a:t>
                </a:r>
                <a:r>
                  <a:rPr lang="en-US" sz="2400" dirty="0"/>
                  <a:t>then</a:t>
                </a:r>
                <a:r>
                  <a:rPr lang="en-US" sz="2400" i="1" dirty="0"/>
                  <a:t> n </a:t>
                </a:r>
                <a:r>
                  <a:rPr lang="en-US" sz="2400" dirty="0"/>
                  <a:t>is odd.</a:t>
                </a:r>
              </a:p>
              <a:p>
                <a:r>
                  <a:rPr lang="en-US" sz="2400" b="1" dirty="0"/>
                  <a:t>Solution</a:t>
                </a:r>
                <a:r>
                  <a:rPr lang="en-US" sz="2400" i="1" dirty="0"/>
                  <a:t>: </a:t>
                </a:r>
                <a:r>
                  <a:rPr lang="en-US" sz="2400" dirty="0"/>
                  <a:t>Assume </a:t>
                </a:r>
                <a:r>
                  <a:rPr lang="en-US" sz="2400" i="1" dirty="0"/>
                  <a:t>n</a:t>
                </a:r>
                <a:r>
                  <a:rPr lang="en-US" sz="2400" dirty="0"/>
                  <a:t> is even. So, </a:t>
                </a:r>
                <a:r>
                  <a:rPr lang="en-US" sz="2400" i="1" dirty="0"/>
                  <a:t>n = </a:t>
                </a:r>
                <a:r>
                  <a:rPr lang="en-US" sz="2400" dirty="0">
                    <a:ea typeface="Cambria Math" pitchFamily="18" charset="0"/>
                  </a:rPr>
                  <a:t>2</a:t>
                </a:r>
                <a:r>
                  <a:rPr lang="en-US" sz="2400" i="1" dirty="0"/>
                  <a:t>k </a:t>
                </a:r>
                <a:r>
                  <a:rPr lang="en-US" sz="2400" dirty="0"/>
                  <a:t>for some integer </a:t>
                </a:r>
                <a:r>
                  <a:rPr lang="en-US" sz="2400" i="1" dirty="0"/>
                  <a:t>k</a:t>
                </a:r>
                <a:r>
                  <a:rPr lang="en-US" sz="2400" dirty="0"/>
                  <a:t>. Thus </a:t>
                </a:r>
              </a:p>
              <a:p>
                <a:r>
                  <a:rPr lang="en-US" sz="2400" dirty="0">
                    <a:ea typeface="Cambria Math" pitchFamily="18" charset="0"/>
                  </a:rPr>
                  <a:t>3</a:t>
                </a:r>
                <a:r>
                  <a:rPr lang="en-US" sz="2400" i="1" dirty="0"/>
                  <a:t>n</a:t>
                </a:r>
                <a:r>
                  <a:rPr lang="en-US" sz="2400" dirty="0"/>
                  <a:t> + </a:t>
                </a:r>
                <a:r>
                  <a:rPr lang="en-US" sz="2400" dirty="0">
                    <a:ea typeface="Cambria Math" pitchFamily="18" charset="0"/>
                  </a:rPr>
                  <a:t>2 = 3(2</a:t>
                </a:r>
                <a:r>
                  <a:rPr lang="en-US" sz="2400" i="1" dirty="0">
                    <a:ea typeface="Cambria Math" pitchFamily="18" charset="0"/>
                  </a:rPr>
                  <a:t>k</a:t>
                </a:r>
                <a:r>
                  <a:rPr lang="en-US" sz="2400" dirty="0">
                    <a:ea typeface="Cambria Math" pitchFamily="18" charset="0"/>
                  </a:rPr>
                  <a:t>) + 2 =6</a:t>
                </a:r>
                <a:r>
                  <a:rPr lang="en-US" sz="2400" i="1" dirty="0">
                    <a:ea typeface="Cambria Math" pitchFamily="18" charset="0"/>
                  </a:rPr>
                  <a:t>k</a:t>
                </a:r>
                <a:r>
                  <a:rPr lang="en-US" sz="2400" dirty="0">
                    <a:ea typeface="Cambria Math" pitchFamily="18" charset="0"/>
                  </a:rPr>
                  <a:t> +2 = 2(3</a:t>
                </a:r>
                <a:r>
                  <a:rPr lang="en-US" sz="2400" i="1" dirty="0">
                    <a:ea typeface="Cambria Math" pitchFamily="18" charset="0"/>
                  </a:rPr>
                  <a:t>k</a:t>
                </a:r>
                <a:r>
                  <a:rPr lang="en-US" sz="2400" dirty="0">
                    <a:ea typeface="Cambria Math" pitchFamily="18" charset="0"/>
                  </a:rPr>
                  <a:t> + 1) = 2</a:t>
                </a:r>
                <a:r>
                  <a:rPr lang="en-US" sz="2400" i="1" dirty="0">
                    <a:ea typeface="Cambria Math" pitchFamily="18" charset="0"/>
                  </a:rPr>
                  <a:t>j  </a:t>
                </a:r>
                <a:r>
                  <a:rPr lang="en-US" sz="2400" dirty="0">
                    <a:ea typeface="Cambria Math" pitchFamily="18" charset="0"/>
                  </a:rPr>
                  <a:t>for </a:t>
                </a:r>
                <a:r>
                  <a:rPr lang="en-US" sz="2400" i="1" dirty="0"/>
                  <a:t>j</a:t>
                </a:r>
                <a:r>
                  <a:rPr lang="en-US" sz="2400" dirty="0"/>
                  <a:t> = </a:t>
                </a:r>
                <a:r>
                  <a:rPr lang="en-US" sz="2400" dirty="0">
                    <a:ea typeface="Cambria Math" pitchFamily="18" charset="0"/>
                  </a:rPr>
                  <a:t>3</a:t>
                </a:r>
                <a:r>
                  <a:rPr lang="en-US" sz="2400" i="1" dirty="0"/>
                  <a:t>k</a:t>
                </a:r>
                <a:r>
                  <a:rPr lang="en-US" sz="2400" dirty="0"/>
                  <a:t> +</a:t>
                </a:r>
                <a:r>
                  <a:rPr lang="en-US" sz="2400" dirty="0">
                    <a:ea typeface="Cambria Math" pitchFamily="18" charset="0"/>
                  </a:rPr>
                  <a:t>1</a:t>
                </a:r>
                <a:endParaRPr lang="en-US" sz="2400" i="1" dirty="0">
                  <a:ea typeface="Cambria Math" pitchFamily="18" charset="0"/>
                </a:endParaRPr>
              </a:p>
              <a:p>
                <a:r>
                  <a:rPr lang="en-US" sz="2400" dirty="0"/>
                  <a:t>Therefore </a:t>
                </a:r>
                <a:r>
                  <a:rPr lang="en-US" sz="2400" dirty="0">
                    <a:ea typeface="Cambria Math" pitchFamily="18" charset="0"/>
                  </a:rPr>
                  <a:t>3</a:t>
                </a:r>
                <a:r>
                  <a:rPr lang="en-US" sz="2400" i="1" dirty="0"/>
                  <a:t>n</a:t>
                </a:r>
                <a:r>
                  <a:rPr lang="en-US" sz="2400" dirty="0"/>
                  <a:t> + </a:t>
                </a:r>
                <a:r>
                  <a:rPr lang="en-US" sz="2400" dirty="0">
                    <a:ea typeface="Cambria Math" pitchFamily="18" charset="0"/>
                  </a:rPr>
                  <a:t>2 is even. Since we have shown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ea typeface="Cambria Math"/>
                      </a:rPr>
                      <m:t>¬</m:t>
                    </m:r>
                  </m:oMath>
                </a14:m>
                <a:r>
                  <a:rPr lang="en-US" sz="2400" i="1" dirty="0">
                    <a:ea typeface="Cambria Math" pitchFamily="18" charset="0"/>
                  </a:rPr>
                  <a:t>q</a:t>
                </a:r>
                <a:r>
                  <a:rPr lang="en-US" sz="2400" dirty="0">
                    <a:ea typeface="Cambria Math" pitchFamily="18" charset="0"/>
                  </a:rPr>
                  <a:t> → </a:t>
                </a:r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  <a:ea typeface="Cambria Math"/>
                      </a:rPr>
                      <m:t>¬</m:t>
                    </m:r>
                  </m:oMath>
                </a14:m>
                <a:r>
                  <a:rPr lang="en-US" sz="2400" i="1" dirty="0">
                    <a:ea typeface="Cambria Math" pitchFamily="18" charset="0"/>
                  </a:rPr>
                  <a:t>p</a:t>
                </a:r>
                <a:r>
                  <a:rPr lang="en-US" sz="2400" dirty="0">
                    <a:ea typeface="Cambria Math" pitchFamily="18" charset="0"/>
                  </a:rPr>
                  <a:t> </a:t>
                </a:r>
                <a:r>
                  <a:rPr lang="en-US" sz="2400" dirty="0"/>
                  <a:t>, </a:t>
                </a:r>
                <a:r>
                  <a:rPr lang="en-US" sz="2400" i="1" dirty="0">
                    <a:ea typeface="Cambria Math" pitchFamily="18" charset="0"/>
                  </a:rPr>
                  <a:t>p </a:t>
                </a:r>
                <a:r>
                  <a:rPr lang="en-US" sz="2400" dirty="0">
                    <a:ea typeface="Cambria Math" pitchFamily="18" charset="0"/>
                  </a:rPr>
                  <a:t>→ </a:t>
                </a:r>
                <a:r>
                  <a:rPr lang="en-US" sz="2400" i="1" dirty="0">
                    <a:ea typeface="Cambria Math" pitchFamily="18" charset="0"/>
                  </a:rPr>
                  <a:t>q</a:t>
                </a:r>
                <a:r>
                  <a:rPr lang="en-US" sz="2400" dirty="0">
                    <a:ea typeface="Cambria Math" pitchFamily="18" charset="0"/>
                  </a:rPr>
                  <a:t>  must hold as well. </a:t>
                </a:r>
                <a:r>
                  <a:rPr lang="en-US" sz="2400" dirty="0"/>
                  <a:t>If </a:t>
                </a:r>
                <a:r>
                  <a:rPr lang="en-US" sz="2400" i="1" dirty="0"/>
                  <a:t>n </a:t>
                </a:r>
                <a:r>
                  <a:rPr lang="en-US" sz="2400" dirty="0"/>
                  <a:t>is an integer and </a:t>
                </a:r>
                <a:r>
                  <a:rPr lang="en-US" sz="2400" dirty="0">
                    <a:ea typeface="Cambria Math" pitchFamily="18" charset="0"/>
                  </a:rPr>
                  <a:t>3</a:t>
                </a:r>
                <a:r>
                  <a:rPr lang="en-US" sz="2400" i="1" dirty="0"/>
                  <a:t>n + </a:t>
                </a:r>
                <a:r>
                  <a:rPr lang="en-US" sz="2400" dirty="0">
                    <a:ea typeface="Cambria Math" pitchFamily="18" charset="0"/>
                  </a:rPr>
                  <a:t>2</a:t>
                </a:r>
                <a:r>
                  <a:rPr lang="en-US" sz="2400" i="1" dirty="0"/>
                  <a:t> </a:t>
                </a:r>
                <a:r>
                  <a:rPr lang="en-US" sz="2400" dirty="0"/>
                  <a:t>is odd (not even) </a:t>
                </a:r>
                <a:r>
                  <a:rPr lang="en-US" sz="2400" i="1" dirty="0"/>
                  <a:t>, </a:t>
                </a:r>
                <a:r>
                  <a:rPr lang="en-US" sz="2400" dirty="0"/>
                  <a:t>then</a:t>
                </a:r>
                <a:r>
                  <a:rPr lang="en-US" sz="2400" i="1" dirty="0"/>
                  <a:t> n </a:t>
                </a:r>
                <a:r>
                  <a:rPr lang="en-US" sz="2400" dirty="0"/>
                  <a:t>is odd (not even).</a:t>
                </a:r>
                <a:endParaRPr lang="en-US" sz="2400" dirty="0"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11" t="-928" r="-370" b="-139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98097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Proving Conditional Statements: </a:t>
            </a:r>
            <a:r>
              <a:rPr lang="en-IN" i="1" dirty="0"/>
              <a:t>p</a:t>
            </a:r>
            <a:r>
              <a:rPr lang="en-IN" dirty="0"/>
              <a:t> → </a:t>
            </a:r>
            <a:r>
              <a:rPr lang="en-IN" i="1" dirty="0"/>
              <a:t>q</a:t>
            </a:r>
            <a:r>
              <a:rPr lang="en-IN" sz="1500" dirty="0"/>
              <a:t> 4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Example</a:t>
            </a:r>
            <a:r>
              <a:rPr lang="en-US" sz="2800" dirty="0"/>
              <a:t>: Prove that for an integer </a:t>
            </a:r>
            <a:r>
              <a:rPr lang="en-US" sz="2800" i="1" dirty="0"/>
              <a:t>n,</a:t>
            </a:r>
            <a:r>
              <a:rPr lang="en-US" sz="2800" dirty="0"/>
              <a:t> if </a:t>
            </a:r>
            <a:r>
              <a:rPr lang="en-US" sz="2800" i="1" dirty="0"/>
              <a:t>n</a:t>
            </a:r>
            <a:r>
              <a:rPr lang="en-US" sz="2800" baseline="30000" dirty="0">
                <a:ea typeface="Cambria Math" pitchFamily="18" charset="0"/>
              </a:rPr>
              <a:t>2</a:t>
            </a:r>
            <a:r>
              <a:rPr lang="en-US" sz="2800" baseline="30000" dirty="0"/>
              <a:t> </a:t>
            </a:r>
            <a:r>
              <a:rPr lang="en-US" sz="2800" dirty="0"/>
              <a:t> is odd, then </a:t>
            </a:r>
            <a:r>
              <a:rPr lang="en-US" sz="2800" i="1" dirty="0"/>
              <a:t>n</a:t>
            </a:r>
            <a:r>
              <a:rPr lang="en-US" sz="2800" dirty="0"/>
              <a:t> is odd.</a:t>
            </a:r>
          </a:p>
          <a:p>
            <a:r>
              <a:rPr lang="en-US" sz="2800" b="1" dirty="0"/>
              <a:t>Solution</a:t>
            </a:r>
            <a:r>
              <a:rPr lang="en-US" sz="2800" dirty="0"/>
              <a:t>: Use proof by contraposition. Assume </a:t>
            </a:r>
            <a:r>
              <a:rPr lang="en-US" sz="2800" i="1" dirty="0"/>
              <a:t>n</a:t>
            </a:r>
            <a:r>
              <a:rPr lang="en-US" sz="2800" dirty="0"/>
              <a:t> is even (i.e., not odd). Therefore, there exists an integer </a:t>
            </a:r>
            <a:r>
              <a:rPr lang="en-US" sz="2800" i="1" dirty="0"/>
              <a:t>k</a:t>
            </a:r>
            <a:r>
              <a:rPr lang="en-US" sz="2800" dirty="0"/>
              <a:t> such that </a:t>
            </a:r>
            <a:r>
              <a:rPr lang="en-US" sz="2800" i="1" dirty="0"/>
              <a:t>n</a:t>
            </a:r>
            <a:r>
              <a:rPr lang="en-US" sz="2800" dirty="0"/>
              <a:t> = </a:t>
            </a:r>
            <a:r>
              <a:rPr lang="en-US" sz="2800" dirty="0">
                <a:ea typeface="Cambria Math" pitchFamily="18" charset="0"/>
              </a:rPr>
              <a:t>2</a:t>
            </a:r>
            <a:r>
              <a:rPr lang="en-US" sz="2800" i="1" dirty="0"/>
              <a:t>k</a:t>
            </a:r>
            <a:r>
              <a:rPr lang="en-US" sz="2800" dirty="0"/>
              <a:t>. Hence,</a:t>
            </a:r>
          </a:p>
          <a:p>
            <a:r>
              <a:rPr lang="en-US" sz="2800" i="1" dirty="0"/>
              <a:t>			n</a:t>
            </a:r>
            <a:r>
              <a:rPr lang="en-US" sz="2800" baseline="30000" dirty="0">
                <a:ea typeface="Cambria Math" pitchFamily="18" charset="0"/>
              </a:rPr>
              <a:t>2</a:t>
            </a:r>
            <a:r>
              <a:rPr lang="en-US" sz="2800" baseline="30000" dirty="0"/>
              <a:t>  </a:t>
            </a:r>
            <a:r>
              <a:rPr lang="en-US" sz="2800" dirty="0"/>
              <a:t> =  </a:t>
            </a:r>
            <a:r>
              <a:rPr lang="en-US" sz="2800" dirty="0">
                <a:ea typeface="Cambria Math" pitchFamily="18" charset="0"/>
              </a:rPr>
              <a:t>4</a:t>
            </a:r>
            <a:r>
              <a:rPr lang="en-US" sz="2800" i="1" dirty="0"/>
              <a:t>k</a:t>
            </a:r>
            <a:r>
              <a:rPr lang="en-US" sz="2800" baseline="30000" dirty="0">
                <a:ea typeface="Cambria Math" pitchFamily="18" charset="0"/>
              </a:rPr>
              <a:t>2</a:t>
            </a:r>
            <a:r>
              <a:rPr lang="en-US" sz="2800" dirty="0"/>
              <a:t> = </a:t>
            </a:r>
            <a:r>
              <a:rPr lang="en-US" sz="2800" dirty="0">
                <a:ea typeface="Cambria Math" pitchFamily="18" charset="0"/>
              </a:rPr>
              <a:t>2 </a:t>
            </a:r>
            <a:r>
              <a:rPr lang="en-US" sz="2800" dirty="0"/>
              <a:t>(</a:t>
            </a:r>
            <a:r>
              <a:rPr lang="en-US" sz="2800" dirty="0">
                <a:ea typeface="Cambria Math" pitchFamily="18" charset="0"/>
              </a:rPr>
              <a:t>2</a:t>
            </a:r>
            <a:r>
              <a:rPr lang="en-US" sz="2800" i="1" dirty="0"/>
              <a:t>k</a:t>
            </a:r>
            <a:r>
              <a:rPr lang="en-US" sz="2800" baseline="30000" dirty="0">
                <a:ea typeface="Cambria Math" pitchFamily="18" charset="0"/>
              </a:rPr>
              <a:t>2</a:t>
            </a:r>
            <a:r>
              <a:rPr lang="en-US" sz="2800" dirty="0">
                <a:ea typeface="Cambria Math" pitchFamily="18" charset="0"/>
              </a:rPr>
              <a:t>)</a:t>
            </a:r>
          </a:p>
          <a:p>
            <a:r>
              <a:rPr lang="en-US" sz="2800" dirty="0">
                <a:ea typeface="Cambria Math" pitchFamily="18" charset="0"/>
              </a:rPr>
              <a:t>and </a:t>
            </a:r>
            <a:r>
              <a:rPr lang="en-US" sz="2800" i="1" dirty="0"/>
              <a:t>n</a:t>
            </a:r>
            <a:r>
              <a:rPr lang="en-US" sz="2800" baseline="30000" dirty="0">
                <a:ea typeface="Cambria Math" pitchFamily="18" charset="0"/>
              </a:rPr>
              <a:t>2</a:t>
            </a:r>
            <a:r>
              <a:rPr lang="en-US" sz="2800" baseline="30000" dirty="0"/>
              <a:t> </a:t>
            </a:r>
            <a:r>
              <a:rPr lang="en-US" sz="2800" dirty="0"/>
              <a:t>is even(i.e., not odd).</a:t>
            </a:r>
          </a:p>
          <a:p>
            <a:r>
              <a:rPr lang="en-US" sz="2800" dirty="0"/>
              <a:t>We have shown that if </a:t>
            </a:r>
            <a:r>
              <a:rPr lang="en-US" sz="2800" i="1" dirty="0"/>
              <a:t>n </a:t>
            </a:r>
            <a:r>
              <a:rPr lang="en-US" sz="2800" dirty="0"/>
              <a:t>is an even integer, then </a:t>
            </a:r>
            <a:r>
              <a:rPr lang="en-US" sz="2800" i="1" dirty="0"/>
              <a:t>n</a:t>
            </a:r>
            <a:r>
              <a:rPr lang="en-US" sz="2800" baseline="30000" dirty="0">
                <a:ea typeface="Cambria Math" pitchFamily="18" charset="0"/>
              </a:rPr>
              <a:t>2</a:t>
            </a:r>
            <a:r>
              <a:rPr lang="en-US" sz="2800" baseline="30000" dirty="0"/>
              <a:t>  </a:t>
            </a:r>
            <a:r>
              <a:rPr lang="en-US" sz="2800" dirty="0"/>
              <a:t>is even. Therefore by contraposition, for an integer</a:t>
            </a:r>
            <a:r>
              <a:rPr lang="en-US" sz="2800" i="1" dirty="0"/>
              <a:t> n,</a:t>
            </a:r>
            <a:r>
              <a:rPr lang="en-US" sz="2800" dirty="0"/>
              <a:t> if </a:t>
            </a:r>
            <a:r>
              <a:rPr lang="en-US" sz="2800" i="1" dirty="0"/>
              <a:t>n</a:t>
            </a:r>
            <a:r>
              <a:rPr lang="en-US" sz="2800" baseline="30000" dirty="0">
                <a:ea typeface="Cambria Math" pitchFamily="18" charset="0"/>
              </a:rPr>
              <a:t>2</a:t>
            </a:r>
            <a:r>
              <a:rPr lang="en-US" sz="2800" baseline="30000" dirty="0"/>
              <a:t> </a:t>
            </a:r>
            <a:r>
              <a:rPr lang="en-US" sz="2800" dirty="0"/>
              <a:t> is odd, then </a:t>
            </a:r>
            <a:r>
              <a:rPr lang="en-US" sz="2800" i="1" dirty="0"/>
              <a:t>n</a:t>
            </a:r>
            <a:r>
              <a:rPr lang="en-US" sz="2800" dirty="0"/>
              <a:t> is odd.</a:t>
            </a:r>
          </a:p>
        </p:txBody>
      </p:sp>
    </p:spTree>
    <p:extLst>
      <p:ext uri="{BB962C8B-B14F-4D97-AF65-F5344CB8AC3E}">
        <p14:creationId xmlns:p14="http://schemas.microsoft.com/office/powerpoint/2010/main" val="184658469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Proving Conditional Statements: </a:t>
            </a:r>
            <a:r>
              <a:rPr lang="en-IN" i="1" dirty="0"/>
              <a:t>p</a:t>
            </a:r>
            <a:r>
              <a:rPr lang="en-IN" dirty="0"/>
              <a:t> → </a:t>
            </a:r>
            <a:r>
              <a:rPr lang="en-IN" i="1" dirty="0"/>
              <a:t>q</a:t>
            </a:r>
            <a:r>
              <a:rPr lang="en-IN" sz="1500" dirty="0"/>
              <a:t> 5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600" i="1" dirty="0"/>
                  <a:t>Proof by Contradiction</a:t>
                </a:r>
                <a:r>
                  <a:rPr lang="en-US" sz="2600" dirty="0"/>
                  <a:t>: (AKA </a:t>
                </a:r>
                <a:r>
                  <a:rPr lang="en-US" sz="2600" i="1" dirty="0" err="1"/>
                  <a:t>reductio</a:t>
                </a:r>
                <a:r>
                  <a:rPr lang="en-US" sz="2600" i="1" dirty="0"/>
                  <a:t> ad absurdum</a:t>
                </a:r>
                <a:r>
                  <a:rPr lang="en-US" sz="2600" b="1" dirty="0"/>
                  <a:t>)</a:t>
                </a:r>
                <a:r>
                  <a:rPr lang="en-US" sz="2600" dirty="0"/>
                  <a:t>.</a:t>
                </a:r>
              </a:p>
              <a:p>
                <a:r>
                  <a:rPr lang="en-US" sz="2600" dirty="0"/>
                  <a:t>To prove </a:t>
                </a:r>
                <a:r>
                  <a:rPr lang="en-US" sz="2600" i="1" dirty="0"/>
                  <a:t>p</a:t>
                </a:r>
                <a:r>
                  <a:rPr lang="en-US" sz="2600" dirty="0"/>
                  <a:t>, assume </a:t>
                </a:r>
                <a14:m>
                  <m:oMath xmlns:m="http://schemas.openxmlformats.org/officeDocument/2006/math">
                    <m:r>
                      <a:rPr lang="en-US" sz="2600" i="1" dirty="0" smtClean="0">
                        <a:latin typeface="Cambria Math" panose="02040503050406030204" pitchFamily="18" charset="0"/>
                        <a:ea typeface="Cambria Math"/>
                      </a:rPr>
                      <m:t>¬</m:t>
                    </m:r>
                  </m:oMath>
                </a14:m>
                <a:r>
                  <a:rPr lang="en-US" sz="2600" i="1" dirty="0">
                    <a:ea typeface="Cambria Math"/>
                  </a:rPr>
                  <a:t>p</a:t>
                </a:r>
                <a:r>
                  <a:rPr lang="en-US" sz="2600" dirty="0"/>
                  <a:t>  and derive a contradiction such as    </a:t>
                </a:r>
                <a:r>
                  <a:rPr lang="en-US" sz="2600" i="1" dirty="0"/>
                  <a:t>p </a:t>
                </a:r>
                <a:r>
                  <a:rPr lang="en-US" sz="2600" dirty="0">
                    <a:ea typeface="Cambria Math"/>
                  </a:rPr>
                  <a:t>∧ </a:t>
                </a:r>
                <a14:m>
                  <m:oMath xmlns:m="http://schemas.openxmlformats.org/officeDocument/2006/math">
                    <m:r>
                      <a:rPr lang="en-US" sz="2600" i="1" dirty="0" smtClean="0">
                        <a:latin typeface="Cambria Math" panose="02040503050406030204" pitchFamily="18" charset="0"/>
                        <a:ea typeface="Cambria Math"/>
                      </a:rPr>
                      <m:t>¬</m:t>
                    </m:r>
                  </m:oMath>
                </a14:m>
                <a:r>
                  <a:rPr lang="en-US" sz="2600" i="1" dirty="0">
                    <a:ea typeface="Cambria Math"/>
                  </a:rPr>
                  <a:t>p. </a:t>
                </a:r>
                <a:r>
                  <a:rPr lang="en-US" sz="2600" dirty="0">
                    <a:ea typeface="Cambria Math"/>
                  </a:rPr>
                  <a:t>(an indirect form of proof).</a:t>
                </a:r>
                <a:r>
                  <a:rPr lang="en-US" sz="2600" dirty="0"/>
                  <a:t> Since we have shown that </a:t>
                </a:r>
                <a14:m>
                  <m:oMath xmlns:m="http://schemas.openxmlformats.org/officeDocument/2006/math">
                    <m:r>
                      <a:rPr lang="en-US" sz="2600" i="1" dirty="0" smtClean="0">
                        <a:latin typeface="Cambria Math" panose="02040503050406030204" pitchFamily="18" charset="0"/>
                        <a:ea typeface="Cambria Math"/>
                      </a:rPr>
                      <m:t>¬</m:t>
                    </m:r>
                  </m:oMath>
                </a14:m>
                <a:r>
                  <a:rPr lang="en-US" sz="2600" i="1" dirty="0">
                    <a:ea typeface="Cambria Math"/>
                  </a:rPr>
                  <a:t>p</a:t>
                </a:r>
                <a:r>
                  <a:rPr lang="en-US" sz="2600" dirty="0"/>
                  <a:t> </a:t>
                </a:r>
                <a:r>
                  <a:rPr lang="en-US" sz="2600" dirty="0">
                    <a:ea typeface="Cambria Math"/>
                  </a:rPr>
                  <a:t>→</a:t>
                </a:r>
                <a:r>
                  <a:rPr lang="en-US" sz="2600" b="1" dirty="0">
                    <a:ea typeface="Cambria Math"/>
                  </a:rPr>
                  <a:t>F</a:t>
                </a:r>
                <a:r>
                  <a:rPr lang="en-US" sz="2600" dirty="0"/>
                  <a:t> is true , it follows that the contrapositive </a:t>
                </a:r>
                <a:r>
                  <a:rPr lang="en-US" sz="2600" b="1" dirty="0" err="1"/>
                  <a:t>T</a:t>
                </a:r>
                <a:r>
                  <a:rPr lang="en-US" sz="2600" dirty="0" err="1">
                    <a:ea typeface="Cambria Math"/>
                  </a:rPr>
                  <a:t>→</a:t>
                </a:r>
                <a:r>
                  <a:rPr lang="en-US" sz="2600" i="1" dirty="0" err="1">
                    <a:ea typeface="Cambria Math"/>
                  </a:rPr>
                  <a:t>p</a:t>
                </a:r>
                <a:r>
                  <a:rPr lang="en-US" sz="2600" dirty="0">
                    <a:ea typeface="Cambria Math"/>
                  </a:rPr>
                  <a:t> also holds.</a:t>
                </a:r>
                <a:endParaRPr lang="en-US" sz="2600" dirty="0"/>
              </a:p>
              <a:p>
                <a:r>
                  <a:rPr lang="en-US" sz="2600" b="1" dirty="0"/>
                  <a:t>Example</a:t>
                </a:r>
                <a:r>
                  <a:rPr lang="en-US" sz="2600" dirty="0"/>
                  <a:t>:</a:t>
                </a:r>
                <a:r>
                  <a:rPr lang="en-US" sz="2600" i="1" dirty="0"/>
                  <a:t> </a:t>
                </a:r>
                <a:r>
                  <a:rPr lang="en-US" sz="2600" dirty="0"/>
                  <a:t>Prove that if you pick 22 days from the calendar, at least 4 must fall on the same day of the week.</a:t>
                </a:r>
              </a:p>
              <a:p>
                <a:r>
                  <a:rPr lang="en-US" sz="2600" b="1" dirty="0"/>
                  <a:t>Solution</a:t>
                </a:r>
                <a:r>
                  <a:rPr lang="en-US" sz="2600" dirty="0"/>
                  <a:t>: Assume that no more than 3 of the 22 days fall on the same day of the week. Because there are 7 days of the week, we could only have picked 21 days. This contradicts the assumption that we have picked 22 days.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33" t="-1044" r="-1481" b="-69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51303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Proof by Contradiction</a:t>
            </a:r>
            <a:r>
              <a:rPr lang="en-IN" sz="1500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sz="2000" dirty="0"/>
              <a:t>A preview of  Chapter 4.</a:t>
            </a:r>
          </a:p>
          <a:p>
            <a:pPr>
              <a:spcBef>
                <a:spcPts val="300"/>
              </a:spcBef>
            </a:pPr>
            <a:r>
              <a:rPr lang="en-US" sz="2000" b="1" dirty="0"/>
              <a:t>Example</a:t>
            </a:r>
            <a:r>
              <a:rPr lang="en-US" sz="2000" dirty="0"/>
              <a:t>: Use a proof by contradiction to give a proof that </a:t>
            </a:r>
            <a:r>
              <a:rPr lang="en-US" sz="2000" dirty="0">
                <a:ea typeface="Cambria Math"/>
              </a:rPr>
              <a:t>√2 is irrational.</a:t>
            </a:r>
          </a:p>
          <a:p>
            <a:pPr>
              <a:spcBef>
                <a:spcPts val="300"/>
              </a:spcBef>
            </a:pPr>
            <a:r>
              <a:rPr lang="en-US" sz="2000" b="1" dirty="0">
                <a:ea typeface="Cambria Math"/>
              </a:rPr>
              <a:t>Solution: </a:t>
            </a:r>
            <a:r>
              <a:rPr lang="en-US" sz="2000" dirty="0">
                <a:ea typeface="Cambria Math"/>
              </a:rPr>
              <a:t>Suppose √2 is rational. Then there exists integers </a:t>
            </a:r>
            <a:r>
              <a:rPr lang="en-US" sz="2000" i="1" dirty="0">
                <a:ea typeface="Cambria Math"/>
              </a:rPr>
              <a:t>a</a:t>
            </a:r>
            <a:r>
              <a:rPr lang="en-US" sz="2000" dirty="0">
                <a:ea typeface="Cambria Math"/>
              </a:rPr>
              <a:t> and </a:t>
            </a:r>
            <a:r>
              <a:rPr lang="en-US" sz="2000" i="1" dirty="0">
                <a:ea typeface="Cambria Math"/>
              </a:rPr>
              <a:t>b</a:t>
            </a:r>
            <a:r>
              <a:rPr lang="en-US" sz="2000" dirty="0">
                <a:ea typeface="Cambria Math"/>
              </a:rPr>
              <a:t> with √2  </a:t>
            </a:r>
            <a:r>
              <a:rPr lang="en-US" sz="2000" i="1" dirty="0">
                <a:ea typeface="Cambria Math"/>
              </a:rPr>
              <a:t>= a/b</a:t>
            </a:r>
            <a:r>
              <a:rPr lang="en-US" sz="2000" dirty="0">
                <a:ea typeface="Cambria Math"/>
              </a:rPr>
              <a:t>, where </a:t>
            </a:r>
            <a:r>
              <a:rPr lang="en-US" sz="2000" i="1" dirty="0">
                <a:ea typeface="Cambria Math"/>
              </a:rPr>
              <a:t>b≠ 0 </a:t>
            </a:r>
            <a:r>
              <a:rPr lang="en-US" sz="2000" dirty="0">
                <a:ea typeface="Cambria Math"/>
              </a:rPr>
              <a:t>and </a:t>
            </a:r>
            <a:r>
              <a:rPr lang="en-US" sz="2000" i="1" dirty="0">
                <a:ea typeface="Cambria Math"/>
              </a:rPr>
              <a:t>a</a:t>
            </a:r>
            <a:r>
              <a:rPr lang="en-US" sz="2000" dirty="0">
                <a:ea typeface="Cambria Math"/>
              </a:rPr>
              <a:t> and </a:t>
            </a:r>
            <a:r>
              <a:rPr lang="en-US" sz="2000" i="1" dirty="0">
                <a:ea typeface="Cambria Math"/>
              </a:rPr>
              <a:t>b </a:t>
            </a:r>
            <a:r>
              <a:rPr lang="en-US" sz="2000" dirty="0">
                <a:ea typeface="Cambria Math"/>
              </a:rPr>
              <a:t>have no common factors (see Chapter 4). Then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363351"/>
              </p:ext>
            </p:extLst>
          </p:nvPr>
        </p:nvGraphicFramePr>
        <p:xfrm>
          <a:off x="2388752" y="2819400"/>
          <a:ext cx="889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452" name="Equation" r:id="rId3" imgW="444240" imgH="419040" progId="Equation.DSMT4">
                  <p:embed/>
                </p:oleObj>
              </mc:Choice>
              <mc:Fallback>
                <p:oleObj name="Equation" r:id="rId3" imgW="444240" imgH="419040" progId="Equation.DSMT4">
                  <p:embed/>
                  <p:pic>
                    <p:nvPicPr>
                      <p:cNvPr id="8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88752" y="2819400"/>
                        <a:ext cx="8890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894136"/>
              </p:ext>
            </p:extLst>
          </p:nvPr>
        </p:nvGraphicFramePr>
        <p:xfrm>
          <a:off x="4572000" y="3035300"/>
          <a:ext cx="1092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453" name="Equation" r:id="rId5" imgW="545760" imgH="203040" progId="Equation.DSMT4">
                  <p:embed/>
                </p:oleObj>
              </mc:Choice>
              <mc:Fallback>
                <p:oleObj name="Equation" r:id="rId5" imgW="545760" imgH="203040" progId="Equation.DSMT4">
                  <p:embed/>
                  <p:pic>
                    <p:nvPicPr>
                      <p:cNvPr id="8" name="Objec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0" y="3035300"/>
                        <a:ext cx="10922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5"/>
          <p:cNvSpPr>
            <a:spLocks noGrp="1"/>
          </p:cNvSpPr>
          <p:nvPr>
            <p:ph idx="13"/>
          </p:nvPr>
        </p:nvSpPr>
        <p:spPr>
          <a:xfrm>
            <a:off x="457200" y="3610842"/>
            <a:ext cx="8229600" cy="685800"/>
          </a:xfrm>
        </p:spPr>
        <p:txBody>
          <a:bodyPr/>
          <a:lstStyle/>
          <a:p>
            <a:r>
              <a:rPr lang="en-US" sz="2000" dirty="0">
                <a:ea typeface="Cambria Math"/>
              </a:rPr>
              <a:t>Therefore </a:t>
            </a:r>
            <a:r>
              <a:rPr lang="en-US" sz="2000" i="1" dirty="0">
                <a:ea typeface="Cambria Math"/>
              </a:rPr>
              <a:t>a</a:t>
            </a:r>
            <a:r>
              <a:rPr lang="en-US" sz="2000" i="1" baseline="30000" dirty="0">
                <a:ea typeface="Cambria Math"/>
              </a:rPr>
              <a:t>2</a:t>
            </a:r>
            <a:r>
              <a:rPr lang="en-US" sz="2000" dirty="0">
                <a:ea typeface="Cambria Math"/>
              </a:rPr>
              <a:t> must be even. If </a:t>
            </a:r>
            <a:r>
              <a:rPr lang="en-US" sz="2000" i="1" dirty="0">
                <a:ea typeface="Cambria Math"/>
              </a:rPr>
              <a:t>a</a:t>
            </a:r>
            <a:r>
              <a:rPr lang="en-US" sz="2000" i="1" baseline="30000" dirty="0">
                <a:ea typeface="Cambria Math"/>
              </a:rPr>
              <a:t>2</a:t>
            </a:r>
            <a:r>
              <a:rPr lang="en-US" sz="2000" baseline="30000" dirty="0">
                <a:ea typeface="Cambria Math"/>
              </a:rPr>
              <a:t> </a:t>
            </a:r>
            <a:r>
              <a:rPr lang="en-US" sz="2000" dirty="0">
                <a:ea typeface="Cambria Math"/>
              </a:rPr>
              <a:t> is even then </a:t>
            </a:r>
            <a:r>
              <a:rPr lang="en-US" sz="2000" i="1" dirty="0">
                <a:ea typeface="Cambria Math"/>
              </a:rPr>
              <a:t>a</a:t>
            </a:r>
            <a:r>
              <a:rPr lang="en-US" sz="2000" dirty="0">
                <a:ea typeface="Cambria Math"/>
              </a:rPr>
              <a:t> must be even (an exercise). Since </a:t>
            </a:r>
            <a:r>
              <a:rPr lang="en-US" sz="2000" i="1" dirty="0">
                <a:ea typeface="Cambria Math"/>
              </a:rPr>
              <a:t>a</a:t>
            </a:r>
            <a:r>
              <a:rPr lang="en-US" sz="2000" dirty="0">
                <a:ea typeface="Cambria Math"/>
              </a:rPr>
              <a:t> is even, </a:t>
            </a:r>
            <a:r>
              <a:rPr lang="en-US" sz="2000" i="1" dirty="0">
                <a:ea typeface="Cambria Math"/>
              </a:rPr>
              <a:t>a = </a:t>
            </a:r>
            <a:r>
              <a:rPr lang="en-US" sz="2000" dirty="0">
                <a:ea typeface="Cambria Math"/>
              </a:rPr>
              <a:t>2</a:t>
            </a:r>
            <a:r>
              <a:rPr lang="en-US" sz="2000" i="1" dirty="0">
                <a:ea typeface="Cambria Math"/>
              </a:rPr>
              <a:t>c  </a:t>
            </a:r>
            <a:r>
              <a:rPr lang="en-US" sz="2000" dirty="0">
                <a:ea typeface="Cambria Math"/>
              </a:rPr>
              <a:t>for some integer </a:t>
            </a:r>
            <a:r>
              <a:rPr lang="en-US" sz="2000" i="1" dirty="0">
                <a:ea typeface="Cambria Math"/>
              </a:rPr>
              <a:t>c</a:t>
            </a:r>
            <a:r>
              <a:rPr lang="en-US" sz="2000" dirty="0">
                <a:ea typeface="Cambria Math"/>
              </a:rPr>
              <a:t>. Thus,</a:t>
            </a:r>
            <a:endParaRPr lang="en-IN" sz="2000" dirty="0"/>
          </a:p>
        </p:txBody>
      </p:sp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4601120"/>
              </p:ext>
            </p:extLst>
          </p:nvPr>
        </p:nvGraphicFramePr>
        <p:xfrm>
          <a:off x="2211388" y="4495800"/>
          <a:ext cx="1244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454" name="Equation" r:id="rId7" imgW="622080" imgH="203040" progId="Equation.DSMT4">
                  <p:embed/>
                </p:oleObj>
              </mc:Choice>
              <mc:Fallback>
                <p:oleObj name="Equation" r:id="rId7" imgW="622080" imgH="203040" progId="Equation.DSMT4">
                  <p:embed/>
                  <p:pic>
                    <p:nvPicPr>
                      <p:cNvPr id="9" name="Object 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211388" y="4495800"/>
                        <a:ext cx="12446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228440"/>
              </p:ext>
            </p:extLst>
          </p:nvPr>
        </p:nvGraphicFramePr>
        <p:xfrm>
          <a:off x="4559300" y="4495800"/>
          <a:ext cx="1066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455" name="Equation" r:id="rId9" imgW="533160" imgH="203040" progId="Equation.DSMT4">
                  <p:embed/>
                </p:oleObj>
              </mc:Choice>
              <mc:Fallback>
                <p:oleObj name="Equation" r:id="rId9" imgW="533160" imgH="203040" progId="Equation.DSMT4">
                  <p:embed/>
                  <p:pic>
                    <p:nvPicPr>
                      <p:cNvPr id="10" name="Object 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59300" y="4495800"/>
                        <a:ext cx="10668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8"/>
          <p:cNvSpPr>
            <a:spLocks noGrp="1"/>
          </p:cNvSpPr>
          <p:nvPr>
            <p:ph idx="14"/>
          </p:nvPr>
        </p:nvSpPr>
        <p:spPr>
          <a:xfrm>
            <a:off x="457200" y="5088083"/>
            <a:ext cx="8229600" cy="14040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000" dirty="0">
                <a:ea typeface="Cambria Math"/>
              </a:rPr>
              <a:t>Therefore </a:t>
            </a:r>
            <a:r>
              <a:rPr lang="en-US" sz="2000" i="1" dirty="0">
                <a:ea typeface="Cambria Math"/>
              </a:rPr>
              <a:t>b</a:t>
            </a:r>
            <a:r>
              <a:rPr lang="en-US" sz="2000" baseline="30000" dirty="0">
                <a:ea typeface="Cambria Math"/>
              </a:rPr>
              <a:t>2 </a:t>
            </a:r>
            <a:r>
              <a:rPr lang="en-US" sz="2000" dirty="0">
                <a:ea typeface="Cambria Math"/>
              </a:rPr>
              <a:t> is even. Again then </a:t>
            </a:r>
            <a:r>
              <a:rPr lang="en-US" sz="2000" i="1" dirty="0">
                <a:ea typeface="Cambria Math"/>
              </a:rPr>
              <a:t>b</a:t>
            </a:r>
            <a:r>
              <a:rPr lang="en-US" sz="2000" dirty="0">
                <a:ea typeface="Cambria Math"/>
              </a:rPr>
              <a:t> must be even as well.</a:t>
            </a:r>
          </a:p>
          <a:p>
            <a:pPr>
              <a:spcBef>
                <a:spcPts val="300"/>
              </a:spcBef>
            </a:pPr>
            <a:r>
              <a:rPr lang="en-US" sz="2000" dirty="0">
                <a:ea typeface="Cambria Math"/>
              </a:rPr>
              <a:t>But then 2 must divide both </a:t>
            </a:r>
            <a:r>
              <a:rPr lang="en-US" sz="2000" i="1" dirty="0">
                <a:ea typeface="Cambria Math"/>
              </a:rPr>
              <a:t>a</a:t>
            </a:r>
            <a:r>
              <a:rPr lang="en-US" sz="2000" dirty="0">
                <a:ea typeface="Cambria Math"/>
              </a:rPr>
              <a:t> and </a:t>
            </a:r>
            <a:r>
              <a:rPr lang="en-US" sz="2000" i="1" dirty="0">
                <a:ea typeface="Cambria Math"/>
              </a:rPr>
              <a:t>b</a:t>
            </a:r>
            <a:r>
              <a:rPr lang="en-US" sz="2000" dirty="0">
                <a:ea typeface="Cambria Math"/>
              </a:rPr>
              <a:t>. This contradicts our assumption that </a:t>
            </a:r>
            <a:r>
              <a:rPr lang="en-US" sz="2000" i="1" dirty="0">
                <a:ea typeface="Cambria Math"/>
              </a:rPr>
              <a:t>a</a:t>
            </a:r>
            <a:r>
              <a:rPr lang="en-US" sz="2000" dirty="0">
                <a:ea typeface="Cambria Math"/>
              </a:rPr>
              <a:t> and </a:t>
            </a:r>
            <a:r>
              <a:rPr lang="en-US" sz="2000" i="1" dirty="0">
                <a:ea typeface="Cambria Math"/>
              </a:rPr>
              <a:t>b</a:t>
            </a:r>
            <a:r>
              <a:rPr lang="en-US" sz="2000" dirty="0">
                <a:ea typeface="Cambria Math"/>
              </a:rPr>
              <a:t> have no common factors. We have proved by contradiction that our initial assumption must be false and  therefore √2 is irrational.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14957812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Proof by Contradiction</a:t>
            </a:r>
            <a:r>
              <a:rPr lang="en-IN" sz="1500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8000" cy="20160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/>
              <a:t>A preview of Chapter </a:t>
            </a:r>
            <a:r>
              <a:rPr lang="en-US" sz="2800" dirty="0">
                <a:ea typeface="Cambria Math" pitchFamily="18" charset="0"/>
              </a:rPr>
              <a:t>4</a:t>
            </a:r>
            <a:r>
              <a:rPr lang="en-US" sz="2800" dirty="0"/>
              <a:t>.</a:t>
            </a:r>
          </a:p>
          <a:p>
            <a:pPr>
              <a:spcBef>
                <a:spcPts val="300"/>
              </a:spcBef>
            </a:pPr>
            <a:r>
              <a:rPr lang="en-US" sz="2800" b="1" dirty="0"/>
              <a:t>Example</a:t>
            </a:r>
            <a:r>
              <a:rPr lang="en-US" sz="2800" dirty="0"/>
              <a:t>: Prove that there is no largest prime number.</a:t>
            </a:r>
          </a:p>
          <a:p>
            <a:pPr>
              <a:spcBef>
                <a:spcPts val="300"/>
              </a:spcBef>
            </a:pPr>
            <a:r>
              <a:rPr lang="en-US" sz="2800" b="1" dirty="0"/>
              <a:t>Solution</a:t>
            </a:r>
            <a:r>
              <a:rPr lang="en-US" sz="2800" dirty="0"/>
              <a:t>: Assume that there is a largest prime number. Call it </a:t>
            </a:r>
            <a:r>
              <a:rPr lang="en-US" sz="2800" i="1" dirty="0" err="1"/>
              <a:t>p</a:t>
            </a:r>
            <a:r>
              <a:rPr lang="en-US" sz="2800" i="1" baseline="-25000" dirty="0" err="1"/>
              <a:t>n</a:t>
            </a:r>
            <a:r>
              <a:rPr lang="en-US" sz="2800" dirty="0"/>
              <a:t>. Hence, we can list all the primes </a:t>
            </a:r>
            <a:r>
              <a:rPr lang="en-US" sz="2800" dirty="0">
                <a:ea typeface="Cambria Math" pitchFamily="18" charset="0"/>
              </a:rPr>
              <a:t>2</a:t>
            </a:r>
            <a:r>
              <a:rPr lang="en-US" sz="2800" dirty="0"/>
              <a:t>,</a:t>
            </a:r>
            <a:r>
              <a:rPr lang="en-US" sz="2800" dirty="0">
                <a:ea typeface="Cambria Math" pitchFamily="18" charset="0"/>
              </a:rPr>
              <a:t>3</a:t>
            </a:r>
            <a:r>
              <a:rPr lang="en-US" sz="2800" dirty="0"/>
              <a:t>,.., </a:t>
            </a:r>
            <a:r>
              <a:rPr lang="en-US" sz="2800" i="1" dirty="0" err="1"/>
              <a:t>p</a:t>
            </a:r>
            <a:r>
              <a:rPr lang="en-US" sz="2800" i="1" baseline="-25000" dirty="0" err="1"/>
              <a:t>n</a:t>
            </a:r>
            <a:r>
              <a:rPr lang="en-US" sz="2800" dirty="0"/>
              <a:t>. Form</a:t>
            </a:r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438519"/>
              </p:ext>
            </p:extLst>
          </p:nvPr>
        </p:nvGraphicFramePr>
        <p:xfrm>
          <a:off x="2762550" y="3575050"/>
          <a:ext cx="36189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31" name="Equation" r:id="rId3" imgW="1447560" imgH="228600" progId="Equation.DSMT4">
                  <p:embed/>
                </p:oleObj>
              </mc:Choice>
              <mc:Fallback>
                <p:oleObj name="Equation" r:id="rId3" imgW="1447560" imgH="228600" progId="Equation.DSMT4">
                  <p:embed/>
                  <p:pic>
                    <p:nvPicPr>
                      <p:cNvPr id="9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62550" y="3575050"/>
                        <a:ext cx="36189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4"/>
          <p:cNvSpPr>
            <a:spLocks noGrp="1"/>
          </p:cNvSpPr>
          <p:nvPr>
            <p:ph idx="13"/>
          </p:nvPr>
        </p:nvSpPr>
        <p:spPr>
          <a:xfrm>
            <a:off x="457200" y="4294910"/>
            <a:ext cx="8388000" cy="2209800"/>
          </a:xfrm>
        </p:spPr>
        <p:txBody>
          <a:bodyPr/>
          <a:lstStyle/>
          <a:p>
            <a:r>
              <a:rPr lang="en-US" sz="2800" dirty="0"/>
              <a:t>None of the prime numbers on the list divides </a:t>
            </a:r>
            <a:r>
              <a:rPr lang="en-US" sz="2800" i="1" dirty="0"/>
              <a:t>r</a:t>
            </a:r>
            <a:r>
              <a:rPr lang="en-US" sz="2800" dirty="0"/>
              <a:t>. Therefore, by a theorem in Chapter 4, either </a:t>
            </a:r>
            <a:r>
              <a:rPr lang="en-US" sz="2800" i="1" dirty="0"/>
              <a:t>r</a:t>
            </a:r>
            <a:r>
              <a:rPr lang="en-US" sz="2800" dirty="0"/>
              <a:t> is prime or there is a smaller prime that divides </a:t>
            </a:r>
            <a:r>
              <a:rPr lang="en-US" sz="2800" i="1" dirty="0"/>
              <a:t>r</a:t>
            </a:r>
            <a:r>
              <a:rPr lang="en-US" sz="2800" dirty="0"/>
              <a:t>. This contradicts the assumption that there is a largest prime. Therefore, there is no largest prime.</a:t>
            </a:r>
          </a:p>
        </p:txBody>
      </p:sp>
    </p:spTree>
    <p:extLst>
      <p:ext uri="{BB962C8B-B14F-4D97-AF65-F5344CB8AC3E}">
        <p14:creationId xmlns:p14="http://schemas.microsoft.com/office/powerpoint/2010/main" val="3092776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Theorems that are </a:t>
            </a:r>
            <a:r>
              <a:rPr lang="en-IN" dirty="0" err="1"/>
              <a:t>Biconditional</a:t>
            </a:r>
            <a:r>
              <a:rPr lang="en-IN" dirty="0"/>
              <a:t>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24000" cy="5257800"/>
          </a:xfrm>
        </p:spPr>
        <p:txBody>
          <a:bodyPr/>
          <a:lstStyle/>
          <a:p>
            <a:r>
              <a:rPr lang="en-US" sz="2800" dirty="0"/>
              <a:t>To prove a theorem that is a </a:t>
            </a:r>
            <a:r>
              <a:rPr lang="en-US" sz="2800" dirty="0" err="1"/>
              <a:t>biconditional</a:t>
            </a:r>
            <a:r>
              <a:rPr lang="en-US" sz="2800" dirty="0"/>
              <a:t> statement, that is, a statement of the form </a:t>
            </a:r>
            <a:r>
              <a:rPr lang="en-US" sz="2800" i="1" dirty="0"/>
              <a:t>p </a:t>
            </a:r>
            <a:r>
              <a:rPr lang="en-US" sz="2800" dirty="0">
                <a:ea typeface="Cambria Math"/>
              </a:rPr>
              <a:t>↔ </a:t>
            </a:r>
            <a:r>
              <a:rPr lang="en-US" sz="2800" i="1" dirty="0">
                <a:ea typeface="Cambria Math"/>
              </a:rPr>
              <a:t>q</a:t>
            </a:r>
            <a:r>
              <a:rPr lang="en-US" sz="2800" dirty="0">
                <a:ea typeface="Cambria Math"/>
              </a:rPr>
              <a:t>, we show that     </a:t>
            </a:r>
            <a:r>
              <a:rPr lang="en-US" sz="2800" i="1" dirty="0">
                <a:ea typeface="Cambria Math"/>
              </a:rPr>
              <a:t>p </a:t>
            </a:r>
            <a:r>
              <a:rPr lang="en-US" sz="2800" dirty="0">
                <a:ea typeface="Cambria Math"/>
              </a:rPr>
              <a:t>→ </a:t>
            </a:r>
            <a:r>
              <a:rPr lang="en-US" sz="2800" i="1" dirty="0">
                <a:ea typeface="Cambria Math"/>
              </a:rPr>
              <a:t>q</a:t>
            </a:r>
            <a:r>
              <a:rPr lang="en-US" sz="2800" dirty="0">
                <a:ea typeface="Cambria Math"/>
              </a:rPr>
              <a:t> and </a:t>
            </a:r>
            <a:r>
              <a:rPr lang="en-US" sz="2800" i="1" dirty="0">
                <a:ea typeface="Cambria Math"/>
              </a:rPr>
              <a:t>q </a:t>
            </a:r>
            <a:r>
              <a:rPr lang="en-US" sz="2800" dirty="0">
                <a:ea typeface="Cambria Math"/>
              </a:rPr>
              <a:t>→</a:t>
            </a:r>
            <a:r>
              <a:rPr lang="en-US" sz="2800" i="1" dirty="0">
                <a:ea typeface="Cambria Math"/>
              </a:rPr>
              <a:t>p</a:t>
            </a:r>
            <a:r>
              <a:rPr lang="en-US" sz="2800" dirty="0">
                <a:ea typeface="Cambria Math"/>
              </a:rPr>
              <a:t> are both true.</a:t>
            </a:r>
          </a:p>
          <a:p>
            <a:r>
              <a:rPr lang="en-US" sz="2800" b="1" dirty="0">
                <a:ea typeface="Cambria Math"/>
              </a:rPr>
              <a:t>Example</a:t>
            </a:r>
            <a:r>
              <a:rPr lang="en-US" sz="2800" dirty="0">
                <a:ea typeface="Cambria Math"/>
              </a:rPr>
              <a:t>: Prove the theorem: “If </a:t>
            </a:r>
            <a:r>
              <a:rPr lang="en-US" sz="2800" i="1" dirty="0">
                <a:ea typeface="Cambria Math"/>
              </a:rPr>
              <a:t>n</a:t>
            </a:r>
            <a:r>
              <a:rPr lang="en-US" sz="2800" dirty="0">
                <a:ea typeface="Cambria Math"/>
              </a:rPr>
              <a:t> is an integer, then </a:t>
            </a:r>
            <a:r>
              <a:rPr lang="en-US" sz="2800" i="1" dirty="0">
                <a:ea typeface="Cambria Math"/>
              </a:rPr>
              <a:t>n</a:t>
            </a:r>
            <a:r>
              <a:rPr lang="en-US" sz="2800" dirty="0">
                <a:ea typeface="Cambria Math"/>
              </a:rPr>
              <a:t> is odd if and only if </a:t>
            </a:r>
            <a:r>
              <a:rPr lang="en-US" sz="2800" i="1" dirty="0">
                <a:ea typeface="Cambria Math"/>
              </a:rPr>
              <a:t>n</a:t>
            </a:r>
            <a:r>
              <a:rPr lang="en-US" sz="2800" baseline="30000" dirty="0">
                <a:ea typeface="Cambria Math"/>
              </a:rPr>
              <a:t>2</a:t>
            </a:r>
            <a:r>
              <a:rPr lang="en-US" sz="2800" dirty="0">
                <a:ea typeface="Cambria Math"/>
              </a:rPr>
              <a:t> is odd.”</a:t>
            </a:r>
          </a:p>
          <a:p>
            <a:r>
              <a:rPr lang="en-US" sz="2800" b="1" dirty="0">
                <a:ea typeface="Cambria Math"/>
              </a:rPr>
              <a:t>Solution: </a:t>
            </a:r>
            <a:r>
              <a:rPr lang="en-US" sz="2800" dirty="0">
                <a:ea typeface="Cambria Math"/>
              </a:rPr>
              <a:t>We have already shown (previous slides) that both </a:t>
            </a:r>
            <a:r>
              <a:rPr lang="en-US" sz="2800" i="1" dirty="0">
                <a:ea typeface="Cambria Math"/>
              </a:rPr>
              <a:t>p </a:t>
            </a:r>
            <a:r>
              <a:rPr lang="en-US" sz="2800" dirty="0">
                <a:ea typeface="Cambria Math"/>
              </a:rPr>
              <a:t>→</a:t>
            </a:r>
            <a:r>
              <a:rPr lang="en-US" sz="2800" i="1" dirty="0">
                <a:ea typeface="Cambria Math"/>
              </a:rPr>
              <a:t>q</a:t>
            </a:r>
            <a:r>
              <a:rPr lang="en-US" sz="2800" dirty="0">
                <a:ea typeface="Cambria Math"/>
              </a:rPr>
              <a:t> and </a:t>
            </a:r>
            <a:r>
              <a:rPr lang="en-US" sz="2800" i="1" dirty="0">
                <a:ea typeface="Cambria Math"/>
              </a:rPr>
              <a:t>q </a:t>
            </a:r>
            <a:r>
              <a:rPr lang="en-US" sz="2800" dirty="0">
                <a:ea typeface="Cambria Math"/>
              </a:rPr>
              <a:t>→</a:t>
            </a:r>
            <a:r>
              <a:rPr lang="en-US" sz="2800" i="1" dirty="0">
                <a:ea typeface="Cambria Math"/>
              </a:rPr>
              <a:t>p</a:t>
            </a:r>
            <a:r>
              <a:rPr lang="en-US" sz="2800" dirty="0">
                <a:ea typeface="Cambria Math"/>
              </a:rPr>
              <a:t>. Therefore we can conclude </a:t>
            </a:r>
            <a:r>
              <a:rPr lang="en-US" sz="2800" i="1" dirty="0"/>
              <a:t>p </a:t>
            </a:r>
            <a:r>
              <a:rPr lang="en-US" sz="2800" dirty="0">
                <a:ea typeface="Cambria Math"/>
              </a:rPr>
              <a:t>↔ </a:t>
            </a:r>
            <a:r>
              <a:rPr lang="en-US" sz="2800" i="1" dirty="0">
                <a:ea typeface="Cambria Math"/>
              </a:rPr>
              <a:t>q.</a:t>
            </a:r>
            <a:endParaRPr lang="en-US" sz="2800" dirty="0">
              <a:ea typeface="Cambria Math"/>
            </a:endParaRPr>
          </a:p>
          <a:p>
            <a:r>
              <a:rPr lang="en-US" sz="2800" dirty="0">
                <a:ea typeface="Cambria Math"/>
              </a:rPr>
              <a:t>   </a:t>
            </a:r>
            <a:r>
              <a:rPr lang="en-US" sz="2000" dirty="0">
                <a:ea typeface="Cambria Math"/>
              </a:rPr>
              <a:t>Sometimes </a:t>
            </a:r>
            <a:r>
              <a:rPr lang="en-US" sz="2000" i="1" dirty="0" err="1">
                <a:ea typeface="Cambria Math"/>
              </a:rPr>
              <a:t>iff</a:t>
            </a:r>
            <a:r>
              <a:rPr lang="en-US" sz="2000" i="1" dirty="0">
                <a:ea typeface="Cambria Math"/>
              </a:rPr>
              <a:t> </a:t>
            </a:r>
            <a:r>
              <a:rPr lang="en-US" sz="2000" dirty="0">
                <a:ea typeface="Cambria Math"/>
              </a:rPr>
              <a:t>is used as an abbreviation for “if and only if,” as in</a:t>
            </a:r>
          </a:p>
          <a:p>
            <a:r>
              <a:rPr lang="en-US" sz="2000" dirty="0">
                <a:ea typeface="Cambria Math"/>
              </a:rPr>
              <a:t>                  “If </a:t>
            </a:r>
            <a:r>
              <a:rPr lang="en-US" sz="2000" i="1" dirty="0">
                <a:ea typeface="Cambria Math"/>
              </a:rPr>
              <a:t>n</a:t>
            </a:r>
            <a:r>
              <a:rPr lang="en-US" sz="2000" dirty="0">
                <a:ea typeface="Cambria Math"/>
              </a:rPr>
              <a:t> is an integer, then </a:t>
            </a:r>
            <a:r>
              <a:rPr lang="en-US" sz="2000" i="1" dirty="0">
                <a:ea typeface="Cambria Math"/>
              </a:rPr>
              <a:t>n</a:t>
            </a:r>
            <a:r>
              <a:rPr lang="en-US" sz="2000" dirty="0">
                <a:ea typeface="Cambria Math"/>
              </a:rPr>
              <a:t> is odd </a:t>
            </a:r>
            <a:r>
              <a:rPr lang="en-US" sz="2000">
                <a:ea typeface="Cambria Math"/>
              </a:rPr>
              <a:t>iff</a:t>
            </a:r>
            <a:r>
              <a:rPr lang="en-US" sz="2000" dirty="0">
                <a:ea typeface="Cambria Math"/>
              </a:rPr>
              <a:t> </a:t>
            </a:r>
            <a:r>
              <a:rPr lang="en-US" sz="2000" i="1" dirty="0">
                <a:ea typeface="Cambria Math"/>
              </a:rPr>
              <a:t>n</a:t>
            </a:r>
            <a:r>
              <a:rPr lang="en-US" sz="2000" baseline="30000" dirty="0">
                <a:ea typeface="Cambria Math"/>
              </a:rPr>
              <a:t>2</a:t>
            </a:r>
            <a:r>
              <a:rPr lang="en-US" sz="2000" dirty="0">
                <a:ea typeface="Cambria Math"/>
              </a:rPr>
              <a:t> is odd.”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38788662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What is wrong with this?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26719"/>
          </a:xfrm>
        </p:spPr>
        <p:txBody>
          <a:bodyPr/>
          <a:lstStyle/>
          <a:p>
            <a:r>
              <a:rPr lang="en-US" sz="2800" dirty="0"/>
              <a:t>“Proof” that </a:t>
            </a:r>
            <a:r>
              <a:rPr lang="en-US" sz="2800" i="1" dirty="0"/>
              <a:t>1</a:t>
            </a:r>
            <a:r>
              <a:rPr lang="en-US" sz="2800" dirty="0"/>
              <a:t> = </a:t>
            </a:r>
            <a:r>
              <a:rPr lang="en-US" sz="2800" i="1" dirty="0"/>
              <a:t>2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6918104"/>
              </p:ext>
            </p:extLst>
          </p:nvPr>
        </p:nvGraphicFramePr>
        <p:xfrm>
          <a:off x="593725" y="2057400"/>
          <a:ext cx="7483475" cy="366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51" name="Equation" r:id="rId3" imgW="3936960" imgH="1930320" progId="Equation.DSMT4">
                  <p:embed/>
                </p:oleObj>
              </mc:Choice>
              <mc:Fallback>
                <p:oleObj name="Equation" r:id="rId3" imgW="3936960" imgH="1930320" progId="Equation.DSMT4">
                  <p:embed/>
                  <p:pic>
                    <p:nvPicPr>
                      <p:cNvPr id="6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3725" y="2057400"/>
                        <a:ext cx="7483475" cy="3667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4"/>
          <p:cNvSpPr>
            <a:spLocks noGrp="1"/>
          </p:cNvSpPr>
          <p:nvPr>
            <p:ph idx="13"/>
          </p:nvPr>
        </p:nvSpPr>
        <p:spPr>
          <a:xfrm>
            <a:off x="457200" y="6172200"/>
            <a:ext cx="8229600" cy="381000"/>
          </a:xfrm>
        </p:spPr>
        <p:txBody>
          <a:bodyPr/>
          <a:lstStyle/>
          <a:p>
            <a:r>
              <a:rPr lang="en-US" sz="2000" b="1" dirty="0"/>
              <a:t>Solution</a:t>
            </a:r>
            <a:r>
              <a:rPr lang="en-US" sz="2000" dirty="0"/>
              <a:t>: Step 5. a - b = </a:t>
            </a:r>
            <a:r>
              <a:rPr lang="en-US" sz="2000" dirty="0">
                <a:ea typeface="Cambria Math" pitchFamily="18" charset="0"/>
              </a:rPr>
              <a:t>0 by the premise and division by 0 is undefined. </a:t>
            </a:r>
          </a:p>
        </p:txBody>
      </p:sp>
    </p:spTree>
    <p:extLst>
      <p:ext uri="{BB962C8B-B14F-4D97-AF65-F5344CB8AC3E}">
        <p14:creationId xmlns:p14="http://schemas.microsoft.com/office/powerpoint/2010/main" val="270282261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Looking Ahead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24000" cy="5257800"/>
          </a:xfrm>
        </p:spPr>
        <p:txBody>
          <a:bodyPr/>
          <a:lstStyle/>
          <a:p>
            <a:r>
              <a:rPr lang="en-US" dirty="0"/>
              <a:t> If direct methods of proof do not </a:t>
            </a:r>
            <a:r>
              <a:rPr lang="en-US" dirty="0" err="1"/>
              <a:t>work:s</a:t>
            </a:r>
            <a:endParaRPr lang="en-US" dirty="0"/>
          </a:p>
          <a:p>
            <a:pPr lvl="1"/>
            <a:r>
              <a:rPr lang="en-US" dirty="0"/>
              <a:t>We may need a clever use of a proof by contraposition.</a:t>
            </a:r>
          </a:p>
          <a:p>
            <a:pPr lvl="1"/>
            <a:r>
              <a:rPr lang="en-US" dirty="0"/>
              <a:t> Or a proof by contradiction.</a:t>
            </a:r>
          </a:p>
          <a:p>
            <a:pPr lvl="1"/>
            <a:r>
              <a:rPr lang="en-US" dirty="0"/>
              <a:t> In the next section, we will see strategies that can be used when straightforward approaches do not work.</a:t>
            </a:r>
          </a:p>
          <a:p>
            <a:pPr lvl="1"/>
            <a:r>
              <a:rPr lang="en-US" dirty="0"/>
              <a:t>In Chapter 5, we will see mathematical induction and related techniques.</a:t>
            </a:r>
          </a:p>
          <a:p>
            <a:pPr lvl="1"/>
            <a:r>
              <a:rPr lang="en-US" dirty="0"/>
              <a:t>In Chapter 6, we will see combinatorial proofs</a:t>
            </a:r>
          </a:p>
        </p:txBody>
      </p:sp>
    </p:spTree>
    <p:extLst>
      <p:ext uri="{BB962C8B-B14F-4D97-AF65-F5344CB8AC3E}">
        <p14:creationId xmlns:p14="http://schemas.microsoft.com/office/powerpoint/2010/main" val="3795590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the Socrates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the two premises:</a:t>
            </a:r>
          </a:p>
          <a:p>
            <a:pPr lvl="1"/>
            <a:r>
              <a:rPr lang="en-US" dirty="0"/>
              <a:t>“All men are mortal.”</a:t>
            </a:r>
          </a:p>
          <a:p>
            <a:pPr lvl="1"/>
            <a:r>
              <a:rPr lang="en-US" dirty="0"/>
              <a:t>“Socrates is a man.”</a:t>
            </a:r>
          </a:p>
          <a:p>
            <a:r>
              <a:rPr lang="en-US" dirty="0"/>
              <a:t>And the conclusion:</a:t>
            </a:r>
          </a:p>
          <a:p>
            <a:pPr lvl="1"/>
            <a:r>
              <a:rPr lang="en-US" dirty="0"/>
              <a:t>“Socrates is mortal.”</a:t>
            </a:r>
          </a:p>
          <a:p>
            <a:r>
              <a:rPr lang="en-US" dirty="0"/>
              <a:t>How do we get the conclusion from the premises?</a:t>
            </a:r>
          </a:p>
        </p:txBody>
      </p:sp>
    </p:spTree>
    <p:extLst>
      <p:ext uri="{BB962C8B-B14F-4D97-AF65-F5344CB8AC3E}">
        <p14:creationId xmlns:p14="http://schemas.microsoft.com/office/powerpoint/2010/main" val="30755226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28800"/>
            <a:ext cx="9144000" cy="1722120"/>
          </a:xfrm>
        </p:spPr>
        <p:txBody>
          <a:bodyPr/>
          <a:lstStyle/>
          <a:p>
            <a:r>
              <a:rPr lang="en-US" sz="6000" b="1" dirty="0"/>
              <a:t>Proof Methods and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3810000"/>
            <a:ext cx="2743200" cy="640080"/>
          </a:xfrm>
        </p:spPr>
        <p:txBody>
          <a:bodyPr/>
          <a:lstStyle/>
          <a:p>
            <a:pPr algn="ctr"/>
            <a:r>
              <a:rPr lang="en-US" dirty="0"/>
              <a:t>Section 1.8</a:t>
            </a:r>
          </a:p>
        </p:txBody>
      </p:sp>
    </p:spTree>
    <p:extLst>
      <p:ext uri="{BB962C8B-B14F-4D97-AF65-F5344CB8AC3E}">
        <p14:creationId xmlns:p14="http://schemas.microsoft.com/office/powerpoint/2010/main" val="206582466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Section Summary</a:t>
            </a:r>
            <a:r>
              <a:rPr lang="en-IN" sz="1500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24000" cy="52578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/>
              <a:t>Proof by Cases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Existence Proofs</a:t>
            </a:r>
          </a:p>
          <a:p>
            <a:pPr lvl="1">
              <a:spcBef>
                <a:spcPts val="300"/>
              </a:spcBef>
            </a:pPr>
            <a:r>
              <a:rPr lang="en-US" sz="2400" dirty="0"/>
              <a:t>Constructive</a:t>
            </a:r>
          </a:p>
          <a:p>
            <a:pPr lvl="1">
              <a:spcBef>
                <a:spcPts val="300"/>
              </a:spcBef>
            </a:pPr>
            <a:r>
              <a:rPr lang="en-US" sz="2400" dirty="0"/>
              <a:t>Nonconstructive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Disproof by Counterexample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Nonexistence Proofs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Uniqueness Proofs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Proof Strategies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Proving Universally Quantified Assertions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Open Problems</a:t>
            </a:r>
          </a:p>
        </p:txBody>
      </p:sp>
    </p:spTree>
    <p:extLst>
      <p:ext uri="{BB962C8B-B14F-4D97-AF65-F5344CB8AC3E}">
        <p14:creationId xmlns:p14="http://schemas.microsoft.com/office/powerpoint/2010/main" val="355719413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Proof by Cases</a:t>
            </a:r>
            <a:r>
              <a:rPr lang="en-IN" sz="1500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4000"/>
          </a:xfrm>
        </p:spPr>
        <p:txBody>
          <a:bodyPr/>
          <a:lstStyle/>
          <a:p>
            <a:r>
              <a:rPr lang="en-US" sz="2800" dirty="0"/>
              <a:t>To prove a conditional statement of the form: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0926545"/>
              </p:ext>
            </p:extLst>
          </p:nvPr>
        </p:nvGraphicFramePr>
        <p:xfrm>
          <a:off x="1295400" y="1968500"/>
          <a:ext cx="36195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99" name="Equation" r:id="rId3" imgW="1447560" imgH="253800" progId="Equation.DSMT4">
                  <p:embed/>
                </p:oleObj>
              </mc:Choice>
              <mc:Fallback>
                <p:oleObj name="Equation" r:id="rId3" imgW="1447560" imgH="253800" progId="Equation.DSMT4">
                  <p:embed/>
                  <p:pic>
                    <p:nvPicPr>
                      <p:cNvPr id="7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1968500"/>
                        <a:ext cx="36195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4"/>
          <p:cNvSpPr>
            <a:spLocks noGrp="1"/>
          </p:cNvSpPr>
          <p:nvPr>
            <p:ph idx="13"/>
          </p:nvPr>
        </p:nvSpPr>
        <p:spPr>
          <a:xfrm>
            <a:off x="457200" y="2772600"/>
            <a:ext cx="8229600" cy="504000"/>
          </a:xfrm>
        </p:spPr>
        <p:txBody>
          <a:bodyPr/>
          <a:lstStyle/>
          <a:p>
            <a:r>
              <a:rPr lang="en-US" sz="2800" dirty="0"/>
              <a:t>Use the tautology</a:t>
            </a: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5097306"/>
              </p:ext>
            </p:extLst>
          </p:nvPr>
        </p:nvGraphicFramePr>
        <p:xfrm>
          <a:off x="685800" y="3581400"/>
          <a:ext cx="5969000" cy="139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00" name="Equation" r:id="rId5" imgW="2387520" imgH="558720" progId="Equation.DSMT4">
                  <p:embed/>
                </p:oleObj>
              </mc:Choice>
              <mc:Fallback>
                <p:oleObj name="Equation" r:id="rId5" imgW="2387520" imgH="558720" progId="Equation.DSMT4">
                  <p:embed/>
                  <p:pic>
                    <p:nvPicPr>
                      <p:cNvPr id="9" name="Objec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85800" y="3581400"/>
                        <a:ext cx="5969000" cy="139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6"/>
          <p:cNvSpPr>
            <a:spLocks noGrp="1"/>
          </p:cNvSpPr>
          <p:nvPr>
            <p:ph idx="14"/>
          </p:nvPr>
        </p:nvSpPr>
        <p:spPr>
          <a:xfrm>
            <a:off x="457200" y="5363400"/>
            <a:ext cx="3657600" cy="504000"/>
          </a:xfrm>
        </p:spPr>
        <p:txBody>
          <a:bodyPr/>
          <a:lstStyle/>
          <a:p>
            <a:r>
              <a:rPr lang="en-US" sz="2800" dirty="0"/>
              <a:t>Each of the implications</a:t>
            </a:r>
            <a:endParaRPr lang="en-IN" sz="2800" dirty="0"/>
          </a:p>
        </p:txBody>
      </p:sp>
      <p:graphicFrame>
        <p:nvGraphicFramePr>
          <p:cNvPr id="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814103"/>
              </p:ext>
            </p:extLst>
          </p:nvPr>
        </p:nvGraphicFramePr>
        <p:xfrm>
          <a:off x="4267200" y="5345113"/>
          <a:ext cx="1206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301" name="Equation" r:id="rId7" imgW="482400" imgH="228600" progId="Equation.DSMT4">
                  <p:embed/>
                </p:oleObj>
              </mc:Choice>
              <mc:Fallback>
                <p:oleObj name="Equation" r:id="rId7" imgW="482400" imgH="228600" progId="Equation.DSMT4">
                  <p:embed/>
                  <p:pic>
                    <p:nvPicPr>
                      <p:cNvPr id="9" name="Object 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67200" y="5345113"/>
                        <a:ext cx="1206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8"/>
          <p:cNvSpPr>
            <a:spLocks noGrp="1"/>
          </p:cNvSpPr>
          <p:nvPr>
            <p:ph idx="15"/>
          </p:nvPr>
        </p:nvSpPr>
        <p:spPr>
          <a:xfrm>
            <a:off x="5638800" y="5363400"/>
            <a:ext cx="1476000" cy="504000"/>
          </a:xfrm>
        </p:spPr>
        <p:txBody>
          <a:bodyPr/>
          <a:lstStyle/>
          <a:p>
            <a:r>
              <a:rPr lang="en-US" sz="2800" dirty="0"/>
              <a:t>is a </a:t>
            </a:r>
            <a:r>
              <a:rPr lang="en-US" sz="2800" i="1" dirty="0"/>
              <a:t>case</a:t>
            </a:r>
            <a:r>
              <a:rPr lang="en-US" sz="2800" dirty="0"/>
              <a:t>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591029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Proof by Cases</a:t>
            </a:r>
            <a:r>
              <a:rPr lang="en-IN" sz="1500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20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b="1" dirty="0"/>
              <a:t>Example</a:t>
            </a:r>
            <a:r>
              <a:rPr lang="en-US" sz="2000" dirty="0"/>
              <a:t>: Let </a:t>
            </a:r>
            <a:r>
              <a:rPr lang="en-US" sz="2000" i="1" dirty="0"/>
              <a:t>a</a:t>
            </a:r>
            <a:r>
              <a:rPr lang="en-US" sz="2000" dirty="0">
                <a:sym typeface="Symbol"/>
              </a:rPr>
              <a:t> @ </a:t>
            </a:r>
            <a:r>
              <a:rPr lang="en-US" sz="2000" i="1" dirty="0">
                <a:sym typeface="Symbol"/>
              </a:rPr>
              <a:t>b</a:t>
            </a:r>
            <a:r>
              <a:rPr lang="en-US" sz="2000" dirty="0">
                <a:sym typeface="Symbol"/>
              </a:rPr>
              <a:t> = max{</a:t>
            </a:r>
            <a:r>
              <a:rPr lang="en-US" sz="2000" i="1" dirty="0">
                <a:sym typeface="Symbol"/>
              </a:rPr>
              <a:t>a</a:t>
            </a:r>
            <a:r>
              <a:rPr lang="en-US" sz="2000" dirty="0">
                <a:sym typeface="Symbol"/>
              </a:rPr>
              <a:t>, </a:t>
            </a:r>
            <a:r>
              <a:rPr lang="en-US" sz="2000" i="1" dirty="0">
                <a:sym typeface="Symbol"/>
              </a:rPr>
              <a:t>b</a:t>
            </a:r>
            <a:r>
              <a:rPr lang="en-US" sz="2000" dirty="0">
                <a:sym typeface="Symbol"/>
              </a:rPr>
              <a:t>} = a</a:t>
            </a:r>
            <a:r>
              <a:rPr lang="en-US" sz="2000" i="1" dirty="0">
                <a:sym typeface="Symbol"/>
              </a:rPr>
              <a:t> </a:t>
            </a:r>
            <a:r>
              <a:rPr lang="en-US" sz="2000" dirty="0">
                <a:sym typeface="Symbol"/>
              </a:rPr>
              <a:t>if</a:t>
            </a:r>
            <a:r>
              <a:rPr lang="en-US" sz="2000" dirty="0"/>
              <a:t> </a:t>
            </a:r>
            <a:r>
              <a:rPr lang="en-US" sz="2000" i="1" dirty="0"/>
              <a:t>a</a:t>
            </a:r>
            <a:r>
              <a:rPr lang="en-US" sz="2000" dirty="0">
                <a:ea typeface="Cambria Math"/>
              </a:rPr>
              <a:t> ≥ </a:t>
            </a:r>
            <a:r>
              <a:rPr lang="en-US" sz="2000" i="1" dirty="0"/>
              <a:t>b,</a:t>
            </a:r>
            <a:r>
              <a:rPr lang="en-US" sz="2000" dirty="0"/>
              <a:t> </a:t>
            </a:r>
            <a:r>
              <a:rPr lang="en-US" sz="2000" dirty="0">
                <a:sym typeface="Symbol"/>
              </a:rPr>
              <a:t>otherwise</a:t>
            </a:r>
            <a:br>
              <a:rPr lang="en-US" sz="2000" dirty="0">
                <a:sym typeface="Symbol"/>
              </a:rPr>
            </a:br>
            <a:r>
              <a:rPr lang="en-US" sz="2000" dirty="0">
                <a:sym typeface="Symbol"/>
              </a:rPr>
              <a:t>	</a:t>
            </a:r>
            <a:r>
              <a:rPr lang="en-US" sz="2000" i="1" dirty="0"/>
              <a:t>a</a:t>
            </a:r>
            <a:r>
              <a:rPr lang="en-US" sz="2000" dirty="0">
                <a:sym typeface="Symbol"/>
              </a:rPr>
              <a:t> @ </a:t>
            </a:r>
            <a:r>
              <a:rPr lang="en-US" sz="2000" i="1" dirty="0">
                <a:sym typeface="Symbol"/>
              </a:rPr>
              <a:t>b</a:t>
            </a:r>
            <a:r>
              <a:rPr lang="en-US" sz="2000" dirty="0">
                <a:sym typeface="Symbol"/>
              </a:rPr>
              <a:t> = max{</a:t>
            </a:r>
            <a:r>
              <a:rPr lang="en-US" sz="2000" i="1" dirty="0">
                <a:sym typeface="Symbol"/>
              </a:rPr>
              <a:t>a</a:t>
            </a:r>
            <a:r>
              <a:rPr lang="en-US" sz="2000" dirty="0">
                <a:sym typeface="Symbol"/>
              </a:rPr>
              <a:t>, </a:t>
            </a:r>
            <a:r>
              <a:rPr lang="en-US" sz="2000" i="1" dirty="0">
                <a:sym typeface="Symbol"/>
              </a:rPr>
              <a:t>b</a:t>
            </a:r>
            <a:r>
              <a:rPr lang="en-US" sz="2000" dirty="0">
                <a:sym typeface="Symbol"/>
              </a:rPr>
              <a:t>} = </a:t>
            </a:r>
            <a:r>
              <a:rPr lang="en-US" sz="2000" i="1" dirty="0">
                <a:sym typeface="Symbol"/>
              </a:rPr>
              <a:t>b.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ym typeface="Symbol"/>
              </a:rPr>
              <a:t>Show that for all real numbers </a:t>
            </a:r>
            <a:r>
              <a:rPr lang="en-US" sz="2000" i="1" dirty="0">
                <a:sym typeface="Symbol"/>
              </a:rPr>
              <a:t>a</a:t>
            </a:r>
            <a:r>
              <a:rPr lang="en-US" sz="2000" dirty="0">
                <a:sym typeface="Symbol"/>
              </a:rPr>
              <a:t>, </a:t>
            </a:r>
            <a:r>
              <a:rPr lang="en-US" sz="2000" i="1" dirty="0">
                <a:sym typeface="Symbol"/>
              </a:rPr>
              <a:t>b</a:t>
            </a:r>
            <a:r>
              <a:rPr lang="en-US" sz="2000" dirty="0">
                <a:sym typeface="Symbol"/>
              </a:rPr>
              <a:t>, </a:t>
            </a:r>
            <a:r>
              <a:rPr lang="en-US" sz="2000" i="1" dirty="0">
                <a:sym typeface="Symbol"/>
              </a:rPr>
              <a:t>c</a:t>
            </a:r>
            <a:endParaRPr lang="en-US" sz="2000" dirty="0">
              <a:sym typeface="Symbol"/>
            </a:endParaRPr>
          </a:p>
          <a:p>
            <a:pPr>
              <a:spcBef>
                <a:spcPts val="0"/>
              </a:spcBef>
            </a:pPr>
            <a:r>
              <a:rPr lang="en-US" sz="2000" dirty="0">
                <a:sym typeface="Symbol"/>
              </a:rPr>
              <a:t>			(a @b) @ c = a @ (b @ c)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ym typeface="Symbol"/>
              </a:rPr>
              <a:t>(This means the operation @ is associative.)</a:t>
            </a:r>
          </a:p>
          <a:p>
            <a:pPr>
              <a:spcBef>
                <a:spcPts val="0"/>
              </a:spcBef>
            </a:pPr>
            <a:r>
              <a:rPr lang="en-US" sz="2000" b="1" dirty="0">
                <a:sym typeface="Symbol"/>
              </a:rPr>
              <a:t>Proof</a:t>
            </a:r>
            <a:r>
              <a:rPr lang="en-US" sz="2000" dirty="0">
                <a:sym typeface="Symbol"/>
              </a:rPr>
              <a:t>: Let </a:t>
            </a:r>
            <a:r>
              <a:rPr lang="en-US" sz="2000" i="1" dirty="0">
                <a:sym typeface="Symbol"/>
              </a:rPr>
              <a:t>a</a:t>
            </a:r>
            <a:r>
              <a:rPr lang="en-US" sz="2000" dirty="0">
                <a:sym typeface="Symbol"/>
              </a:rPr>
              <a:t>, </a:t>
            </a:r>
            <a:r>
              <a:rPr lang="en-US" sz="2000" i="1" dirty="0">
                <a:sym typeface="Symbol"/>
              </a:rPr>
              <a:t>b</a:t>
            </a:r>
            <a:r>
              <a:rPr lang="en-US" sz="2000" dirty="0">
                <a:sym typeface="Symbol"/>
              </a:rPr>
              <a:t>, and </a:t>
            </a:r>
            <a:r>
              <a:rPr lang="en-US" sz="2000" i="1" dirty="0">
                <a:sym typeface="Symbol"/>
              </a:rPr>
              <a:t>c</a:t>
            </a:r>
            <a:r>
              <a:rPr lang="en-US" sz="2000" dirty="0">
                <a:sym typeface="Symbol"/>
              </a:rPr>
              <a:t> be arbitrary real numbers.</a:t>
            </a:r>
          </a:p>
          <a:p>
            <a:pPr>
              <a:spcBef>
                <a:spcPts val="0"/>
              </a:spcBef>
            </a:pPr>
            <a:r>
              <a:rPr lang="en-US" sz="2000" dirty="0">
                <a:sym typeface="Symbol"/>
              </a:rPr>
              <a:t>Then one of the following 6 cases must hold.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000" i="1" dirty="0">
                <a:sym typeface="Symbol"/>
              </a:rPr>
              <a:t>a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>
                <a:ea typeface="Cambria Math"/>
                <a:sym typeface="Symbol"/>
              </a:rPr>
              <a:t>≥ </a:t>
            </a:r>
            <a:r>
              <a:rPr lang="en-US" sz="2000" i="1" dirty="0">
                <a:ea typeface="Cambria Math"/>
                <a:sym typeface="Symbol"/>
              </a:rPr>
              <a:t>b</a:t>
            </a:r>
            <a:r>
              <a:rPr lang="en-US" sz="2000" dirty="0">
                <a:ea typeface="Cambria Math"/>
                <a:sym typeface="Symbol"/>
              </a:rPr>
              <a:t> ≥ </a:t>
            </a:r>
            <a:r>
              <a:rPr lang="en-US" sz="2000" i="1" dirty="0">
                <a:ea typeface="Cambria Math"/>
                <a:sym typeface="Symbol"/>
              </a:rPr>
              <a:t>c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000" i="1" dirty="0">
                <a:sym typeface="Symbol"/>
              </a:rPr>
              <a:t>a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>
                <a:ea typeface="Cambria Math"/>
                <a:sym typeface="Symbol"/>
              </a:rPr>
              <a:t>≥ </a:t>
            </a:r>
            <a:r>
              <a:rPr lang="en-US" sz="2000" i="1" dirty="0">
                <a:ea typeface="Cambria Math"/>
                <a:sym typeface="Symbol"/>
              </a:rPr>
              <a:t>c</a:t>
            </a:r>
            <a:r>
              <a:rPr lang="en-US" sz="2000" dirty="0">
                <a:ea typeface="Cambria Math"/>
                <a:sym typeface="Symbol"/>
              </a:rPr>
              <a:t> ≥ </a:t>
            </a:r>
            <a:r>
              <a:rPr lang="en-US" sz="2000" i="1" dirty="0">
                <a:ea typeface="Cambria Math"/>
                <a:sym typeface="Symbol"/>
              </a:rPr>
              <a:t>b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000" i="1" dirty="0">
                <a:sym typeface="Symbol"/>
              </a:rPr>
              <a:t>b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>
                <a:ea typeface="Cambria Math"/>
                <a:sym typeface="Symbol"/>
              </a:rPr>
              <a:t>≥ </a:t>
            </a:r>
            <a:r>
              <a:rPr lang="en-US" sz="2000" i="1" dirty="0">
                <a:ea typeface="Cambria Math"/>
                <a:sym typeface="Symbol"/>
              </a:rPr>
              <a:t>a</a:t>
            </a:r>
            <a:r>
              <a:rPr lang="en-US" sz="2000" dirty="0">
                <a:ea typeface="Cambria Math"/>
                <a:sym typeface="Symbol"/>
              </a:rPr>
              <a:t> ≥</a:t>
            </a:r>
            <a:r>
              <a:rPr lang="en-US" sz="2000" i="1" dirty="0">
                <a:ea typeface="Cambria Math"/>
                <a:sym typeface="Symbol"/>
              </a:rPr>
              <a:t>c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000" i="1" dirty="0">
                <a:sym typeface="Symbol"/>
              </a:rPr>
              <a:t>b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>
                <a:ea typeface="Cambria Math"/>
                <a:sym typeface="Symbol"/>
              </a:rPr>
              <a:t>≥ </a:t>
            </a:r>
            <a:r>
              <a:rPr lang="en-US" sz="2000" i="1" dirty="0">
                <a:ea typeface="Cambria Math"/>
                <a:sym typeface="Symbol"/>
              </a:rPr>
              <a:t>c</a:t>
            </a:r>
            <a:r>
              <a:rPr lang="en-US" sz="2000" dirty="0">
                <a:ea typeface="Cambria Math"/>
                <a:sym typeface="Symbol"/>
              </a:rPr>
              <a:t> ≥</a:t>
            </a:r>
            <a:r>
              <a:rPr lang="en-US" sz="2000" i="1" dirty="0">
                <a:ea typeface="Cambria Math"/>
                <a:sym typeface="Symbol"/>
              </a:rPr>
              <a:t>a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000" i="1" dirty="0">
                <a:sym typeface="Symbol"/>
              </a:rPr>
              <a:t>c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>
                <a:ea typeface="Cambria Math"/>
                <a:sym typeface="Symbol"/>
              </a:rPr>
              <a:t>≥ </a:t>
            </a:r>
            <a:r>
              <a:rPr lang="en-US" sz="2000" i="1" dirty="0">
                <a:ea typeface="Cambria Math"/>
                <a:sym typeface="Symbol"/>
              </a:rPr>
              <a:t>a</a:t>
            </a:r>
            <a:r>
              <a:rPr lang="en-US" sz="2000" dirty="0">
                <a:ea typeface="Cambria Math"/>
                <a:sym typeface="Symbol"/>
              </a:rPr>
              <a:t> ≥ </a:t>
            </a:r>
            <a:r>
              <a:rPr lang="en-US" sz="2000" i="1" dirty="0">
                <a:ea typeface="Cambria Math"/>
                <a:sym typeface="Symbol"/>
              </a:rPr>
              <a:t>b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000" i="1" dirty="0">
                <a:sym typeface="Symbol"/>
              </a:rPr>
              <a:t>c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>
                <a:ea typeface="Cambria Math"/>
                <a:sym typeface="Symbol"/>
              </a:rPr>
              <a:t>≥ </a:t>
            </a:r>
            <a:r>
              <a:rPr lang="en-US" sz="2000" i="1" dirty="0">
                <a:ea typeface="Cambria Math"/>
                <a:sym typeface="Symbol"/>
              </a:rPr>
              <a:t>b</a:t>
            </a:r>
            <a:r>
              <a:rPr lang="en-US" sz="2000" dirty="0">
                <a:ea typeface="Cambria Math"/>
                <a:sym typeface="Symbol"/>
              </a:rPr>
              <a:t> ≥ </a:t>
            </a:r>
            <a:r>
              <a:rPr lang="en-US" sz="2000" i="1" dirty="0">
                <a:ea typeface="Cambria Math"/>
                <a:sym typeface="Symbol"/>
              </a:rPr>
              <a:t>a</a:t>
            </a:r>
            <a:endParaRPr lang="en-IN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4343400" y="5867400"/>
            <a:ext cx="3200400" cy="411480"/>
          </a:xfrm>
        </p:spPr>
        <p:txBody>
          <a:bodyPr/>
          <a:lstStyle/>
          <a:p>
            <a:r>
              <a:rPr lang="en-US" sz="2000" i="1" dirty="0"/>
              <a:t>Continued on next slide</a:t>
            </a:r>
            <a:r>
              <a:rPr lang="en-US" sz="2000" dirty="0"/>
              <a:t> </a:t>
            </a:r>
            <a:r>
              <a:rPr lang="en-US" sz="2000" dirty="0">
                <a:sym typeface="Wingdings" pitchFamily="2" charset="2"/>
              </a:rPr>
              <a:t>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3120762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by Cases</a:t>
            </a:r>
            <a:r>
              <a:rPr lang="en-US" sz="1500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57800"/>
          </a:xfrm>
        </p:spPr>
        <p:txBody>
          <a:bodyPr/>
          <a:lstStyle/>
          <a:p>
            <a:pPr marL="514350" indent="-514350"/>
            <a:r>
              <a:rPr lang="en-US" dirty="0">
                <a:sym typeface="Symbol"/>
              </a:rPr>
              <a:t>Case </a:t>
            </a:r>
            <a:r>
              <a:rPr lang="en-US" dirty="0">
                <a:ea typeface="Cambria Math" pitchFamily="18" charset="0"/>
                <a:sym typeface="Symbol"/>
              </a:rPr>
              <a:t>1</a:t>
            </a:r>
            <a:r>
              <a:rPr lang="en-US" dirty="0">
                <a:sym typeface="Symbol"/>
              </a:rPr>
              <a:t>: a </a:t>
            </a:r>
            <a:r>
              <a:rPr lang="en-US" dirty="0">
                <a:ea typeface="Cambria Math"/>
                <a:sym typeface="Symbol"/>
              </a:rPr>
              <a:t>≥ b ≥ c</a:t>
            </a:r>
            <a:endParaRPr lang="en-US" dirty="0">
              <a:sym typeface="Symbol"/>
            </a:endParaRPr>
          </a:p>
          <a:p>
            <a:pPr marL="514350" indent="-514350"/>
            <a:r>
              <a:rPr lang="en-US" dirty="0">
                <a:sym typeface="Symbol"/>
              </a:rPr>
              <a:t>(a @ b) = a, a @ c = a, b @ c = b</a:t>
            </a:r>
          </a:p>
          <a:p>
            <a:pPr marL="514350" indent="-514350"/>
            <a:r>
              <a:rPr lang="en-US" dirty="0">
                <a:sym typeface="Symbol"/>
              </a:rPr>
              <a:t>Hence (a @ b) @ c = a = a @ (b @ c)</a:t>
            </a:r>
          </a:p>
          <a:p>
            <a:pPr marL="514350" indent="-514350"/>
            <a:r>
              <a:rPr lang="en-US" dirty="0">
                <a:sym typeface="Symbol"/>
              </a:rPr>
              <a:t>Therefore the equality holds for the first case.</a:t>
            </a:r>
          </a:p>
          <a:p>
            <a:r>
              <a:rPr lang="en-US" dirty="0">
                <a:sym typeface="Symbol"/>
              </a:rPr>
              <a:t>A complete proof requires that the equality be shown to hold for all 6 cases. But the proofs of the remaining cases are similar. Try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0086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Without Loss of Generality</a:t>
            </a: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57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400" b="1" dirty="0"/>
              <a:t> Example</a:t>
            </a:r>
            <a:r>
              <a:rPr lang="en-US" sz="2400" dirty="0"/>
              <a:t>: Show that if </a:t>
            </a:r>
            <a:r>
              <a:rPr lang="en-US" sz="2400" i="1" dirty="0"/>
              <a:t>x</a:t>
            </a:r>
            <a:r>
              <a:rPr lang="en-US" sz="2400" dirty="0"/>
              <a:t> and </a:t>
            </a:r>
            <a:r>
              <a:rPr lang="en-US" sz="2400" i="1" dirty="0"/>
              <a:t>y</a:t>
            </a:r>
            <a:r>
              <a:rPr lang="en-US" sz="2400" dirty="0"/>
              <a:t> are integers and both </a:t>
            </a:r>
            <a:r>
              <a:rPr lang="en-US" sz="2400" i="1" dirty="0" err="1"/>
              <a:t>x</a:t>
            </a:r>
            <a:r>
              <a:rPr lang="en-US" sz="2400" dirty="0" err="1">
                <a:latin typeface="Cambria Math"/>
                <a:ea typeface="Cambria Math"/>
              </a:rPr>
              <a:t>∙</a:t>
            </a:r>
            <a:r>
              <a:rPr lang="en-US" sz="2400" i="1" dirty="0" err="1"/>
              <a:t>y</a:t>
            </a:r>
            <a:r>
              <a:rPr lang="en-US" sz="2400" dirty="0"/>
              <a:t> </a:t>
            </a:r>
            <a:r>
              <a:rPr lang="en-US" sz="2400" i="1" dirty="0"/>
              <a:t>and </a:t>
            </a:r>
            <a:r>
              <a:rPr lang="en-US" sz="2400" i="1" dirty="0" err="1"/>
              <a:t>x</a:t>
            </a:r>
            <a:r>
              <a:rPr lang="en-US" sz="2400" dirty="0" err="1"/>
              <a:t>+</a:t>
            </a:r>
            <a:r>
              <a:rPr lang="en-US" sz="2400" i="1" dirty="0" err="1"/>
              <a:t>y</a:t>
            </a:r>
            <a:r>
              <a:rPr lang="en-US" sz="2400" dirty="0"/>
              <a:t> are even, then both </a:t>
            </a:r>
            <a:r>
              <a:rPr lang="en-US" sz="2400" i="1" dirty="0"/>
              <a:t>x</a:t>
            </a:r>
            <a:r>
              <a:rPr lang="en-US" sz="2400" dirty="0"/>
              <a:t> and </a:t>
            </a:r>
            <a:r>
              <a:rPr lang="en-US" sz="2400" i="1" dirty="0"/>
              <a:t>y</a:t>
            </a:r>
            <a:r>
              <a:rPr lang="en-US" sz="2400" dirty="0"/>
              <a:t> are even.</a:t>
            </a:r>
          </a:p>
          <a:p>
            <a:pPr>
              <a:spcBef>
                <a:spcPts val="600"/>
              </a:spcBef>
            </a:pPr>
            <a:r>
              <a:rPr lang="en-US" sz="2400" b="1" dirty="0"/>
              <a:t>Proof</a:t>
            </a:r>
            <a:r>
              <a:rPr lang="en-US" sz="2400" dirty="0"/>
              <a:t>: Use a proof by contraposition. Suppose </a:t>
            </a:r>
            <a:r>
              <a:rPr lang="en-US" sz="2400" i="1" dirty="0"/>
              <a:t>x </a:t>
            </a:r>
            <a:r>
              <a:rPr lang="en-US" sz="2400" dirty="0"/>
              <a:t>and </a:t>
            </a:r>
            <a:r>
              <a:rPr lang="en-US" sz="2400" i="1" dirty="0"/>
              <a:t>y</a:t>
            </a:r>
            <a:r>
              <a:rPr lang="en-US" sz="2400" dirty="0"/>
              <a:t> are not both even. Then, one or both are odd. Without loss of generality, assume that </a:t>
            </a:r>
            <a:r>
              <a:rPr lang="en-US" sz="2400" i="1" dirty="0">
                <a:ea typeface="Cambria Math" pitchFamily="18" charset="0"/>
              </a:rPr>
              <a:t>x</a:t>
            </a:r>
            <a:r>
              <a:rPr lang="en-US" sz="2400" dirty="0"/>
              <a:t> is odd. Then </a:t>
            </a:r>
            <a:r>
              <a:rPr lang="en-US" sz="2400" i="1" dirty="0">
                <a:ea typeface="Cambria Math" pitchFamily="18" charset="0"/>
              </a:rPr>
              <a:t>x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= 2</a:t>
            </a:r>
            <a:r>
              <a:rPr lang="en-US" sz="2400" i="1" dirty="0">
                <a:ea typeface="Cambria Math" pitchFamily="18" charset="0"/>
              </a:rPr>
              <a:t>m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+ 1 </a:t>
            </a:r>
            <a:r>
              <a:rPr lang="en-US" sz="2400" dirty="0"/>
              <a:t>for some integer </a:t>
            </a:r>
            <a:r>
              <a:rPr lang="en-US" sz="2400" i="1" dirty="0"/>
              <a:t>m</a:t>
            </a:r>
            <a:r>
              <a:rPr lang="en-US" sz="2400" dirty="0"/>
              <a:t>.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400" i="1" dirty="0"/>
              <a:t>Case </a:t>
            </a:r>
            <a:r>
              <a:rPr lang="en-US" sz="2400" i="1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400" dirty="0"/>
              <a:t>: </a:t>
            </a:r>
            <a:r>
              <a:rPr lang="en-US" sz="2400" i="1" dirty="0"/>
              <a:t>y</a:t>
            </a:r>
            <a:r>
              <a:rPr lang="en-US" sz="2400" dirty="0"/>
              <a:t> is even. Then </a:t>
            </a:r>
            <a:r>
              <a:rPr lang="en-US" sz="2400" i="1" dirty="0">
                <a:latin typeface="Cambria Math" pitchFamily="18" charset="0"/>
                <a:ea typeface="Cambria Math" pitchFamily="18" charset="0"/>
              </a:rPr>
              <a:t>y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= 2</a:t>
            </a:r>
            <a:r>
              <a:rPr lang="en-US" sz="2400" i="1" dirty="0">
                <a:latin typeface="Cambria Math" pitchFamily="18" charset="0"/>
                <a:ea typeface="Cambria Math" pitchFamily="18" charset="0"/>
              </a:rPr>
              <a:t>n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/>
              <a:t>for some integer </a:t>
            </a:r>
            <a:r>
              <a:rPr lang="en-US" sz="2400" i="1" dirty="0"/>
              <a:t>n</a:t>
            </a:r>
            <a:r>
              <a:rPr lang="en-US" sz="2400" dirty="0"/>
              <a:t>, so </a:t>
            </a:r>
            <a:br>
              <a:rPr lang="en-US" sz="2400" dirty="0"/>
            </a:br>
            <a:r>
              <a:rPr lang="en-US" sz="2400" i="1" dirty="0">
                <a:ea typeface="Cambria Math" pitchFamily="18" charset="0"/>
              </a:rPr>
              <a:t>x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+</a:t>
            </a:r>
            <a:r>
              <a:rPr lang="en-US" sz="2400" i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i="1" dirty="0">
                <a:ea typeface="Cambria Math" pitchFamily="18" charset="0"/>
              </a:rPr>
              <a:t>y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= (2</a:t>
            </a:r>
            <a:r>
              <a:rPr lang="en-US" sz="2400" i="1" dirty="0">
                <a:ea typeface="Cambria Math" pitchFamily="18" charset="0"/>
              </a:rPr>
              <a:t>m</a:t>
            </a:r>
            <a:r>
              <a:rPr lang="en-US" sz="2400" dirty="0">
                <a:ea typeface="Cambria Math" pitchFamily="18" charset="0"/>
              </a:rPr>
              <a:t>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+ 1) + 2</a:t>
            </a:r>
            <a:r>
              <a:rPr lang="en-US" sz="2400" i="1" dirty="0">
                <a:ea typeface="Cambria Math" pitchFamily="18" charset="0"/>
              </a:rPr>
              <a:t>n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= 2(</a:t>
            </a:r>
            <a:r>
              <a:rPr lang="en-US" sz="2400" i="1" dirty="0">
                <a:ea typeface="Cambria Math" pitchFamily="18" charset="0"/>
              </a:rPr>
              <a:t>m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+ </a:t>
            </a:r>
            <a:r>
              <a:rPr lang="en-US" sz="2400" i="1" dirty="0">
                <a:ea typeface="Cambria Math" pitchFamily="18" charset="0"/>
              </a:rPr>
              <a:t>n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) + 1 is odd.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400" i="1" dirty="0">
                <a:latin typeface="Cambria Math" pitchFamily="18" charset="0"/>
                <a:ea typeface="Cambria Math" pitchFamily="18" charset="0"/>
              </a:rPr>
              <a:t>Case 2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:</a:t>
            </a:r>
            <a:r>
              <a:rPr lang="en-US" sz="2400" i="1" dirty="0"/>
              <a:t> y</a:t>
            </a:r>
            <a:r>
              <a:rPr lang="en-US" sz="2400" dirty="0"/>
              <a:t> is odd. Then </a:t>
            </a:r>
            <a:r>
              <a:rPr lang="en-US" sz="2400" i="1" dirty="0">
                <a:latin typeface="Cambria Math" pitchFamily="18" charset="0"/>
                <a:ea typeface="Cambria Math" pitchFamily="18" charset="0"/>
              </a:rPr>
              <a:t>y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= 2</a:t>
            </a:r>
            <a:r>
              <a:rPr lang="en-US" sz="2400" i="1" dirty="0">
                <a:latin typeface="Cambria Math" pitchFamily="18" charset="0"/>
                <a:ea typeface="Cambria Math" pitchFamily="18" charset="0"/>
              </a:rPr>
              <a:t>n </a:t>
            </a:r>
            <a:r>
              <a:rPr lang="en-US" sz="2400" i="1" dirty="0">
                <a:ea typeface="Cambria Math" pitchFamily="18" charset="0"/>
              </a:rPr>
              <a:t>+</a:t>
            </a:r>
            <a:r>
              <a:rPr lang="en-US" sz="2400" i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1 </a:t>
            </a:r>
            <a:r>
              <a:rPr lang="en-US" sz="2400" dirty="0"/>
              <a:t>for some integer </a:t>
            </a:r>
            <a:r>
              <a:rPr lang="en-US" sz="2400" i="1" dirty="0"/>
              <a:t>n</a:t>
            </a:r>
            <a:r>
              <a:rPr lang="en-US" sz="2400" dirty="0"/>
              <a:t>, so</a:t>
            </a:r>
            <a:br>
              <a:rPr lang="en-US" sz="2400" dirty="0"/>
            </a:br>
            <a:r>
              <a:rPr lang="en-US" sz="2400" i="1" dirty="0">
                <a:ea typeface="Cambria Math" pitchFamily="18" charset="0"/>
              </a:rPr>
              <a:t>x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>
                <a:latin typeface="Cambria Math"/>
                <a:ea typeface="Cambria Math"/>
              </a:rPr>
              <a:t>∙ </a:t>
            </a:r>
            <a:r>
              <a:rPr lang="en-US" sz="2400" i="1" dirty="0">
                <a:ea typeface="Cambria Math" pitchFamily="18" charset="0"/>
              </a:rPr>
              <a:t>y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= (2</a:t>
            </a:r>
            <a:r>
              <a:rPr lang="en-US" sz="2400" i="1" dirty="0">
                <a:ea typeface="Cambria Math" pitchFamily="18" charset="0"/>
              </a:rPr>
              <a:t>m</a:t>
            </a:r>
            <a:r>
              <a:rPr lang="en-US" sz="2400" dirty="0">
                <a:ea typeface="Cambria Math" pitchFamily="18" charset="0"/>
              </a:rPr>
              <a:t>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+ 1) (2</a:t>
            </a:r>
            <a:r>
              <a:rPr lang="en-US" sz="2400" i="1" dirty="0">
                <a:ea typeface="Cambria Math" pitchFamily="18" charset="0"/>
              </a:rPr>
              <a:t>n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+ 1) = 2(2</a:t>
            </a:r>
            <a:r>
              <a:rPr lang="en-US" sz="2400" i="1" dirty="0">
                <a:ea typeface="Cambria Math" pitchFamily="18" charset="0"/>
              </a:rPr>
              <a:t>m</a:t>
            </a:r>
            <a:r>
              <a:rPr lang="en-US" sz="2400" dirty="0">
                <a:latin typeface="Cambria Math"/>
                <a:ea typeface="Cambria Math"/>
              </a:rPr>
              <a:t> ∙</a:t>
            </a:r>
            <a:r>
              <a:rPr lang="en-US" sz="2400" i="1" dirty="0">
                <a:ea typeface="Cambria Math" pitchFamily="18" charset="0"/>
              </a:rPr>
              <a:t> n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+</a:t>
            </a:r>
            <a:r>
              <a:rPr lang="en-US" sz="2400" i="1" dirty="0">
                <a:ea typeface="Cambria Math" pitchFamily="18" charset="0"/>
              </a:rPr>
              <a:t>m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+ </a:t>
            </a:r>
            <a:r>
              <a:rPr lang="en-US" sz="2400" i="1" dirty="0">
                <a:ea typeface="Cambria Math" pitchFamily="18" charset="0"/>
              </a:rPr>
              <a:t>n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) + 1 is odd.</a:t>
            </a:r>
            <a:endParaRPr lang="en-US" sz="2400" b="1" dirty="0">
              <a:latin typeface="Cambria Math" pitchFamily="18" charset="0"/>
              <a:ea typeface="Cambria Math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400" dirty="0">
                <a:latin typeface="Cambria Math" pitchFamily="18" charset="0"/>
                <a:ea typeface="Cambria Math" pitchFamily="18" charset="0"/>
              </a:rPr>
              <a:t>We only cover the case where </a:t>
            </a:r>
            <a:r>
              <a:rPr lang="en-US" sz="2400" i="1" dirty="0">
                <a:latin typeface="Cambria Math" pitchFamily="18" charset="0"/>
                <a:ea typeface="Cambria Math" pitchFamily="18" charset="0"/>
              </a:rPr>
              <a:t>x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is odd because the case where </a:t>
            </a:r>
            <a:r>
              <a:rPr lang="en-US" sz="2400" i="1" dirty="0">
                <a:latin typeface="Cambria Math" pitchFamily="18" charset="0"/>
                <a:ea typeface="Cambria Math" pitchFamily="18" charset="0"/>
              </a:rPr>
              <a:t>y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 is odd is similar. The use phrase </a:t>
            </a:r>
            <a:r>
              <a:rPr lang="en-US" sz="2400" i="1" dirty="0">
                <a:latin typeface="Cambria Math" pitchFamily="18" charset="0"/>
                <a:ea typeface="Cambria Math" pitchFamily="18" charset="0"/>
              </a:rPr>
              <a:t>without  loss of generality</a:t>
            </a:r>
            <a:r>
              <a:rPr lang="en-US" sz="2400" b="1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(WLOG) indicates this.</a:t>
            </a:r>
          </a:p>
        </p:txBody>
      </p:sp>
    </p:spTree>
    <p:extLst>
      <p:ext uri="{BB962C8B-B14F-4D97-AF65-F5344CB8AC3E}">
        <p14:creationId xmlns:p14="http://schemas.microsoft.com/office/powerpoint/2010/main" val="172664428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Existence Proofs</a:t>
            </a:r>
          </a:p>
        </p:txBody>
      </p:sp>
      <p:pic>
        <p:nvPicPr>
          <p:cNvPr id="12" name="Picture 2" descr="A portrait of Srinivasa Ramanujan.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97782" y="105955"/>
            <a:ext cx="890016" cy="102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7527899" y="108720"/>
            <a:ext cx="1476000" cy="1080000"/>
          </a:xfrm>
        </p:spPr>
        <p:txBody>
          <a:bodyPr/>
          <a:lstStyle/>
          <a:p>
            <a:pPr lvl="0">
              <a:spcBef>
                <a:spcPts val="300"/>
              </a:spcBef>
            </a:pPr>
            <a:r>
              <a:rPr lang="en-US" sz="2000" dirty="0" err="1">
                <a:solidFill>
                  <a:prstClr val="black"/>
                </a:solidFill>
              </a:rPr>
              <a:t>Srinivasa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Ramanujan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spcBef>
                <a:spcPts val="300"/>
              </a:spcBef>
            </a:pPr>
            <a:r>
              <a:rPr lang="en-US" sz="2000" dirty="0">
                <a:solidFill>
                  <a:prstClr val="black"/>
                </a:solidFill>
              </a:rPr>
              <a:t>(1887-1920)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4"/>
          </p:nvPr>
        </p:nvSpPr>
        <p:spPr>
          <a:xfrm>
            <a:off x="457200" y="1295400"/>
            <a:ext cx="8229600" cy="1944560"/>
          </a:xfrm>
        </p:spPr>
        <p:txBody>
          <a:bodyPr/>
          <a:lstStyle/>
          <a:p>
            <a:pPr lvl="0">
              <a:spcBef>
                <a:spcPts val="300"/>
              </a:spcBef>
            </a:pPr>
            <a:r>
              <a:rPr lang="en-US" sz="2400" dirty="0">
                <a:solidFill>
                  <a:prstClr val="black"/>
                </a:solidFill>
              </a:rPr>
              <a:t>Proof of theorems of the form			.</a:t>
            </a:r>
          </a:p>
          <a:p>
            <a:pPr lvl="0">
              <a:spcBef>
                <a:spcPts val="300"/>
              </a:spcBef>
            </a:pPr>
            <a:r>
              <a:rPr lang="en-US" sz="2400" b="1" dirty="0">
                <a:solidFill>
                  <a:prstClr val="black"/>
                </a:solidFill>
              </a:rPr>
              <a:t>Constructive</a:t>
            </a:r>
            <a:r>
              <a:rPr lang="en-US" sz="2400" dirty="0">
                <a:solidFill>
                  <a:prstClr val="black"/>
                </a:solidFill>
              </a:rPr>
              <a:t> existence proof: </a:t>
            </a:r>
          </a:p>
          <a:p>
            <a:pPr lvl="1">
              <a:spcBef>
                <a:spcPts val="300"/>
              </a:spcBef>
            </a:pPr>
            <a:r>
              <a:rPr lang="en-US" sz="2400" dirty="0">
                <a:solidFill>
                  <a:prstClr val="black"/>
                </a:solidFill>
              </a:rPr>
              <a:t>Find an explicit value of </a:t>
            </a:r>
            <a:r>
              <a:rPr lang="en-US" sz="2400" i="1" dirty="0">
                <a:solidFill>
                  <a:prstClr val="black"/>
                </a:solidFill>
              </a:rPr>
              <a:t>c</a:t>
            </a:r>
            <a:r>
              <a:rPr lang="en-US" sz="2400" dirty="0">
                <a:solidFill>
                  <a:prstClr val="black"/>
                </a:solidFill>
              </a:rPr>
              <a:t>, for which </a:t>
            </a:r>
            <a:r>
              <a:rPr lang="en-US" sz="2400" i="1" dirty="0">
                <a:solidFill>
                  <a:prstClr val="black"/>
                </a:solidFill>
              </a:rPr>
              <a:t>P(c) </a:t>
            </a:r>
            <a:r>
              <a:rPr lang="en-US" sz="2400" dirty="0">
                <a:solidFill>
                  <a:prstClr val="black"/>
                </a:solidFill>
              </a:rPr>
              <a:t>is true.</a:t>
            </a:r>
          </a:p>
          <a:p>
            <a:pPr lvl="1">
              <a:spcBef>
                <a:spcPts val="300"/>
              </a:spcBef>
            </a:pPr>
            <a:r>
              <a:rPr lang="en-US" sz="2400" dirty="0">
                <a:solidFill>
                  <a:prstClr val="black"/>
                </a:solidFill>
              </a:rPr>
              <a:t>Then</a:t>
            </a:r>
            <a:endParaRPr lang="en-IN" sz="2400" dirty="0"/>
          </a:p>
        </p:txBody>
      </p:sp>
      <p:graphicFrame>
        <p:nvGraphicFramePr>
          <p:cNvPr id="1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5982281"/>
              </p:ext>
            </p:extLst>
          </p:nvPr>
        </p:nvGraphicFramePr>
        <p:xfrm>
          <a:off x="4420200" y="1295400"/>
          <a:ext cx="990000" cy="48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143" name="Equation" r:id="rId4" imgW="495000" imgH="241200" progId="Equation.DSMT4">
                  <p:embed/>
                </p:oleObj>
              </mc:Choice>
              <mc:Fallback>
                <p:oleObj name="Equation" r:id="rId4" imgW="495000" imgH="241200" progId="Equation.DSMT4">
                  <p:embed/>
                  <p:pic>
                    <p:nvPicPr>
                      <p:cNvPr id="11" name="Object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20200" y="1295400"/>
                        <a:ext cx="990000" cy="48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0449460"/>
              </p:ext>
            </p:extLst>
          </p:nvPr>
        </p:nvGraphicFramePr>
        <p:xfrm>
          <a:off x="1676400" y="2743200"/>
          <a:ext cx="990000" cy="48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144" name="Equation" r:id="rId6" imgW="495000" imgH="241200" progId="Equation.DSMT4">
                  <p:embed/>
                </p:oleObj>
              </mc:Choice>
              <mc:Fallback>
                <p:oleObj name="Equation" r:id="rId6" imgW="495000" imgH="241200" progId="Equation.DSMT4">
                  <p:embed/>
                  <p:pic>
                    <p:nvPicPr>
                      <p:cNvPr id="13" name="Object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76400" y="2743200"/>
                        <a:ext cx="990000" cy="48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7"/>
          <p:cNvSpPr>
            <a:spLocks noGrp="1"/>
          </p:cNvSpPr>
          <p:nvPr>
            <p:ph idx="15"/>
          </p:nvPr>
        </p:nvSpPr>
        <p:spPr>
          <a:xfrm>
            <a:off x="2667000" y="2743200"/>
            <a:ext cx="5220000" cy="419100"/>
          </a:xfrm>
        </p:spPr>
        <p:txBody>
          <a:bodyPr/>
          <a:lstStyle/>
          <a:p>
            <a:pPr marL="0" lvl="1" indent="0">
              <a:buClrTx/>
              <a:buNone/>
            </a:pPr>
            <a:r>
              <a:rPr lang="en-US" sz="2400" dirty="0"/>
              <a:t>is true by Existential Generalization (EG).</a:t>
            </a:r>
          </a:p>
        </p:txBody>
      </p:sp>
      <p:sp>
        <p:nvSpPr>
          <p:cNvPr id="7" name="Content Placeholder 8"/>
          <p:cNvSpPr>
            <a:spLocks noGrp="1"/>
          </p:cNvSpPr>
          <p:nvPr>
            <p:ph idx="16"/>
          </p:nvPr>
        </p:nvSpPr>
        <p:spPr>
          <a:xfrm>
            <a:off x="457200" y="3239960"/>
            <a:ext cx="8388000" cy="17640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400" b="1" dirty="0"/>
              <a:t>Example</a:t>
            </a:r>
            <a:r>
              <a:rPr lang="en-US" sz="2400" dirty="0"/>
              <a:t>: Show that there is a positive integer that can be written as the sum of cubes of positive integers in two different ways:</a:t>
            </a:r>
          </a:p>
          <a:p>
            <a:pPr>
              <a:spcBef>
                <a:spcPts val="300"/>
              </a:spcBef>
            </a:pPr>
            <a:r>
              <a:rPr lang="en-US" sz="2400" b="1" dirty="0"/>
              <a:t>Proof</a:t>
            </a:r>
            <a:r>
              <a:rPr lang="en-US" sz="2400" dirty="0"/>
              <a:t>:		</a:t>
            </a:r>
            <a:r>
              <a:rPr lang="en-US" sz="2400" dirty="0">
                <a:ea typeface="Cambria Math" pitchFamily="18" charset="0"/>
              </a:rPr>
              <a:t>1729 is such a number since</a:t>
            </a:r>
          </a:p>
          <a:p>
            <a:pPr>
              <a:spcBef>
                <a:spcPts val="300"/>
              </a:spcBef>
            </a:pPr>
            <a:r>
              <a:rPr lang="en-US" sz="2400" dirty="0">
                <a:ea typeface="Cambria Math" pitchFamily="18" charset="0"/>
              </a:rPr>
              <a:t>			1729 = 10</a:t>
            </a:r>
            <a:r>
              <a:rPr lang="en-US" sz="2400" baseline="30000" dirty="0">
                <a:ea typeface="Cambria Math" pitchFamily="18" charset="0"/>
              </a:rPr>
              <a:t>3</a:t>
            </a:r>
            <a:r>
              <a:rPr lang="en-US" sz="2400" dirty="0">
                <a:ea typeface="Cambria Math" pitchFamily="18" charset="0"/>
              </a:rPr>
              <a:t>  + 9</a:t>
            </a:r>
            <a:r>
              <a:rPr lang="en-US" sz="2400" baseline="30000" dirty="0">
                <a:ea typeface="Cambria Math" pitchFamily="18" charset="0"/>
              </a:rPr>
              <a:t>3</a:t>
            </a:r>
            <a:r>
              <a:rPr lang="en-US" sz="2400" dirty="0">
                <a:ea typeface="Cambria Math" pitchFamily="18" charset="0"/>
              </a:rPr>
              <a:t>  = 12</a:t>
            </a:r>
            <a:r>
              <a:rPr lang="en-US" sz="2400" baseline="30000" dirty="0">
                <a:ea typeface="Cambria Math" pitchFamily="18" charset="0"/>
              </a:rPr>
              <a:t>3</a:t>
            </a:r>
            <a:r>
              <a:rPr lang="en-US" sz="2400" dirty="0">
                <a:ea typeface="Cambria Math" pitchFamily="18" charset="0"/>
              </a:rPr>
              <a:t>  + 1</a:t>
            </a:r>
            <a:r>
              <a:rPr lang="en-US" sz="2400" baseline="30000" dirty="0">
                <a:ea typeface="Cambria Math" pitchFamily="18" charset="0"/>
              </a:rPr>
              <a:t>3</a:t>
            </a:r>
          </a:p>
        </p:txBody>
      </p:sp>
      <p:pic>
        <p:nvPicPr>
          <p:cNvPr id="15" name="Picture 9" descr="A portrait of Godfrey Harold Hardy."/>
          <p:cNvPicPr>
            <a:picLocks noGrp="1" noChangeAspect="1" noChangeArrowheads="1"/>
          </p:cNvPicPr>
          <p:nvPr>
            <p:ph idx="17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3469" y="5230429"/>
            <a:ext cx="1069543" cy="1246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10"/>
          <p:cNvSpPr>
            <a:spLocks noGrp="1"/>
          </p:cNvSpPr>
          <p:nvPr>
            <p:ph idx="20"/>
          </p:nvPr>
        </p:nvSpPr>
        <p:spPr>
          <a:xfrm>
            <a:off x="1905000" y="5606826"/>
            <a:ext cx="2514600" cy="7620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000" dirty="0"/>
              <a:t>Godfrey Harold Hardy</a:t>
            </a:r>
          </a:p>
          <a:p>
            <a:pPr>
              <a:spcBef>
                <a:spcPts val="300"/>
              </a:spcBef>
            </a:pPr>
            <a:r>
              <a:rPr lang="en-US" sz="2000" dirty="0">
                <a:latin typeface="Cambria Math" pitchFamily="18" charset="0"/>
                <a:ea typeface="Cambria Math" pitchFamily="18" charset="0"/>
              </a:rPr>
              <a:t>(1877-1947)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472855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Nonconstructive Existence Proofs</a:t>
            </a: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57800"/>
          </a:xfrm>
        </p:spPr>
        <p:txBody>
          <a:bodyPr/>
          <a:lstStyle/>
          <a:p>
            <a:r>
              <a:rPr lang="en-US" sz="2800" dirty="0"/>
              <a:t>In a </a:t>
            </a:r>
            <a:r>
              <a:rPr lang="en-US" sz="2800" i="1" dirty="0"/>
              <a:t>nonconstructive</a:t>
            </a:r>
            <a:r>
              <a:rPr lang="en-US" sz="2800" dirty="0"/>
              <a:t> existence proof, we assume no </a:t>
            </a:r>
            <a:r>
              <a:rPr lang="en-US" sz="2800" i="1" dirty="0"/>
              <a:t>c</a:t>
            </a:r>
            <a:r>
              <a:rPr lang="en-US" sz="2800" dirty="0"/>
              <a:t> exists which makes </a:t>
            </a:r>
            <a:r>
              <a:rPr lang="en-US" sz="2800" i="1" dirty="0"/>
              <a:t>P(c)</a:t>
            </a:r>
            <a:r>
              <a:rPr lang="en-US" sz="2800" dirty="0"/>
              <a:t> true and derive a contradiction.</a:t>
            </a:r>
          </a:p>
          <a:p>
            <a:r>
              <a:rPr lang="en-US" sz="2800" b="1" dirty="0"/>
              <a:t>Example</a:t>
            </a:r>
            <a:r>
              <a:rPr lang="en-US" sz="2800" dirty="0"/>
              <a:t>: Show that there exist irrational numbers </a:t>
            </a:r>
            <a:r>
              <a:rPr lang="en-US" sz="2800" i="1" dirty="0"/>
              <a:t>x</a:t>
            </a:r>
            <a:r>
              <a:rPr lang="en-US" sz="2800" dirty="0"/>
              <a:t> and </a:t>
            </a:r>
            <a:r>
              <a:rPr lang="en-US" sz="2800" i="1" dirty="0"/>
              <a:t>y</a:t>
            </a:r>
            <a:r>
              <a:rPr lang="en-US" sz="2800" dirty="0"/>
              <a:t> such that </a:t>
            </a:r>
            <a:r>
              <a:rPr lang="en-US" sz="2800" i="1" dirty="0" err="1"/>
              <a:t>x</a:t>
            </a:r>
            <a:r>
              <a:rPr lang="en-US" sz="2800" i="1" baseline="30000" dirty="0" err="1"/>
              <a:t>y</a:t>
            </a:r>
            <a:r>
              <a:rPr lang="en-US" sz="2800" dirty="0"/>
              <a:t> is rational.</a:t>
            </a:r>
          </a:p>
          <a:p>
            <a:r>
              <a:rPr lang="en-US" sz="2800" b="1" dirty="0"/>
              <a:t>Proof:</a:t>
            </a:r>
            <a:r>
              <a:rPr lang="en-US" sz="2800" dirty="0"/>
              <a:t> We know that </a:t>
            </a:r>
            <a:r>
              <a:rPr lang="en-US" sz="2800" dirty="0">
                <a:ea typeface="Cambria Math"/>
              </a:rPr>
              <a:t>√2 is irrational. Consider the number √2 </a:t>
            </a:r>
            <a:r>
              <a:rPr lang="en-US" sz="2800" baseline="30000" dirty="0">
                <a:ea typeface="Cambria Math"/>
              </a:rPr>
              <a:t>√2</a:t>
            </a:r>
            <a:r>
              <a:rPr lang="en-US" sz="2800" dirty="0">
                <a:ea typeface="Cambria Math"/>
              </a:rPr>
              <a:t>. If it is rational, we have two irrational numbers x and y with </a:t>
            </a:r>
            <a:r>
              <a:rPr lang="en-US" sz="2800" i="1" dirty="0" err="1"/>
              <a:t>x</a:t>
            </a:r>
            <a:r>
              <a:rPr lang="en-US" sz="2800" i="1" baseline="30000" dirty="0" err="1"/>
              <a:t>y</a:t>
            </a:r>
            <a:r>
              <a:rPr lang="en-US" sz="2800" i="1" dirty="0"/>
              <a:t> </a:t>
            </a:r>
            <a:r>
              <a:rPr lang="en-US" sz="2800" dirty="0"/>
              <a:t>rational, namely </a:t>
            </a:r>
            <a:r>
              <a:rPr lang="en-US" sz="2800" i="1" dirty="0"/>
              <a:t>x</a:t>
            </a:r>
            <a:r>
              <a:rPr lang="en-US" sz="2800" dirty="0"/>
              <a:t> = </a:t>
            </a:r>
            <a:r>
              <a:rPr lang="en-US" sz="2800" dirty="0">
                <a:ea typeface="Cambria Math"/>
              </a:rPr>
              <a:t>√2 and</a:t>
            </a:r>
            <a:br>
              <a:rPr lang="en-US" sz="2800" dirty="0">
                <a:ea typeface="Cambria Math"/>
              </a:rPr>
            </a:br>
            <a:r>
              <a:rPr lang="en-US" sz="2800" i="1" dirty="0">
                <a:ea typeface="Cambria Math"/>
              </a:rPr>
              <a:t>y</a:t>
            </a:r>
            <a:r>
              <a:rPr lang="en-US" sz="2800" dirty="0">
                <a:ea typeface="Cambria Math"/>
              </a:rPr>
              <a:t> = √2.</a:t>
            </a:r>
            <a:r>
              <a:rPr lang="en-US" sz="2800" dirty="0"/>
              <a:t> But if </a:t>
            </a:r>
            <a:r>
              <a:rPr lang="en-US" sz="2800" dirty="0">
                <a:ea typeface="Cambria Math"/>
              </a:rPr>
              <a:t>√2 </a:t>
            </a:r>
            <a:r>
              <a:rPr lang="en-US" sz="2800" baseline="30000" dirty="0">
                <a:ea typeface="Cambria Math"/>
              </a:rPr>
              <a:t>√2</a:t>
            </a:r>
            <a:r>
              <a:rPr lang="en-US" sz="2800" dirty="0">
                <a:ea typeface="Cambria Math"/>
              </a:rPr>
              <a:t> is irrational, then we can let </a:t>
            </a:r>
            <a:r>
              <a:rPr lang="en-US" sz="2800" i="1" dirty="0">
                <a:ea typeface="Cambria Math"/>
              </a:rPr>
              <a:t>x</a:t>
            </a:r>
            <a:r>
              <a:rPr lang="en-US" sz="2800" dirty="0">
                <a:ea typeface="Cambria Math"/>
              </a:rPr>
              <a:t> = √2 </a:t>
            </a:r>
            <a:r>
              <a:rPr lang="en-US" sz="2800" baseline="30000" dirty="0">
                <a:ea typeface="Cambria Math"/>
              </a:rPr>
              <a:t>√2 </a:t>
            </a:r>
            <a:r>
              <a:rPr lang="en-US" sz="2800" dirty="0">
                <a:ea typeface="Cambria Math"/>
              </a:rPr>
              <a:t>and </a:t>
            </a:r>
            <a:r>
              <a:rPr lang="en-US" sz="2800" i="1" dirty="0">
                <a:ea typeface="Cambria Math"/>
              </a:rPr>
              <a:t>y</a:t>
            </a:r>
            <a:r>
              <a:rPr lang="en-US" sz="2800" dirty="0">
                <a:ea typeface="Cambria Math"/>
              </a:rPr>
              <a:t> = √2 so that </a:t>
            </a:r>
            <a:r>
              <a:rPr lang="en-US" sz="2800" i="1" dirty="0" err="1"/>
              <a:t>x</a:t>
            </a:r>
            <a:r>
              <a:rPr lang="en-US" sz="2800" i="1" baseline="30000" dirty="0" err="1"/>
              <a:t>y</a:t>
            </a:r>
            <a:r>
              <a:rPr lang="en-US" sz="2800" dirty="0"/>
              <a:t> =</a:t>
            </a:r>
            <a:r>
              <a:rPr lang="en-US" sz="2800" dirty="0">
                <a:ea typeface="Cambria Math"/>
              </a:rPr>
              <a:t> (√2 </a:t>
            </a:r>
            <a:r>
              <a:rPr lang="en-US" sz="2800" baseline="30000" dirty="0">
                <a:ea typeface="Cambria Math"/>
              </a:rPr>
              <a:t>√2  </a:t>
            </a:r>
            <a:r>
              <a:rPr lang="en-US" sz="2800" dirty="0">
                <a:ea typeface="Cambria Math"/>
              </a:rPr>
              <a:t>)</a:t>
            </a:r>
            <a:r>
              <a:rPr lang="en-US" sz="2800" baseline="30000" dirty="0">
                <a:ea typeface="Cambria Math"/>
              </a:rPr>
              <a:t>√2</a:t>
            </a:r>
            <a:r>
              <a:rPr lang="en-US" sz="2800" dirty="0">
                <a:ea typeface="Cambria Math"/>
              </a:rPr>
              <a:t> = √2 </a:t>
            </a:r>
            <a:r>
              <a:rPr lang="en-US" sz="2800" baseline="30000" dirty="0">
                <a:ea typeface="Cambria Math"/>
              </a:rPr>
              <a:t>(√2 √2)</a:t>
            </a:r>
            <a:r>
              <a:rPr lang="en-US" sz="2800" dirty="0">
                <a:ea typeface="Cambria Math"/>
              </a:rPr>
              <a:t> = √2 </a:t>
            </a:r>
            <a:r>
              <a:rPr lang="en-US" sz="2800" baseline="30000" dirty="0">
                <a:ea typeface="Cambria Math"/>
              </a:rPr>
              <a:t>2</a:t>
            </a:r>
            <a:r>
              <a:rPr lang="en-US" sz="2800" dirty="0">
                <a:ea typeface="Cambria Math"/>
              </a:rPr>
              <a:t> = 2.</a:t>
            </a:r>
            <a:endParaRPr lang="en-US" sz="28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54799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Counterexamples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0668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/>
              <a:t>Recall							.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To establish that</a:t>
            </a:r>
            <a:endParaRPr lang="en-IN" sz="2800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5209114"/>
              </p:ext>
            </p:extLst>
          </p:nvPr>
        </p:nvGraphicFramePr>
        <p:xfrm>
          <a:off x="1402773" y="1346200"/>
          <a:ext cx="2692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407" name="Equation" r:id="rId3" imgW="1346040" imgH="241200" progId="Equation.DSMT4">
                  <p:embed/>
                </p:oleObj>
              </mc:Choice>
              <mc:Fallback>
                <p:oleObj name="Equation" r:id="rId3" imgW="1346040" imgH="241200" progId="Equation.DSMT4">
                  <p:embed/>
                  <p:pic>
                    <p:nvPicPr>
                      <p:cNvPr id="13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2773" y="1346200"/>
                        <a:ext cx="26924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3091835"/>
              </p:ext>
            </p:extLst>
          </p:nvPr>
        </p:nvGraphicFramePr>
        <p:xfrm>
          <a:off x="2997200" y="1879600"/>
          <a:ext cx="12700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408" name="Equation" r:id="rId5" imgW="634680" imgH="241200" progId="Equation.DSMT4">
                  <p:embed/>
                </p:oleObj>
              </mc:Choice>
              <mc:Fallback>
                <p:oleObj name="Equation" r:id="rId5" imgW="634680" imgH="241200" progId="Equation.DSMT4">
                  <p:embed/>
                  <p:pic>
                    <p:nvPicPr>
                      <p:cNvPr id="9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997200" y="1879600"/>
                        <a:ext cx="12700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5"/>
          <p:cNvSpPr>
            <a:spLocks noGrp="1"/>
          </p:cNvSpPr>
          <p:nvPr>
            <p:ph idx="13"/>
          </p:nvPr>
        </p:nvSpPr>
        <p:spPr>
          <a:xfrm>
            <a:off x="4399800" y="1783773"/>
            <a:ext cx="1620000" cy="4572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/>
              <a:t>is true (or</a:t>
            </a:r>
            <a:endParaRPr lang="en-IN" sz="2800" dirty="0"/>
          </a:p>
        </p:txBody>
      </p:sp>
      <p:graphicFrame>
        <p:nvGraphicFramePr>
          <p:cNvPr id="1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2146462"/>
              </p:ext>
            </p:extLst>
          </p:nvPr>
        </p:nvGraphicFramePr>
        <p:xfrm>
          <a:off x="6019800" y="1787236"/>
          <a:ext cx="1041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409" name="Equation" r:id="rId7" imgW="520560" imgH="241200" progId="Equation.DSMT4">
                  <p:embed/>
                </p:oleObj>
              </mc:Choice>
              <mc:Fallback>
                <p:oleObj name="Equation" r:id="rId7" imgW="520560" imgH="241200" progId="Equation.DSMT4">
                  <p:embed/>
                  <p:pic>
                    <p:nvPicPr>
                      <p:cNvPr id="10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19800" y="1787236"/>
                        <a:ext cx="10414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7"/>
          <p:cNvSpPr>
            <a:spLocks noGrp="1"/>
          </p:cNvSpPr>
          <p:nvPr>
            <p:ph idx="14"/>
          </p:nvPr>
        </p:nvSpPr>
        <p:spPr>
          <a:xfrm>
            <a:off x="7086600" y="1787236"/>
            <a:ext cx="1296000" cy="491836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/>
              <a:t>is false)</a:t>
            </a:r>
            <a:endParaRPr lang="en-IN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8"/>
              <p:cNvSpPr>
                <a:spLocks noGrp="1"/>
              </p:cNvSpPr>
              <p:nvPr>
                <p:ph idx="15"/>
              </p:nvPr>
            </p:nvSpPr>
            <p:spPr>
              <a:xfrm>
                <a:off x="457200" y="2362200"/>
                <a:ext cx="8233200" cy="2895600"/>
              </a:xfrm>
            </p:spPr>
            <p:txBody>
              <a:bodyPr/>
              <a:lstStyle/>
              <a:p>
                <a:pPr>
                  <a:spcBef>
                    <a:spcPts val="300"/>
                  </a:spcBef>
                </a:pPr>
                <a:r>
                  <a:rPr lang="en-US" sz="2800" dirty="0"/>
                  <a:t>find a </a:t>
                </a:r>
                <a:r>
                  <a:rPr lang="en-US" sz="2800" i="1" dirty="0"/>
                  <a:t>c</a:t>
                </a:r>
                <a:r>
                  <a:rPr lang="en-US" sz="2800" dirty="0"/>
                  <a:t> such that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  <a:sym typeface="Symbol"/>
                      </a:rPr>
                      <m:t></m:t>
                    </m:r>
                  </m:oMath>
                </a14:m>
                <a:r>
                  <a:rPr lang="en-US" sz="2800" i="1" dirty="0">
                    <a:sym typeface="Symbol"/>
                  </a:rPr>
                  <a:t>P</a:t>
                </a:r>
                <a:r>
                  <a:rPr lang="en-US" sz="2800" dirty="0">
                    <a:sym typeface="Symbol"/>
                  </a:rPr>
                  <a:t>(</a:t>
                </a:r>
                <a:r>
                  <a:rPr lang="en-US" sz="2800" i="1" dirty="0">
                    <a:sym typeface="Symbol"/>
                  </a:rPr>
                  <a:t>c</a:t>
                </a:r>
                <a:r>
                  <a:rPr lang="en-US" sz="2800" dirty="0">
                    <a:sym typeface="Symbol"/>
                  </a:rPr>
                  <a:t>) is true or </a:t>
                </a:r>
                <a:r>
                  <a:rPr lang="en-US" sz="2800" i="1" dirty="0">
                    <a:sym typeface="Symbol"/>
                  </a:rPr>
                  <a:t>P</a:t>
                </a:r>
                <a:r>
                  <a:rPr lang="en-US" sz="2800" dirty="0">
                    <a:sym typeface="Symbol"/>
                  </a:rPr>
                  <a:t>(</a:t>
                </a:r>
                <a:r>
                  <a:rPr lang="en-US" sz="2800" i="1" dirty="0">
                    <a:sym typeface="Symbol"/>
                  </a:rPr>
                  <a:t>c</a:t>
                </a:r>
                <a:r>
                  <a:rPr lang="en-US" sz="2800" dirty="0">
                    <a:sym typeface="Symbol"/>
                  </a:rPr>
                  <a:t>) is false. </a:t>
                </a:r>
              </a:p>
              <a:p>
                <a:pPr>
                  <a:spcBef>
                    <a:spcPts val="300"/>
                  </a:spcBef>
                </a:pPr>
                <a:r>
                  <a:rPr lang="en-US" sz="2800" dirty="0"/>
                  <a:t>In this case </a:t>
                </a:r>
                <a:r>
                  <a:rPr lang="en-US" sz="2800" i="1" dirty="0"/>
                  <a:t>c</a:t>
                </a:r>
                <a:r>
                  <a:rPr lang="en-US" sz="2800" dirty="0"/>
                  <a:t> is called a </a:t>
                </a:r>
                <a:r>
                  <a:rPr lang="en-US" sz="2800" i="1" dirty="0"/>
                  <a:t>counterexample</a:t>
                </a:r>
                <a:r>
                  <a:rPr lang="en-US" sz="2800" dirty="0"/>
                  <a:t> to</a:t>
                </a:r>
                <a:br>
                  <a:rPr lang="en-US" sz="2800" dirty="0"/>
                </a:br>
                <a:r>
                  <a:rPr lang="en-US" sz="2800" dirty="0"/>
                  <a:t>the assertion			.</a:t>
                </a:r>
              </a:p>
              <a:p>
                <a:pPr>
                  <a:spcBef>
                    <a:spcPts val="300"/>
                  </a:spcBef>
                </a:pPr>
                <a:r>
                  <a:rPr lang="en-US" sz="2800" b="1" dirty="0"/>
                  <a:t>Example</a:t>
                </a:r>
                <a:r>
                  <a:rPr lang="en-US" sz="2800" dirty="0"/>
                  <a:t>: “Every positive integer is the sum of the squares of 3 integers.” The integer 7 is a counterexample. So the claim is false.</a:t>
                </a:r>
              </a:p>
            </p:txBody>
          </p:sp>
        </mc:Choice>
        <mc:Fallback xmlns="">
          <p:sp>
            <p:nvSpPr>
              <p:cNvPr id="6" name="Content Placeholder 8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5"/>
              </p:nvPr>
            </p:nvSpPr>
            <p:spPr>
              <a:xfrm>
                <a:off x="457200" y="2362200"/>
                <a:ext cx="8233200" cy="2895600"/>
              </a:xfrm>
              <a:blipFill>
                <a:blip r:embed="rId9"/>
                <a:stretch>
                  <a:fillRect l="-1480" t="-2105" b="-5263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5871361"/>
              </p:ext>
            </p:extLst>
          </p:nvPr>
        </p:nvGraphicFramePr>
        <p:xfrm>
          <a:off x="2514600" y="3429000"/>
          <a:ext cx="10414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410" name="Equation" r:id="rId10" imgW="520560" imgH="241200" progId="Equation.DSMT4">
                  <p:embed/>
                </p:oleObj>
              </mc:Choice>
              <mc:Fallback>
                <p:oleObj name="Equation" r:id="rId10" imgW="520560" imgH="241200" progId="Equation.DSMT4">
                  <p:embed/>
                  <p:pic>
                    <p:nvPicPr>
                      <p:cNvPr id="11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14600" y="3429000"/>
                        <a:ext cx="10414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563656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Uniqueness Proofs</a:t>
            </a: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578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400" dirty="0"/>
              <a:t>Some theorems asset the existence of a unique element with a particular property, </a:t>
            </a:r>
            <a:r>
              <a:rPr lang="en-US" sz="2400" dirty="0">
                <a:sym typeface="Symbol"/>
              </a:rPr>
              <a:t>!</a:t>
            </a:r>
            <a:r>
              <a:rPr lang="en-US" sz="2400" i="1" dirty="0">
                <a:sym typeface="Symbol"/>
              </a:rPr>
              <a:t>x</a:t>
            </a:r>
            <a:r>
              <a:rPr lang="en-US" sz="2400" dirty="0">
                <a:sym typeface="Symbol"/>
              </a:rPr>
              <a:t> </a:t>
            </a:r>
            <a:r>
              <a:rPr lang="en-US" sz="2400" i="1" dirty="0">
                <a:sym typeface="Symbol"/>
              </a:rPr>
              <a:t>P</a:t>
            </a:r>
            <a:r>
              <a:rPr lang="en-US" sz="2400" dirty="0">
                <a:sym typeface="Symbol"/>
              </a:rPr>
              <a:t>(</a:t>
            </a:r>
            <a:r>
              <a:rPr lang="en-US" sz="2400" i="1" dirty="0">
                <a:sym typeface="Symbol"/>
              </a:rPr>
              <a:t>x</a:t>
            </a:r>
            <a:r>
              <a:rPr lang="en-US" sz="2400" dirty="0">
                <a:sym typeface="Symbol"/>
              </a:rPr>
              <a:t>). The two parts of a </a:t>
            </a:r>
            <a:r>
              <a:rPr lang="en-US" sz="2400" i="1" dirty="0">
                <a:sym typeface="Symbol"/>
              </a:rPr>
              <a:t>uniqueness proof </a:t>
            </a:r>
            <a:r>
              <a:rPr lang="en-US" sz="2400" dirty="0">
                <a:sym typeface="Symbol"/>
              </a:rPr>
              <a:t>are</a:t>
            </a:r>
          </a:p>
          <a:p>
            <a:pPr lvl="1">
              <a:spcBef>
                <a:spcPts val="300"/>
              </a:spcBef>
            </a:pPr>
            <a:r>
              <a:rPr lang="en-US" sz="2000" i="1" dirty="0">
                <a:sym typeface="Symbol"/>
              </a:rPr>
              <a:t>Existence</a:t>
            </a:r>
            <a:r>
              <a:rPr lang="en-US" sz="2000" dirty="0">
                <a:sym typeface="Symbol"/>
              </a:rPr>
              <a:t>: We show that an element </a:t>
            </a:r>
            <a:r>
              <a:rPr lang="en-US" sz="2000" i="1" dirty="0">
                <a:sym typeface="Symbol"/>
              </a:rPr>
              <a:t>x</a:t>
            </a:r>
            <a:r>
              <a:rPr lang="en-US" sz="2000" dirty="0">
                <a:sym typeface="Symbol"/>
              </a:rPr>
              <a:t> with the property exists.</a:t>
            </a:r>
          </a:p>
          <a:p>
            <a:pPr lvl="1">
              <a:spcBef>
                <a:spcPts val="300"/>
              </a:spcBef>
            </a:pPr>
            <a:r>
              <a:rPr lang="en-US" sz="2000" i="1" dirty="0">
                <a:sym typeface="Symbol"/>
              </a:rPr>
              <a:t>Uniqueness</a:t>
            </a:r>
            <a:r>
              <a:rPr lang="en-US" sz="2000" dirty="0">
                <a:sym typeface="Symbol"/>
              </a:rPr>
              <a:t>: We show that if </a:t>
            </a:r>
            <a:r>
              <a:rPr lang="en-US" sz="2000" i="1" dirty="0" err="1">
                <a:sym typeface="Symbol"/>
              </a:rPr>
              <a:t>y</a:t>
            </a:r>
            <a:r>
              <a:rPr lang="en-US" sz="2000" dirty="0" err="1">
                <a:ea typeface="Cambria Math"/>
                <a:sym typeface="Symbol"/>
              </a:rPr>
              <a:t>≠</a:t>
            </a:r>
            <a:r>
              <a:rPr lang="en-US" sz="2000" i="1" dirty="0" err="1">
                <a:ea typeface="Cambria Math"/>
                <a:sym typeface="Symbol"/>
              </a:rPr>
              <a:t>x</a:t>
            </a:r>
            <a:r>
              <a:rPr lang="en-US" sz="2000" dirty="0">
                <a:ea typeface="Cambria Math"/>
                <a:sym typeface="Symbol"/>
              </a:rPr>
              <a:t>, then </a:t>
            </a:r>
            <a:r>
              <a:rPr lang="en-US" sz="2000" i="1" dirty="0">
                <a:ea typeface="Cambria Math"/>
                <a:sym typeface="Symbol"/>
              </a:rPr>
              <a:t>y</a:t>
            </a:r>
            <a:r>
              <a:rPr lang="en-US" sz="2000" dirty="0">
                <a:ea typeface="Cambria Math"/>
                <a:sym typeface="Symbol"/>
              </a:rPr>
              <a:t> does not have the property.</a:t>
            </a:r>
          </a:p>
          <a:p>
            <a:pPr>
              <a:spcBef>
                <a:spcPts val="300"/>
              </a:spcBef>
            </a:pPr>
            <a:r>
              <a:rPr lang="en-US" sz="2400" b="1" dirty="0">
                <a:ea typeface="Cambria Math"/>
                <a:sym typeface="Symbol"/>
              </a:rPr>
              <a:t>Example</a:t>
            </a:r>
            <a:r>
              <a:rPr lang="en-US" sz="2400" dirty="0">
                <a:ea typeface="Cambria Math"/>
                <a:sym typeface="Symbol"/>
              </a:rPr>
              <a:t>: Show that if </a:t>
            </a:r>
            <a:r>
              <a:rPr lang="en-US" sz="2400" i="1" dirty="0">
                <a:ea typeface="Cambria Math"/>
                <a:sym typeface="Symbol"/>
              </a:rPr>
              <a:t>a</a:t>
            </a:r>
            <a:r>
              <a:rPr lang="en-US" sz="2400" dirty="0">
                <a:ea typeface="Cambria Math"/>
                <a:sym typeface="Symbol"/>
              </a:rPr>
              <a:t> and </a:t>
            </a:r>
            <a:r>
              <a:rPr lang="en-US" sz="2400" i="1" dirty="0">
                <a:ea typeface="Cambria Math"/>
                <a:sym typeface="Symbol"/>
              </a:rPr>
              <a:t>b</a:t>
            </a:r>
            <a:r>
              <a:rPr lang="en-US" sz="2400" dirty="0">
                <a:ea typeface="Cambria Math"/>
                <a:sym typeface="Symbol"/>
              </a:rPr>
              <a:t> are real numbers and </a:t>
            </a:r>
            <a:r>
              <a:rPr lang="en-US" sz="2400" i="1" dirty="0">
                <a:ea typeface="Cambria Math"/>
                <a:sym typeface="Symbol"/>
              </a:rPr>
              <a:t>a</a:t>
            </a:r>
            <a:r>
              <a:rPr lang="en-US" sz="2400" dirty="0">
                <a:ea typeface="Cambria Math"/>
                <a:sym typeface="Symbol"/>
              </a:rPr>
              <a:t> ≠0, then there is a unique real number r such that  </a:t>
            </a:r>
            <a:r>
              <a:rPr lang="en-US" sz="2400" i="1" dirty="0" err="1">
                <a:ea typeface="Cambria Math"/>
                <a:sym typeface="Symbol"/>
              </a:rPr>
              <a:t>ar</a:t>
            </a:r>
            <a:r>
              <a:rPr lang="en-US" sz="2400" dirty="0">
                <a:ea typeface="Cambria Math"/>
                <a:sym typeface="Symbol"/>
              </a:rPr>
              <a:t> </a:t>
            </a:r>
            <a:r>
              <a:rPr lang="en-US" sz="2400" i="1" dirty="0">
                <a:ea typeface="Cambria Math"/>
                <a:sym typeface="Symbol"/>
              </a:rPr>
              <a:t>+ b</a:t>
            </a:r>
            <a:r>
              <a:rPr lang="en-US" sz="2400" dirty="0">
                <a:ea typeface="Cambria Math"/>
                <a:sym typeface="Symbol"/>
              </a:rPr>
              <a:t> = 0.</a:t>
            </a:r>
          </a:p>
          <a:p>
            <a:pPr>
              <a:spcBef>
                <a:spcPts val="300"/>
              </a:spcBef>
            </a:pPr>
            <a:r>
              <a:rPr lang="en-US" sz="2400" b="1" dirty="0">
                <a:ea typeface="Cambria Math"/>
                <a:sym typeface="Symbol"/>
              </a:rPr>
              <a:t>Solution</a:t>
            </a:r>
            <a:r>
              <a:rPr lang="en-US" sz="2400" dirty="0">
                <a:ea typeface="Cambria Math"/>
                <a:sym typeface="Symbol"/>
              </a:rPr>
              <a:t>: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Cambria Math"/>
                <a:sym typeface="Symbol"/>
              </a:rPr>
              <a:t>Existence: The real number </a:t>
            </a:r>
            <a:r>
              <a:rPr lang="en-US" sz="2000" i="1" dirty="0">
                <a:ea typeface="Cambria Math"/>
                <a:sym typeface="Symbol"/>
              </a:rPr>
              <a:t>r</a:t>
            </a:r>
            <a:r>
              <a:rPr lang="en-US" sz="2000" dirty="0">
                <a:ea typeface="Cambria Math"/>
                <a:sym typeface="Symbol"/>
              </a:rPr>
              <a:t> = −</a:t>
            </a:r>
            <a:r>
              <a:rPr lang="en-US" sz="2000" i="1" dirty="0">
                <a:ea typeface="Cambria Math"/>
                <a:sym typeface="Symbol"/>
              </a:rPr>
              <a:t>b</a:t>
            </a:r>
            <a:r>
              <a:rPr lang="en-US" sz="2000" dirty="0">
                <a:ea typeface="Cambria Math"/>
                <a:sym typeface="Symbol"/>
              </a:rPr>
              <a:t>/</a:t>
            </a:r>
            <a:r>
              <a:rPr lang="en-US" sz="2000" i="1" dirty="0">
                <a:ea typeface="Cambria Math"/>
                <a:sym typeface="Symbol"/>
              </a:rPr>
              <a:t>a</a:t>
            </a:r>
            <a:r>
              <a:rPr lang="en-US" sz="2000" dirty="0">
                <a:ea typeface="Cambria Math"/>
                <a:sym typeface="Symbol"/>
              </a:rPr>
              <a:t> is a solution of </a:t>
            </a:r>
            <a:r>
              <a:rPr lang="en-US" sz="2000" i="1" dirty="0" err="1">
                <a:ea typeface="Cambria Math"/>
                <a:sym typeface="Symbol"/>
              </a:rPr>
              <a:t>ar</a:t>
            </a:r>
            <a:r>
              <a:rPr lang="en-US" sz="2000" i="1" dirty="0">
                <a:ea typeface="Cambria Math"/>
                <a:sym typeface="Symbol"/>
              </a:rPr>
              <a:t> </a:t>
            </a:r>
            <a:r>
              <a:rPr lang="en-US" sz="2000" dirty="0">
                <a:ea typeface="Cambria Math"/>
                <a:sym typeface="Symbol"/>
              </a:rPr>
              <a:t>+ </a:t>
            </a:r>
            <a:r>
              <a:rPr lang="en-US" sz="2000" i="1" dirty="0">
                <a:ea typeface="Cambria Math"/>
                <a:sym typeface="Symbol"/>
              </a:rPr>
              <a:t>b</a:t>
            </a:r>
            <a:r>
              <a:rPr lang="en-US" sz="2000" dirty="0">
                <a:ea typeface="Cambria Math"/>
                <a:sym typeface="Symbol"/>
              </a:rPr>
              <a:t> = 0 because </a:t>
            </a:r>
            <a:r>
              <a:rPr lang="en-US" sz="2000" i="1" dirty="0">
                <a:ea typeface="Cambria Math"/>
                <a:sym typeface="Symbol"/>
              </a:rPr>
              <a:t>a</a:t>
            </a:r>
            <a:r>
              <a:rPr lang="en-US" sz="2000" dirty="0">
                <a:ea typeface="Cambria Math"/>
                <a:sym typeface="Symbol"/>
              </a:rPr>
              <a:t>(−</a:t>
            </a:r>
            <a:r>
              <a:rPr lang="en-US" sz="2000" i="1" dirty="0">
                <a:ea typeface="Cambria Math"/>
                <a:sym typeface="Symbol"/>
              </a:rPr>
              <a:t>b</a:t>
            </a:r>
            <a:r>
              <a:rPr lang="en-US" sz="2000" dirty="0">
                <a:ea typeface="Cambria Math"/>
                <a:sym typeface="Symbol"/>
              </a:rPr>
              <a:t>/</a:t>
            </a:r>
            <a:r>
              <a:rPr lang="en-US" sz="2000" i="1" dirty="0">
                <a:ea typeface="Cambria Math"/>
                <a:sym typeface="Symbol"/>
              </a:rPr>
              <a:t>a</a:t>
            </a:r>
            <a:r>
              <a:rPr lang="en-US" sz="2000" dirty="0">
                <a:ea typeface="Cambria Math"/>
                <a:sym typeface="Symbol"/>
              </a:rPr>
              <a:t>) + </a:t>
            </a:r>
            <a:r>
              <a:rPr lang="en-US" sz="2000" i="1" dirty="0">
                <a:ea typeface="Cambria Math"/>
                <a:sym typeface="Symbol"/>
              </a:rPr>
              <a:t>b</a:t>
            </a:r>
            <a:r>
              <a:rPr lang="en-US" sz="2000" dirty="0">
                <a:ea typeface="Cambria Math"/>
                <a:sym typeface="Symbol"/>
              </a:rPr>
              <a:t> = −</a:t>
            </a:r>
            <a:r>
              <a:rPr lang="en-US" sz="2000" i="1" dirty="0">
                <a:ea typeface="Cambria Math"/>
                <a:sym typeface="Symbol"/>
              </a:rPr>
              <a:t>b</a:t>
            </a:r>
            <a:r>
              <a:rPr lang="en-US" sz="2000" dirty="0">
                <a:ea typeface="Cambria Math"/>
                <a:sym typeface="Symbol"/>
              </a:rPr>
              <a:t> + </a:t>
            </a:r>
            <a:r>
              <a:rPr lang="en-US" sz="2000" i="1" dirty="0">
                <a:ea typeface="Cambria Math"/>
                <a:sym typeface="Symbol"/>
              </a:rPr>
              <a:t>b</a:t>
            </a:r>
            <a:r>
              <a:rPr lang="en-US" sz="2000" dirty="0">
                <a:ea typeface="Cambria Math"/>
                <a:sym typeface="Symbol"/>
              </a:rPr>
              <a:t> =0.</a:t>
            </a:r>
          </a:p>
          <a:p>
            <a:pPr lvl="1">
              <a:spcBef>
                <a:spcPts val="300"/>
              </a:spcBef>
            </a:pPr>
            <a:r>
              <a:rPr lang="en-US" sz="2000" dirty="0">
                <a:ea typeface="Cambria Math"/>
                <a:sym typeface="Symbol"/>
              </a:rPr>
              <a:t>Uniqueness: Suppose that </a:t>
            </a:r>
            <a:r>
              <a:rPr lang="en-US" sz="2000" i="1" dirty="0">
                <a:ea typeface="Cambria Math"/>
                <a:sym typeface="Symbol"/>
              </a:rPr>
              <a:t>s</a:t>
            </a:r>
            <a:r>
              <a:rPr lang="en-US" sz="2000" dirty="0">
                <a:ea typeface="Cambria Math"/>
                <a:sym typeface="Symbol"/>
              </a:rPr>
              <a:t> is a real number such that </a:t>
            </a:r>
            <a:r>
              <a:rPr lang="en-US" sz="2000" i="1" dirty="0">
                <a:ea typeface="Cambria Math"/>
                <a:sym typeface="Symbol"/>
              </a:rPr>
              <a:t>as </a:t>
            </a:r>
            <a:r>
              <a:rPr lang="en-US" sz="2000" dirty="0">
                <a:ea typeface="Cambria Math"/>
                <a:sym typeface="Symbol"/>
              </a:rPr>
              <a:t>+ </a:t>
            </a:r>
            <a:r>
              <a:rPr lang="en-US" sz="2000" i="1" dirty="0">
                <a:ea typeface="Cambria Math"/>
                <a:sym typeface="Symbol"/>
              </a:rPr>
              <a:t>b</a:t>
            </a:r>
            <a:r>
              <a:rPr lang="en-US" sz="2000" dirty="0">
                <a:ea typeface="Cambria Math"/>
                <a:sym typeface="Symbol"/>
              </a:rPr>
              <a:t> = 0. Then </a:t>
            </a:r>
            <a:r>
              <a:rPr lang="en-US" sz="2000" i="1" dirty="0" err="1">
                <a:ea typeface="Cambria Math"/>
                <a:sym typeface="Symbol"/>
              </a:rPr>
              <a:t>ar</a:t>
            </a:r>
            <a:r>
              <a:rPr lang="en-US" sz="2000" dirty="0">
                <a:ea typeface="Cambria Math"/>
                <a:sym typeface="Symbol"/>
              </a:rPr>
              <a:t> + </a:t>
            </a:r>
            <a:r>
              <a:rPr lang="en-US" sz="2000" i="1" dirty="0">
                <a:ea typeface="Cambria Math"/>
                <a:sym typeface="Symbol"/>
              </a:rPr>
              <a:t>b</a:t>
            </a:r>
            <a:r>
              <a:rPr lang="en-US" sz="2000" dirty="0">
                <a:ea typeface="Cambria Math"/>
                <a:sym typeface="Symbol"/>
              </a:rPr>
              <a:t> = </a:t>
            </a:r>
            <a:r>
              <a:rPr lang="en-US" sz="2000" i="1" dirty="0">
                <a:ea typeface="Cambria Math"/>
                <a:sym typeface="Symbol"/>
              </a:rPr>
              <a:t>as</a:t>
            </a:r>
            <a:r>
              <a:rPr lang="en-US" sz="2000" dirty="0">
                <a:ea typeface="Cambria Math"/>
                <a:sym typeface="Symbol"/>
              </a:rPr>
              <a:t> + </a:t>
            </a:r>
            <a:r>
              <a:rPr lang="en-US" sz="2000" i="1" dirty="0">
                <a:ea typeface="Cambria Math"/>
                <a:sym typeface="Symbol"/>
              </a:rPr>
              <a:t>b</a:t>
            </a:r>
            <a:r>
              <a:rPr lang="en-US" sz="2000" dirty="0">
                <a:ea typeface="Cambria Math"/>
                <a:sym typeface="Symbol"/>
              </a:rPr>
              <a:t>, where </a:t>
            </a:r>
            <a:r>
              <a:rPr lang="en-US" sz="2000" i="1" dirty="0">
                <a:ea typeface="Cambria Math"/>
                <a:sym typeface="Symbol"/>
              </a:rPr>
              <a:t>r</a:t>
            </a:r>
            <a:r>
              <a:rPr lang="en-US" sz="2000" dirty="0">
                <a:ea typeface="Cambria Math"/>
                <a:sym typeface="Symbol"/>
              </a:rPr>
              <a:t> = −</a:t>
            </a:r>
            <a:r>
              <a:rPr lang="en-US" sz="2000" i="1" dirty="0">
                <a:ea typeface="Cambria Math"/>
                <a:sym typeface="Symbol"/>
              </a:rPr>
              <a:t>b</a:t>
            </a:r>
            <a:r>
              <a:rPr lang="en-US" sz="2000" dirty="0">
                <a:ea typeface="Cambria Math"/>
                <a:sym typeface="Symbol"/>
              </a:rPr>
              <a:t>/</a:t>
            </a:r>
            <a:r>
              <a:rPr lang="en-US" sz="2000" i="1" dirty="0">
                <a:ea typeface="Cambria Math"/>
                <a:sym typeface="Symbol"/>
              </a:rPr>
              <a:t>a</a:t>
            </a:r>
            <a:r>
              <a:rPr lang="en-US" sz="2000" dirty="0">
                <a:ea typeface="Cambria Math"/>
                <a:sym typeface="Symbol"/>
              </a:rPr>
              <a:t>. Subtracting </a:t>
            </a:r>
            <a:r>
              <a:rPr lang="en-US" sz="2000" i="1" dirty="0">
                <a:ea typeface="Cambria Math"/>
                <a:sym typeface="Symbol"/>
              </a:rPr>
              <a:t>b </a:t>
            </a:r>
            <a:r>
              <a:rPr lang="en-US" sz="2000" dirty="0">
                <a:ea typeface="Cambria Math"/>
                <a:sym typeface="Symbol"/>
              </a:rPr>
              <a:t>from both sides and dividing by </a:t>
            </a:r>
            <a:r>
              <a:rPr lang="en-US" sz="2000" i="1" dirty="0">
                <a:ea typeface="Cambria Math"/>
                <a:sym typeface="Symbol"/>
              </a:rPr>
              <a:t>a</a:t>
            </a:r>
            <a:r>
              <a:rPr lang="en-US" sz="2000" dirty="0">
                <a:ea typeface="Cambria Math"/>
                <a:sym typeface="Symbol"/>
              </a:rPr>
              <a:t> shows that </a:t>
            </a:r>
            <a:r>
              <a:rPr lang="en-US" sz="2000" i="1" dirty="0">
                <a:ea typeface="Cambria Math"/>
                <a:sym typeface="Symbol"/>
              </a:rPr>
              <a:t>r</a:t>
            </a:r>
            <a:r>
              <a:rPr lang="en-US" sz="2000" dirty="0">
                <a:ea typeface="Cambria Math"/>
                <a:sym typeface="Symbol"/>
              </a:rPr>
              <a:t> = </a:t>
            </a:r>
            <a:r>
              <a:rPr lang="en-US" sz="2000" i="1" dirty="0">
                <a:ea typeface="Cambria Math"/>
                <a:sym typeface="Symbol"/>
              </a:rPr>
              <a:t>s</a:t>
            </a:r>
            <a:r>
              <a:rPr lang="en-US" sz="2000" dirty="0">
                <a:ea typeface="Cambria Math"/>
                <a:sym typeface="Symbol"/>
              </a:rPr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11968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Argument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524000"/>
          </a:xfrm>
        </p:spPr>
        <p:txBody>
          <a:bodyPr/>
          <a:lstStyle/>
          <a:p>
            <a:r>
              <a:rPr lang="en-US" dirty="0"/>
              <a:t>We can express the premises (above the line) and the conclusion (below the line) in predicate logic as an argument:</a:t>
            </a:r>
            <a:endParaRPr lang="en-IN" dirty="0"/>
          </a:p>
        </p:txBody>
      </p:sp>
      <p:graphicFrame>
        <p:nvGraphicFramePr>
          <p:cNvPr id="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7459241"/>
              </p:ext>
            </p:extLst>
          </p:nvPr>
        </p:nvGraphicFramePr>
        <p:xfrm>
          <a:off x="2895840" y="3276600"/>
          <a:ext cx="3352320" cy="1473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92" name="Equation" r:id="rId3" imgW="1676160" imgH="736560" progId="Equation.DSMT4">
                  <p:embed/>
                </p:oleObj>
              </mc:Choice>
              <mc:Fallback>
                <p:oleObj name="Equation" r:id="rId3" imgW="1676160" imgH="736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5840" y="3276600"/>
                        <a:ext cx="3352320" cy="1473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4"/>
          <p:cNvSpPr>
            <a:spLocks noGrp="1"/>
          </p:cNvSpPr>
          <p:nvPr>
            <p:ph idx="13"/>
          </p:nvPr>
        </p:nvSpPr>
        <p:spPr>
          <a:xfrm>
            <a:off x="457200" y="5105400"/>
            <a:ext cx="8229600" cy="533400"/>
          </a:xfrm>
        </p:spPr>
        <p:txBody>
          <a:bodyPr/>
          <a:lstStyle/>
          <a:p>
            <a:r>
              <a:rPr lang="en-US" dirty="0"/>
              <a:t>We will see shortly that this is a valid argument.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213490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Proof Strategies for proving </a:t>
            </a:r>
            <a:r>
              <a:rPr lang="en-IN" i="1" dirty="0"/>
              <a:t>p</a:t>
            </a:r>
            <a:r>
              <a:rPr lang="en-IN" dirty="0"/>
              <a:t> → </a:t>
            </a:r>
            <a:r>
              <a:rPr lang="en-IN" i="1" dirty="0"/>
              <a:t>q</a:t>
            </a:r>
            <a:endParaRPr lang="en-US" sz="15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604000" cy="5257800"/>
              </a:xfrm>
            </p:spPr>
            <p:txBody>
              <a:bodyPr/>
              <a:lstStyle/>
              <a:p>
                <a:r>
                  <a:rPr lang="en-US" sz="2600" dirty="0">
                    <a:latin typeface="Cambria Math"/>
                    <a:ea typeface="Cambria Math"/>
                  </a:rPr>
                  <a:t>Choose a method.</a:t>
                </a:r>
              </a:p>
              <a:p>
                <a:pPr marL="850392" lvl="1" indent="-457200">
                  <a:buFont typeface="+mj-lt"/>
                  <a:buAutoNum type="arabicPeriod"/>
                </a:pPr>
                <a:r>
                  <a:rPr lang="en-US" sz="2200" dirty="0">
                    <a:latin typeface="Cambria Math"/>
                    <a:ea typeface="Cambria Math"/>
                  </a:rPr>
                  <a:t>First try a direct method of proof.  </a:t>
                </a:r>
              </a:p>
              <a:p>
                <a:pPr marL="850392" lvl="1" indent="-457200">
                  <a:buFont typeface="+mj-lt"/>
                  <a:buAutoNum type="arabicPeriod"/>
                </a:pPr>
                <a:r>
                  <a:rPr lang="en-US" sz="2200" dirty="0">
                    <a:latin typeface="Cambria Math"/>
                    <a:ea typeface="Cambria Math"/>
                  </a:rPr>
                  <a:t>If this does not work, try an indirect method (e.g., try to prove the contrapositive).</a:t>
                </a:r>
              </a:p>
              <a:p>
                <a:r>
                  <a:rPr lang="en-US" sz="2600" dirty="0">
                    <a:latin typeface="Cambria Math"/>
                    <a:ea typeface="Cambria Math"/>
                  </a:rPr>
                  <a:t>For whichever method you are trying, choose a strategy.</a:t>
                </a:r>
              </a:p>
              <a:p>
                <a:pPr marL="850392" lvl="1" indent="-457200">
                  <a:buFont typeface="+mj-lt"/>
                  <a:buAutoNum type="arabicPeriod"/>
                </a:pPr>
                <a:r>
                  <a:rPr lang="en-US" sz="2200" dirty="0"/>
                  <a:t>First try </a:t>
                </a:r>
                <a:r>
                  <a:rPr lang="en-US" sz="2200" i="1" dirty="0"/>
                  <a:t>forward reasoning.</a:t>
                </a:r>
                <a:r>
                  <a:rPr lang="en-US" sz="2200" dirty="0"/>
                  <a:t> Start with the axioms and known theorems and construct a sequence of steps that end in the conclusion. Start with </a:t>
                </a:r>
                <a:r>
                  <a:rPr lang="en-US" sz="2200" i="1" dirty="0"/>
                  <a:t>p</a:t>
                </a:r>
                <a:r>
                  <a:rPr lang="en-US" sz="2200" dirty="0"/>
                  <a:t> and prove </a:t>
                </a:r>
                <a:r>
                  <a:rPr lang="en-US" sz="2200" i="1" dirty="0"/>
                  <a:t>q</a:t>
                </a:r>
                <a:r>
                  <a:rPr lang="en-US" sz="2200" dirty="0"/>
                  <a:t>, or start with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/>
                      </a:rPr>
                      <m:t>¬</m:t>
                    </m:r>
                  </m:oMath>
                </a14:m>
                <a:r>
                  <a:rPr lang="en-US" sz="2200" i="1" dirty="0"/>
                  <a:t>q</a:t>
                </a:r>
                <a:r>
                  <a:rPr lang="en-US" sz="2200" dirty="0"/>
                  <a:t> and prove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 panose="02040503050406030204" pitchFamily="18" charset="0"/>
                        <a:ea typeface="Cambria Math"/>
                      </a:rPr>
                      <m:t>¬</m:t>
                    </m:r>
                  </m:oMath>
                </a14:m>
                <a:r>
                  <a:rPr lang="en-US" sz="2200" i="1" dirty="0"/>
                  <a:t>p</a:t>
                </a:r>
                <a:r>
                  <a:rPr lang="en-US" sz="2200" dirty="0"/>
                  <a:t>.</a:t>
                </a:r>
              </a:p>
              <a:p>
                <a:pPr marL="850392" lvl="1" indent="-457200">
                  <a:buFont typeface="+mj-lt"/>
                  <a:buAutoNum type="arabicPeriod"/>
                </a:pPr>
                <a:r>
                  <a:rPr lang="en-US" sz="2200" dirty="0"/>
                  <a:t>If this doesn’t work, try </a:t>
                </a:r>
                <a:r>
                  <a:rPr lang="en-US" sz="2200" i="1" dirty="0"/>
                  <a:t>backward reasoning</a:t>
                </a:r>
                <a:r>
                  <a:rPr lang="en-US" sz="2200" dirty="0"/>
                  <a:t>. When trying to prove </a:t>
                </a:r>
                <a:r>
                  <a:rPr lang="en-US" sz="2200" i="1" dirty="0"/>
                  <a:t>q</a:t>
                </a:r>
                <a:r>
                  <a:rPr lang="en-US" sz="2200" dirty="0"/>
                  <a:t>, find a statement p that we can prove with the property </a:t>
                </a:r>
                <a:r>
                  <a:rPr lang="en-US" sz="2200" i="1" dirty="0"/>
                  <a:t>p </a:t>
                </a:r>
                <a:r>
                  <a:rPr lang="en-US" sz="2200" dirty="0">
                    <a:latin typeface="Cambria Math"/>
                    <a:ea typeface="Cambria Math"/>
                  </a:rPr>
                  <a:t>→ </a:t>
                </a:r>
                <a:r>
                  <a:rPr lang="en-US" sz="2200" i="1" dirty="0">
                    <a:latin typeface="Cambria Math"/>
                    <a:ea typeface="Cambria Math"/>
                  </a:rPr>
                  <a:t>q</a:t>
                </a:r>
                <a:r>
                  <a:rPr lang="en-US" sz="2200" dirty="0">
                    <a:latin typeface="Cambria Math"/>
                    <a:ea typeface="Cambria Math"/>
                  </a:rPr>
                  <a:t>.</a:t>
                </a:r>
                <a:endParaRPr lang="en-US" sz="2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604000" cy="5257800"/>
              </a:xfrm>
              <a:blipFill>
                <a:blip r:embed="rId2"/>
                <a:stretch>
                  <a:fillRect l="-1276" t="-1160" r="-120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222315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Backward Reasoning</a:t>
            </a:r>
            <a:endParaRPr lang="en-US" sz="15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04000" cy="5257800"/>
          </a:xfrm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US" sz="1600" b="1" dirty="0"/>
              <a:t>Example</a:t>
            </a:r>
            <a:r>
              <a:rPr lang="en-US" sz="1600" dirty="0"/>
              <a:t>: Suppose that two people play a game taking turns removing,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1600" dirty="0"/>
              <a:t>,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1600" dirty="0"/>
              <a:t>, or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3 </a:t>
            </a:r>
            <a:r>
              <a:rPr lang="en-US" sz="1600" dirty="0"/>
              <a:t>stones at a time from a pile that begins with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15</a:t>
            </a:r>
            <a:r>
              <a:rPr lang="en-US" sz="1600" dirty="0"/>
              <a:t> stones. The person who removes the last stone wins the game. Show that the first player can win the game no matter what the second player does.</a:t>
            </a:r>
          </a:p>
          <a:p>
            <a:pPr>
              <a:spcBef>
                <a:spcPts val="1000"/>
              </a:spcBef>
            </a:pPr>
            <a:r>
              <a:rPr lang="en-US" sz="1600" b="1" dirty="0"/>
              <a:t>Proof</a:t>
            </a:r>
            <a:r>
              <a:rPr lang="en-US" sz="1600" dirty="0"/>
              <a:t>: Let </a:t>
            </a:r>
            <a:r>
              <a:rPr lang="en-US" sz="1600" i="1" dirty="0"/>
              <a:t>n</a:t>
            </a:r>
            <a:r>
              <a:rPr lang="en-US" sz="1600" dirty="0"/>
              <a:t> be the last step of the game.</a:t>
            </a:r>
          </a:p>
          <a:p>
            <a:pPr lvl="1">
              <a:spcBef>
                <a:spcPts val="1000"/>
              </a:spcBef>
              <a:buNone/>
            </a:pPr>
            <a:r>
              <a:rPr lang="en-US" sz="1600" b="1" dirty="0"/>
              <a:t>Step n: </a:t>
            </a:r>
            <a:r>
              <a:rPr lang="en-US" sz="1600" dirty="0"/>
              <a:t>Player</a:t>
            </a:r>
            <a:r>
              <a:rPr lang="en-US" sz="1600" baseline="-25000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1600" dirty="0"/>
              <a:t> can win if the pile contains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1600" dirty="0"/>
              <a:t>,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1600" dirty="0"/>
              <a:t>, or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1600" dirty="0"/>
              <a:t> stones.</a:t>
            </a:r>
          </a:p>
          <a:p>
            <a:pPr lvl="1">
              <a:spcBef>
                <a:spcPts val="1000"/>
              </a:spcBef>
              <a:buNone/>
            </a:pPr>
            <a:r>
              <a:rPr lang="en-US" sz="1600" b="1" dirty="0"/>
              <a:t>Step n-</a:t>
            </a:r>
            <a:r>
              <a:rPr lang="en-US" sz="1600" b="1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1600" dirty="0"/>
              <a:t>: Player</a:t>
            </a:r>
            <a:r>
              <a:rPr lang="en-US" sz="1600" baseline="-25000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1600" dirty="0"/>
              <a:t> will have to leave such a pile if the pile that he/she is faced with has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sz="1600" dirty="0"/>
              <a:t> stones.</a:t>
            </a:r>
          </a:p>
          <a:p>
            <a:pPr lvl="1">
              <a:spcBef>
                <a:spcPts val="1000"/>
              </a:spcBef>
              <a:buNone/>
            </a:pPr>
            <a:r>
              <a:rPr lang="en-US" sz="1600" b="1" dirty="0"/>
              <a:t>Step n-</a:t>
            </a:r>
            <a:r>
              <a:rPr lang="en-US" sz="1600" b="1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1600" dirty="0"/>
              <a:t>: Player</a:t>
            </a:r>
            <a:r>
              <a:rPr lang="en-US" sz="1600" baseline="-25000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1600" dirty="0"/>
              <a:t> can leave 4 stones when there are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sz="1600" dirty="0"/>
              <a:t>,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6</a:t>
            </a:r>
            <a:r>
              <a:rPr lang="en-US" sz="1600" dirty="0"/>
              <a:t>, or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7</a:t>
            </a:r>
            <a:r>
              <a:rPr lang="en-US" sz="1600" dirty="0"/>
              <a:t> stones left at the beginning of his/her turn.</a:t>
            </a:r>
          </a:p>
          <a:p>
            <a:pPr lvl="1">
              <a:spcBef>
                <a:spcPts val="1000"/>
              </a:spcBef>
              <a:buNone/>
            </a:pPr>
            <a:r>
              <a:rPr lang="en-US" sz="1600" b="1" dirty="0"/>
              <a:t>Step n-</a:t>
            </a:r>
            <a:r>
              <a:rPr lang="en-US" sz="1600" b="1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1600" dirty="0"/>
              <a:t>: Player</a:t>
            </a:r>
            <a:r>
              <a:rPr lang="en-US" sz="1600" baseline="-25000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1600" dirty="0"/>
              <a:t> must leave such a pile, if there are 8 stones .</a:t>
            </a:r>
          </a:p>
          <a:p>
            <a:pPr lvl="1">
              <a:spcBef>
                <a:spcPts val="1000"/>
              </a:spcBef>
              <a:buNone/>
            </a:pPr>
            <a:r>
              <a:rPr lang="en-US" sz="1600" b="1" dirty="0"/>
              <a:t>Step n-</a:t>
            </a:r>
            <a:r>
              <a:rPr lang="en-US" sz="1600" b="1" dirty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sz="1600" dirty="0"/>
              <a:t>: Player</a:t>
            </a:r>
            <a:r>
              <a:rPr lang="en-US" sz="1600" baseline="-25000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1600" b="1" baseline="-25000" dirty="0"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600" dirty="0"/>
              <a:t>has to have a pile with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9,10</a:t>
            </a:r>
            <a:r>
              <a:rPr lang="en-US" sz="1600" dirty="0"/>
              <a:t>, or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11</a:t>
            </a:r>
            <a:r>
              <a:rPr lang="en-US" sz="1600" dirty="0"/>
              <a:t> stones to ensure that there are 8 left.</a:t>
            </a:r>
          </a:p>
          <a:p>
            <a:pPr lvl="1">
              <a:spcBef>
                <a:spcPts val="1000"/>
              </a:spcBef>
              <a:buNone/>
            </a:pPr>
            <a:r>
              <a:rPr lang="en-US" sz="1600" b="1" dirty="0"/>
              <a:t>Step n-</a:t>
            </a:r>
            <a:r>
              <a:rPr lang="en-US" sz="1600" b="1" dirty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sz="1600" dirty="0"/>
              <a:t>: Player</a:t>
            </a:r>
            <a:r>
              <a:rPr lang="en-US" sz="1600" baseline="-25000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1600" dirty="0"/>
              <a:t> needs to be faced with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12</a:t>
            </a:r>
            <a:r>
              <a:rPr lang="en-US" sz="1600" dirty="0"/>
              <a:t> stones to be forced to leave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9,10,</a:t>
            </a:r>
            <a:r>
              <a:rPr lang="en-US" sz="1600" dirty="0"/>
              <a:t> or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11</a:t>
            </a:r>
            <a:r>
              <a:rPr lang="en-US" sz="1600" dirty="0"/>
              <a:t>.</a:t>
            </a:r>
          </a:p>
          <a:p>
            <a:pPr lvl="1">
              <a:spcBef>
                <a:spcPts val="1000"/>
              </a:spcBef>
              <a:buNone/>
            </a:pPr>
            <a:r>
              <a:rPr lang="en-US" sz="1600" b="1" dirty="0"/>
              <a:t>Step n-</a:t>
            </a:r>
            <a:r>
              <a:rPr lang="en-US" sz="1600" b="1" dirty="0">
                <a:latin typeface="Cambria Math" pitchFamily="18" charset="0"/>
                <a:ea typeface="Cambria Math" pitchFamily="18" charset="0"/>
              </a:rPr>
              <a:t>6</a:t>
            </a:r>
            <a:r>
              <a:rPr lang="en-US" sz="1600" dirty="0"/>
              <a:t>: Player</a:t>
            </a:r>
            <a:r>
              <a:rPr lang="en-US" sz="1600" baseline="-25000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1600" b="1" baseline="-25000" dirty="0">
                <a:latin typeface="Cambria Math" pitchFamily="18" charset="0"/>
                <a:ea typeface="Cambria Math" pitchFamily="18" charset="0"/>
              </a:rPr>
              <a:t>  </a:t>
            </a:r>
            <a:r>
              <a:rPr lang="en-US" sz="1600" dirty="0"/>
              <a:t>can leave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12</a:t>
            </a:r>
            <a:r>
              <a:rPr lang="en-US" sz="1600" dirty="0"/>
              <a:t> stones by removing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1600" dirty="0"/>
              <a:t> stones.</a:t>
            </a:r>
          </a:p>
          <a:p>
            <a:pPr>
              <a:spcBef>
                <a:spcPts val="1000"/>
              </a:spcBef>
            </a:pPr>
            <a:r>
              <a:rPr lang="en-US" sz="1600" dirty="0"/>
              <a:t>    Now reasoning forward, the first player can ensure a win by removing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1600" dirty="0"/>
              <a:t> stones and leaving </a:t>
            </a:r>
            <a:r>
              <a:rPr lang="en-US" sz="1600" dirty="0">
                <a:latin typeface="Cambria Math" pitchFamily="18" charset="0"/>
                <a:ea typeface="Cambria Math" pitchFamily="18" charset="0"/>
              </a:rPr>
              <a:t>12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051317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Universally Quantified Assertions</a:t>
            </a:r>
            <a:r>
              <a:rPr lang="en-IN" sz="1500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2000" cy="3886200"/>
          </a:xfrm>
        </p:spPr>
        <p:txBody>
          <a:bodyPr/>
          <a:lstStyle/>
          <a:p>
            <a:r>
              <a:rPr lang="en-US" sz="2000" dirty="0"/>
              <a:t>To prove theorems of the form			,assume </a:t>
            </a:r>
            <a:r>
              <a:rPr lang="en-US" sz="2000" i="1" dirty="0"/>
              <a:t>x</a:t>
            </a:r>
            <a:r>
              <a:rPr lang="en-US" sz="2000" dirty="0"/>
              <a:t> is an arbitrary member of the domain and show that </a:t>
            </a:r>
            <a:r>
              <a:rPr lang="en-US" sz="2000" i="1" dirty="0"/>
              <a:t>P</a:t>
            </a:r>
            <a:r>
              <a:rPr lang="en-US" sz="2000" dirty="0"/>
              <a:t>(</a:t>
            </a:r>
            <a:r>
              <a:rPr lang="en-US" sz="2000" i="1" dirty="0"/>
              <a:t>x</a:t>
            </a:r>
            <a:r>
              <a:rPr lang="en-US" sz="2000" dirty="0"/>
              <a:t>) must be true. Using UG it follows that			.</a:t>
            </a:r>
          </a:p>
          <a:p>
            <a:r>
              <a:rPr lang="en-US" sz="2000" b="1" dirty="0"/>
              <a:t>Example</a:t>
            </a:r>
            <a:r>
              <a:rPr lang="en-US" sz="2000" dirty="0"/>
              <a:t>: An integer</a:t>
            </a:r>
            <a:r>
              <a:rPr lang="en-US" sz="2000" i="1" dirty="0"/>
              <a:t> x </a:t>
            </a:r>
            <a:r>
              <a:rPr lang="en-US" sz="2000" dirty="0"/>
              <a:t>is even if and only if </a:t>
            </a:r>
            <a:r>
              <a:rPr lang="en-US" sz="2000" i="1" dirty="0"/>
              <a:t>x</a:t>
            </a:r>
            <a:r>
              <a:rPr lang="en-US" sz="2000" i="1" baseline="30000" dirty="0"/>
              <a:t>2 </a:t>
            </a:r>
            <a:r>
              <a:rPr lang="en-US" sz="2000" dirty="0"/>
              <a:t>is even</a:t>
            </a:r>
            <a:r>
              <a:rPr lang="en-US" sz="2000" i="1" dirty="0"/>
              <a:t>. </a:t>
            </a:r>
          </a:p>
          <a:p>
            <a:r>
              <a:rPr lang="en-US" sz="2000" b="1" dirty="0"/>
              <a:t>Solution</a:t>
            </a:r>
            <a:r>
              <a:rPr lang="en-US" sz="2000" dirty="0"/>
              <a:t>: The quantified assertion is </a:t>
            </a:r>
          </a:p>
          <a:p>
            <a:r>
              <a:rPr lang="en-US" sz="2000" dirty="0">
                <a:sym typeface="Symbol"/>
              </a:rPr>
              <a:t></a:t>
            </a:r>
            <a:r>
              <a:rPr lang="en-US" sz="2000" i="1" dirty="0">
                <a:sym typeface="Symbol"/>
              </a:rPr>
              <a:t>x</a:t>
            </a:r>
            <a:r>
              <a:rPr lang="en-US" sz="2000" dirty="0">
                <a:sym typeface="Symbol"/>
              </a:rPr>
              <a:t> [</a:t>
            </a:r>
            <a:r>
              <a:rPr lang="en-US" sz="2000" i="1" dirty="0">
                <a:sym typeface="Symbol"/>
              </a:rPr>
              <a:t>x</a:t>
            </a:r>
            <a:r>
              <a:rPr lang="en-US" sz="2000" dirty="0">
                <a:sym typeface="Symbol"/>
              </a:rPr>
              <a:t> is even </a:t>
            </a:r>
            <a:r>
              <a:rPr lang="en-US" sz="2000" dirty="0">
                <a:sym typeface="Wingdings" pitchFamily="2" charset="2"/>
              </a:rPr>
              <a:t> </a:t>
            </a:r>
            <a:r>
              <a:rPr lang="en-US" sz="2000" i="1" dirty="0"/>
              <a:t>x</a:t>
            </a:r>
            <a:r>
              <a:rPr lang="en-US" sz="2000" i="1" baseline="30000" dirty="0"/>
              <a:t>2  </a:t>
            </a:r>
            <a:r>
              <a:rPr lang="en-US" sz="2000" dirty="0"/>
              <a:t>is even]</a:t>
            </a:r>
          </a:p>
          <a:p>
            <a:r>
              <a:rPr lang="en-US" sz="2000" dirty="0"/>
              <a:t>We assume </a:t>
            </a:r>
            <a:r>
              <a:rPr lang="en-US" sz="2000" i="1" dirty="0"/>
              <a:t>x</a:t>
            </a:r>
            <a:r>
              <a:rPr lang="en-US" sz="2000" dirty="0"/>
              <a:t> is arbitrary.</a:t>
            </a:r>
          </a:p>
          <a:p>
            <a:r>
              <a:rPr lang="en-US" sz="2000" dirty="0"/>
              <a:t>Recall that		is equivalent to</a:t>
            </a:r>
          </a:p>
          <a:p>
            <a:r>
              <a:rPr lang="en-US" sz="2000" dirty="0"/>
              <a:t>So, we have two cases to consider. These are considered in turn.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7060856"/>
              </p:ext>
            </p:extLst>
          </p:nvPr>
        </p:nvGraphicFramePr>
        <p:xfrm>
          <a:off x="3789218" y="1336964"/>
          <a:ext cx="7810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28" name="Equation" r:id="rId3" imgW="520560" imgH="241200" progId="Equation.DSMT4">
                  <p:embed/>
                </p:oleObj>
              </mc:Choice>
              <mc:Fallback>
                <p:oleObj name="Equation" r:id="rId3" imgW="520560" imgH="241200" progId="Equation.DSMT4">
                  <p:embed/>
                  <p:pic>
                    <p:nvPicPr>
                      <p:cNvPr id="10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89218" y="1336964"/>
                        <a:ext cx="78105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5638536"/>
              </p:ext>
            </p:extLst>
          </p:nvPr>
        </p:nvGraphicFramePr>
        <p:xfrm>
          <a:off x="7448550" y="1657350"/>
          <a:ext cx="7810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29" name="Equation" r:id="rId5" imgW="520560" imgH="241200" progId="Equation.DSMT4">
                  <p:embed/>
                </p:oleObj>
              </mc:Choice>
              <mc:Fallback>
                <p:oleObj name="Equation" r:id="rId5" imgW="520560" imgH="24120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48550" y="1657350"/>
                        <a:ext cx="781050" cy="36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4573348"/>
              </p:ext>
            </p:extLst>
          </p:nvPr>
        </p:nvGraphicFramePr>
        <p:xfrm>
          <a:off x="1685924" y="4330411"/>
          <a:ext cx="685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30" name="Equation" r:id="rId6" imgW="457200" imgH="203040" progId="Equation.DSMT4">
                  <p:embed/>
                </p:oleObj>
              </mc:Choice>
              <mc:Fallback>
                <p:oleObj name="Equation" r:id="rId6" imgW="457200" imgH="2030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85924" y="4330411"/>
                        <a:ext cx="685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6019705"/>
              </p:ext>
            </p:extLst>
          </p:nvPr>
        </p:nvGraphicFramePr>
        <p:xfrm>
          <a:off x="4073236" y="4287982"/>
          <a:ext cx="1947862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31" name="Equation" r:id="rId8" imgW="1180800" imgH="241200" progId="Equation.DSMT4">
                  <p:embed/>
                </p:oleObj>
              </mc:Choice>
              <mc:Fallback>
                <p:oleObj name="Equation" r:id="rId8" imgW="1180800" imgH="2412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073236" y="4287982"/>
                        <a:ext cx="1947862" cy="398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7"/>
          <p:cNvSpPr>
            <a:spLocks noGrp="1"/>
          </p:cNvSpPr>
          <p:nvPr>
            <p:ph idx="13"/>
          </p:nvPr>
        </p:nvSpPr>
        <p:spPr>
          <a:xfrm>
            <a:off x="2590800" y="5867400"/>
            <a:ext cx="3200400" cy="411480"/>
          </a:xfrm>
        </p:spPr>
        <p:txBody>
          <a:bodyPr/>
          <a:lstStyle/>
          <a:p>
            <a:r>
              <a:rPr lang="en-US" sz="2000" i="1" dirty="0"/>
              <a:t>Continued on next slide</a:t>
            </a:r>
            <a:r>
              <a:rPr lang="en-US" sz="2000" dirty="0"/>
              <a:t> </a:t>
            </a:r>
            <a:r>
              <a:rPr lang="en-US" sz="2000" dirty="0">
                <a:sym typeface="Wingdings" pitchFamily="2" charset="2"/>
              </a:rPr>
              <a:t>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7087919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Universally Quantified Assertions</a:t>
            </a:r>
            <a:r>
              <a:rPr lang="en-IN" sz="1500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2000" cy="3429000"/>
          </a:xfrm>
        </p:spPr>
        <p:txBody>
          <a:bodyPr/>
          <a:lstStyle/>
          <a:p>
            <a:r>
              <a:rPr lang="en-US" sz="2800" b="1" dirty="0"/>
              <a:t>Case </a:t>
            </a:r>
            <a:r>
              <a:rPr lang="en-US" sz="2800" b="1" dirty="0">
                <a:ea typeface="Cambria Math" pitchFamily="18" charset="0"/>
              </a:rPr>
              <a:t>1</a:t>
            </a:r>
            <a:r>
              <a:rPr lang="en-US" sz="2800" b="1" dirty="0"/>
              <a:t>. </a:t>
            </a:r>
            <a:r>
              <a:rPr lang="en-US" sz="2800" dirty="0"/>
              <a:t>We show that if </a:t>
            </a:r>
            <a:r>
              <a:rPr lang="en-US" sz="2800" i="1" dirty="0"/>
              <a:t>x</a:t>
            </a:r>
            <a:r>
              <a:rPr lang="en-US" sz="2800" dirty="0"/>
              <a:t> is even then </a:t>
            </a:r>
            <a:r>
              <a:rPr lang="en-US" sz="2800" i="1" dirty="0"/>
              <a:t>x</a:t>
            </a:r>
            <a:r>
              <a:rPr lang="en-US" sz="2800" i="1" baseline="30000" dirty="0"/>
              <a:t>2  </a:t>
            </a:r>
            <a:r>
              <a:rPr lang="en-US" sz="2800" i="1" dirty="0"/>
              <a:t>is </a:t>
            </a:r>
            <a:r>
              <a:rPr lang="en-US" sz="2800" dirty="0"/>
              <a:t>even using a direct proof (the </a:t>
            </a:r>
            <a:r>
              <a:rPr lang="en-US" sz="2800" i="1" dirty="0"/>
              <a:t>only if </a:t>
            </a:r>
            <a:r>
              <a:rPr lang="en-US" sz="2800" dirty="0"/>
              <a:t>part or </a:t>
            </a:r>
            <a:r>
              <a:rPr lang="en-US" sz="2800" i="1" dirty="0"/>
              <a:t>necessity</a:t>
            </a:r>
            <a:r>
              <a:rPr lang="en-US" sz="2800" dirty="0"/>
              <a:t>).</a:t>
            </a:r>
          </a:p>
          <a:p>
            <a:r>
              <a:rPr lang="en-US" sz="2800" dirty="0"/>
              <a:t>If </a:t>
            </a:r>
            <a:r>
              <a:rPr lang="en-US" sz="2800" i="1" dirty="0"/>
              <a:t>x</a:t>
            </a:r>
            <a:r>
              <a:rPr lang="en-US" sz="2800" dirty="0"/>
              <a:t> is even then </a:t>
            </a:r>
            <a:r>
              <a:rPr lang="en-US" sz="2800" i="1" dirty="0"/>
              <a:t>x = </a:t>
            </a:r>
            <a:r>
              <a:rPr lang="en-US" sz="2800" dirty="0">
                <a:ea typeface="Cambria Math" pitchFamily="18" charset="0"/>
              </a:rPr>
              <a:t>2</a:t>
            </a:r>
            <a:r>
              <a:rPr lang="en-US" sz="2800" i="1" dirty="0"/>
              <a:t>k </a:t>
            </a:r>
            <a:r>
              <a:rPr lang="en-US" sz="2800" dirty="0"/>
              <a:t>for some integer </a:t>
            </a:r>
            <a:r>
              <a:rPr lang="en-US" sz="2800" i="1" dirty="0"/>
              <a:t>k</a:t>
            </a:r>
            <a:r>
              <a:rPr lang="en-US" sz="2800" dirty="0"/>
              <a:t>.</a:t>
            </a:r>
          </a:p>
          <a:p>
            <a:r>
              <a:rPr lang="en-US" sz="2800" dirty="0"/>
              <a:t>Hence </a:t>
            </a:r>
            <a:r>
              <a:rPr lang="en-US" sz="2800" i="1" dirty="0"/>
              <a:t>x</a:t>
            </a:r>
            <a:r>
              <a:rPr lang="en-US" sz="2800" i="1" baseline="30000" dirty="0">
                <a:ea typeface="Cambria Math" pitchFamily="18" charset="0"/>
              </a:rPr>
              <a:t>2</a:t>
            </a:r>
            <a:r>
              <a:rPr lang="en-US" sz="2800" i="1" baseline="30000" dirty="0"/>
              <a:t> </a:t>
            </a:r>
            <a:r>
              <a:rPr lang="en-US" sz="2800" i="1" dirty="0"/>
              <a:t>=</a:t>
            </a:r>
            <a:r>
              <a:rPr lang="en-US" sz="2800" i="1" baseline="30000" dirty="0"/>
              <a:t> </a:t>
            </a:r>
            <a:r>
              <a:rPr lang="en-US" sz="2800" i="1" dirty="0"/>
              <a:t> </a:t>
            </a:r>
            <a:r>
              <a:rPr lang="en-US" sz="2800" dirty="0">
                <a:ea typeface="Cambria Math" pitchFamily="18" charset="0"/>
              </a:rPr>
              <a:t>4</a:t>
            </a:r>
            <a:r>
              <a:rPr lang="en-US" sz="2800" i="1" dirty="0"/>
              <a:t>k</a:t>
            </a:r>
            <a:r>
              <a:rPr lang="en-US" sz="2800" i="1" baseline="30000" dirty="0">
                <a:ea typeface="Cambria Math" pitchFamily="18" charset="0"/>
              </a:rPr>
              <a:t>2</a:t>
            </a:r>
            <a:r>
              <a:rPr lang="en-US" sz="2800" i="1" dirty="0"/>
              <a:t> = </a:t>
            </a:r>
            <a:r>
              <a:rPr lang="en-US" sz="2800" dirty="0">
                <a:ea typeface="Cambria Math" pitchFamily="18" charset="0"/>
              </a:rPr>
              <a:t>2</a:t>
            </a:r>
            <a:r>
              <a:rPr lang="en-US" sz="2800" i="1" dirty="0"/>
              <a:t>(</a:t>
            </a:r>
            <a:r>
              <a:rPr lang="en-US" sz="2800" dirty="0">
                <a:ea typeface="Cambria Math" pitchFamily="18" charset="0"/>
              </a:rPr>
              <a:t>2</a:t>
            </a:r>
            <a:r>
              <a:rPr lang="en-US" sz="2800" i="1" dirty="0"/>
              <a:t>k</a:t>
            </a:r>
            <a:r>
              <a:rPr lang="en-US" sz="2800" baseline="30000" dirty="0">
                <a:ea typeface="Cambria Math" pitchFamily="18" charset="0"/>
              </a:rPr>
              <a:t>2</a:t>
            </a:r>
            <a:r>
              <a:rPr lang="en-US" sz="2800" i="1" dirty="0"/>
              <a:t> </a:t>
            </a:r>
            <a:r>
              <a:rPr lang="en-US" sz="2800" dirty="0"/>
              <a:t>) which is even since it is an integer divisible by </a:t>
            </a:r>
            <a:r>
              <a:rPr lang="en-US" sz="2800" dirty="0">
                <a:ea typeface="Cambria Math" pitchFamily="18" charset="0"/>
              </a:rPr>
              <a:t>2</a:t>
            </a:r>
            <a:r>
              <a:rPr lang="en-US" sz="2800" dirty="0"/>
              <a:t>.</a:t>
            </a:r>
          </a:p>
          <a:p>
            <a:r>
              <a:rPr lang="en-US" sz="2800" dirty="0"/>
              <a:t>This completes the proof of case </a:t>
            </a:r>
            <a:r>
              <a:rPr lang="en-US" sz="2800" dirty="0">
                <a:ea typeface="Cambria Math" pitchFamily="18" charset="0"/>
              </a:rPr>
              <a:t>1</a:t>
            </a:r>
            <a:r>
              <a:rPr lang="en-US" sz="2800" dirty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2590800" y="5867400"/>
            <a:ext cx="3200400" cy="411480"/>
          </a:xfrm>
        </p:spPr>
        <p:txBody>
          <a:bodyPr/>
          <a:lstStyle/>
          <a:p>
            <a:r>
              <a:rPr lang="en-US" sz="2000" i="1" dirty="0"/>
              <a:t>Case </a:t>
            </a:r>
            <a:r>
              <a:rPr lang="en-US" sz="2000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000" i="1" dirty="0"/>
              <a:t> on next slide</a:t>
            </a:r>
            <a:r>
              <a:rPr lang="en-US" sz="2000" dirty="0"/>
              <a:t> </a:t>
            </a:r>
            <a:r>
              <a:rPr lang="en-US" sz="2000" dirty="0">
                <a:sym typeface="Wingdings" pitchFamily="2" charset="2"/>
              </a:rPr>
              <a:t>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3602894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Universally Quantified Assertions</a:t>
            </a:r>
            <a:r>
              <a:rPr lang="en-IN" sz="1500" dirty="0"/>
              <a:t> 3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Case </a:t>
            </a:r>
            <a:r>
              <a:rPr lang="en-US" sz="2400" b="1" dirty="0">
                <a:ea typeface="Cambria Math" pitchFamily="18" charset="0"/>
              </a:rPr>
              <a:t>2</a:t>
            </a:r>
            <a:r>
              <a:rPr lang="en-US" sz="2400" b="1" dirty="0"/>
              <a:t>. </a:t>
            </a:r>
            <a:r>
              <a:rPr lang="en-US" sz="2400" dirty="0"/>
              <a:t>We show that if </a:t>
            </a:r>
            <a:r>
              <a:rPr lang="en-US" sz="2400" i="1" dirty="0">
                <a:ea typeface="Cambria Math" pitchFamily="18" charset="0"/>
              </a:rPr>
              <a:t>x</a:t>
            </a:r>
            <a:r>
              <a:rPr lang="en-US" sz="2400" baseline="30000" dirty="0">
                <a:ea typeface="Cambria Math" pitchFamily="18" charset="0"/>
              </a:rPr>
              <a:t>2</a:t>
            </a:r>
            <a:r>
              <a:rPr lang="en-US" sz="2400" i="1" baseline="30000" dirty="0">
                <a:ea typeface="Cambria Math" pitchFamily="18" charset="0"/>
              </a:rPr>
              <a:t> </a:t>
            </a:r>
            <a:r>
              <a:rPr lang="en-US" sz="2400" dirty="0"/>
              <a:t>is even then </a:t>
            </a:r>
            <a:r>
              <a:rPr lang="en-US" sz="2400" i="1" dirty="0">
                <a:ea typeface="Cambria Math" pitchFamily="18" charset="0"/>
              </a:rPr>
              <a:t>x</a:t>
            </a:r>
            <a:r>
              <a:rPr lang="en-US" sz="2400" i="1" baseline="30000" dirty="0">
                <a:ea typeface="Cambria Math" pitchFamily="18" charset="0"/>
              </a:rPr>
              <a:t> </a:t>
            </a:r>
            <a:r>
              <a:rPr lang="en-US" sz="2400" i="1" baseline="30000" dirty="0"/>
              <a:t> </a:t>
            </a:r>
            <a:r>
              <a:rPr lang="en-US" sz="2400" dirty="0"/>
              <a:t>must be even (the </a:t>
            </a:r>
            <a:r>
              <a:rPr lang="en-US" sz="2400" i="1" dirty="0"/>
              <a:t>if </a:t>
            </a:r>
            <a:r>
              <a:rPr lang="en-US" sz="2400" dirty="0"/>
              <a:t>part or </a:t>
            </a:r>
            <a:r>
              <a:rPr lang="en-US" sz="2400" i="1" dirty="0"/>
              <a:t>sufficiency</a:t>
            </a:r>
            <a:r>
              <a:rPr lang="en-US" sz="2400" dirty="0"/>
              <a:t>). We use a proof by contraposition.</a:t>
            </a:r>
          </a:p>
          <a:p>
            <a:r>
              <a:rPr lang="en-US" sz="2400" dirty="0"/>
              <a:t>Assume </a:t>
            </a:r>
            <a:r>
              <a:rPr lang="en-US" sz="2400" i="1" dirty="0"/>
              <a:t>x</a:t>
            </a:r>
            <a:r>
              <a:rPr lang="en-US" sz="2400" dirty="0"/>
              <a:t> is not even and then show that </a:t>
            </a:r>
            <a:r>
              <a:rPr lang="en-US" sz="2400" i="1" dirty="0"/>
              <a:t>x</a:t>
            </a:r>
            <a:r>
              <a:rPr lang="en-US" sz="2400" baseline="30000" dirty="0">
                <a:ea typeface="Cambria Math" pitchFamily="18" charset="0"/>
              </a:rPr>
              <a:t>2</a:t>
            </a:r>
            <a:r>
              <a:rPr lang="en-US" sz="2400" i="1" baseline="30000" dirty="0"/>
              <a:t> </a:t>
            </a:r>
            <a:r>
              <a:rPr lang="en-US" sz="2400" i="1" dirty="0"/>
              <a:t> </a:t>
            </a:r>
            <a:r>
              <a:rPr lang="en-US" sz="2400" dirty="0"/>
              <a:t>is not even.</a:t>
            </a:r>
          </a:p>
          <a:p>
            <a:r>
              <a:rPr lang="en-US" sz="2400" dirty="0"/>
              <a:t>If </a:t>
            </a:r>
            <a:r>
              <a:rPr lang="en-US" sz="2400" i="1" dirty="0"/>
              <a:t>x</a:t>
            </a:r>
            <a:r>
              <a:rPr lang="en-US" sz="2400" dirty="0"/>
              <a:t> is not even then it must be odd. So, </a:t>
            </a:r>
            <a:r>
              <a:rPr lang="en-US" sz="2400" i="1" dirty="0">
                <a:ea typeface="Cambria Math" pitchFamily="18" charset="0"/>
              </a:rPr>
              <a:t>x</a:t>
            </a:r>
            <a:r>
              <a:rPr lang="en-US" sz="2400" dirty="0">
                <a:ea typeface="Cambria Math" pitchFamily="18" charset="0"/>
              </a:rPr>
              <a:t> = 2</a:t>
            </a:r>
            <a:r>
              <a:rPr lang="en-US" sz="2400" i="1" dirty="0">
                <a:ea typeface="Cambria Math" pitchFamily="18" charset="0"/>
              </a:rPr>
              <a:t>k</a:t>
            </a:r>
            <a:r>
              <a:rPr lang="en-US" sz="2400" dirty="0">
                <a:ea typeface="Cambria Math" pitchFamily="18" charset="0"/>
              </a:rPr>
              <a:t> + 1 </a:t>
            </a:r>
            <a:r>
              <a:rPr lang="en-US" sz="2400" dirty="0"/>
              <a:t>for some </a:t>
            </a:r>
            <a:r>
              <a:rPr lang="en-US" sz="2400" i="1" dirty="0"/>
              <a:t>k</a:t>
            </a:r>
            <a:r>
              <a:rPr lang="en-US" sz="2400" dirty="0"/>
              <a:t>. Then  </a:t>
            </a:r>
            <a:r>
              <a:rPr lang="en-US" sz="2400" i="1" dirty="0">
                <a:ea typeface="Cambria Math" pitchFamily="18" charset="0"/>
              </a:rPr>
              <a:t>x</a:t>
            </a:r>
            <a:r>
              <a:rPr lang="en-US" sz="2400" baseline="30000" dirty="0">
                <a:ea typeface="Cambria Math" pitchFamily="18" charset="0"/>
              </a:rPr>
              <a:t>2</a:t>
            </a:r>
            <a:r>
              <a:rPr lang="en-US" sz="2400" i="1" baseline="30000" dirty="0">
                <a:ea typeface="Cambria Math" pitchFamily="18" charset="0"/>
              </a:rPr>
              <a:t> </a:t>
            </a:r>
            <a:r>
              <a:rPr lang="en-US" sz="2400" i="1" dirty="0">
                <a:ea typeface="Cambria Math" pitchFamily="18" charset="0"/>
              </a:rPr>
              <a:t>=</a:t>
            </a:r>
            <a:r>
              <a:rPr lang="en-US" sz="2400" i="1" baseline="30000" dirty="0">
                <a:ea typeface="Cambria Math" pitchFamily="18" charset="0"/>
              </a:rPr>
              <a:t> </a:t>
            </a:r>
            <a:r>
              <a:rPr lang="en-US" sz="2400" i="1" dirty="0">
                <a:ea typeface="Cambria Math" pitchFamily="18" charset="0"/>
              </a:rPr>
              <a:t>  </a:t>
            </a:r>
            <a:r>
              <a:rPr lang="en-US" sz="2400" dirty="0">
                <a:ea typeface="Cambria Math" pitchFamily="18" charset="0"/>
              </a:rPr>
              <a:t>(2</a:t>
            </a:r>
            <a:r>
              <a:rPr lang="en-US" sz="2400" i="1" dirty="0">
                <a:ea typeface="Cambria Math" pitchFamily="18" charset="0"/>
              </a:rPr>
              <a:t>k </a:t>
            </a:r>
            <a:r>
              <a:rPr lang="en-US" sz="2400" dirty="0">
                <a:ea typeface="Cambria Math" pitchFamily="18" charset="0"/>
              </a:rPr>
              <a:t>+ 1)</a:t>
            </a:r>
            <a:r>
              <a:rPr lang="en-US" sz="2400" baseline="30000" dirty="0">
                <a:ea typeface="Cambria Math" pitchFamily="18" charset="0"/>
              </a:rPr>
              <a:t>2</a:t>
            </a:r>
            <a:r>
              <a:rPr lang="en-US" sz="2400" dirty="0">
                <a:ea typeface="Cambria Math" pitchFamily="18" charset="0"/>
              </a:rPr>
              <a:t> </a:t>
            </a:r>
            <a:r>
              <a:rPr lang="en-US" sz="2400" i="1" dirty="0">
                <a:ea typeface="Cambria Math" pitchFamily="18" charset="0"/>
              </a:rPr>
              <a:t>= </a:t>
            </a:r>
            <a:r>
              <a:rPr lang="en-US" sz="2400" dirty="0">
                <a:ea typeface="Cambria Math" pitchFamily="18" charset="0"/>
              </a:rPr>
              <a:t>4</a:t>
            </a:r>
            <a:r>
              <a:rPr lang="en-US" sz="2400" i="1" dirty="0">
                <a:ea typeface="Cambria Math" pitchFamily="18" charset="0"/>
              </a:rPr>
              <a:t>k</a:t>
            </a:r>
            <a:r>
              <a:rPr lang="en-US" sz="2400" baseline="30000" dirty="0">
                <a:ea typeface="Cambria Math" pitchFamily="18" charset="0"/>
              </a:rPr>
              <a:t>2</a:t>
            </a:r>
            <a:r>
              <a:rPr lang="en-US" sz="2400" i="1" dirty="0">
                <a:ea typeface="Cambria Math" pitchFamily="18" charset="0"/>
              </a:rPr>
              <a:t> </a:t>
            </a:r>
            <a:r>
              <a:rPr lang="en-US" sz="2400" dirty="0">
                <a:ea typeface="Cambria Math" pitchFamily="18" charset="0"/>
              </a:rPr>
              <a:t>+ 4</a:t>
            </a:r>
            <a:r>
              <a:rPr lang="en-US" sz="2400" i="1" dirty="0">
                <a:ea typeface="Cambria Math" pitchFamily="18" charset="0"/>
              </a:rPr>
              <a:t>k</a:t>
            </a:r>
            <a:r>
              <a:rPr lang="en-US" sz="2400" dirty="0">
                <a:ea typeface="Cambria Math" pitchFamily="18" charset="0"/>
              </a:rPr>
              <a:t> + 1 =  2(2</a:t>
            </a:r>
            <a:r>
              <a:rPr lang="en-US" sz="2400" i="1" dirty="0">
                <a:ea typeface="Cambria Math" pitchFamily="18" charset="0"/>
              </a:rPr>
              <a:t>k</a:t>
            </a:r>
            <a:r>
              <a:rPr lang="en-US" sz="2400" baseline="30000" dirty="0">
                <a:ea typeface="Cambria Math" pitchFamily="18" charset="0"/>
              </a:rPr>
              <a:t>2</a:t>
            </a:r>
            <a:r>
              <a:rPr lang="en-US" sz="2400" dirty="0">
                <a:ea typeface="Cambria Math" pitchFamily="18" charset="0"/>
              </a:rPr>
              <a:t> + 2k) + 1</a:t>
            </a:r>
          </a:p>
          <a:p>
            <a:r>
              <a:rPr lang="en-US" sz="2400" dirty="0"/>
              <a:t>which is odd and hence not even. This completes the proof of case </a:t>
            </a:r>
            <a:r>
              <a:rPr lang="en-US" sz="2400" dirty="0">
                <a:ea typeface="Cambria Math" pitchFamily="18" charset="0"/>
              </a:rPr>
              <a:t>2</a:t>
            </a:r>
            <a:r>
              <a:rPr lang="en-US" sz="2400" dirty="0"/>
              <a:t>.</a:t>
            </a:r>
          </a:p>
          <a:p>
            <a:r>
              <a:rPr lang="en-US" sz="2400" dirty="0"/>
              <a:t>Since </a:t>
            </a:r>
            <a:r>
              <a:rPr lang="en-US" sz="2400" i="1" dirty="0"/>
              <a:t>x</a:t>
            </a:r>
            <a:r>
              <a:rPr lang="en-US" sz="2400" dirty="0"/>
              <a:t> was arbitrary, the result follows by UG.</a:t>
            </a:r>
          </a:p>
          <a:p>
            <a:r>
              <a:rPr lang="en-US" sz="2400" dirty="0"/>
              <a:t>Therefore we have shown that </a:t>
            </a:r>
            <a:r>
              <a:rPr lang="en-US" sz="2400" i="1" dirty="0"/>
              <a:t>x</a:t>
            </a:r>
            <a:r>
              <a:rPr lang="en-US" sz="2400" dirty="0"/>
              <a:t> is even if and only if </a:t>
            </a:r>
            <a:r>
              <a:rPr lang="en-US" sz="2400" i="1" dirty="0"/>
              <a:t>x</a:t>
            </a:r>
            <a:r>
              <a:rPr lang="en-US" sz="2400" baseline="30000" dirty="0">
                <a:ea typeface="Cambria Math" pitchFamily="18" charset="0"/>
              </a:rPr>
              <a:t>2</a:t>
            </a:r>
            <a:r>
              <a:rPr lang="en-US" sz="2400" baseline="30000" dirty="0"/>
              <a:t> </a:t>
            </a:r>
            <a:r>
              <a:rPr lang="en-US" sz="2400" dirty="0"/>
              <a:t>is even</a:t>
            </a:r>
            <a:r>
              <a:rPr lang="en-US" sz="24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09766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Proof and Disproof: Tilings</a:t>
            </a:r>
            <a:endParaRPr lang="en-IN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96000" cy="938720"/>
          </a:xfrm>
        </p:spPr>
        <p:txBody>
          <a:bodyPr/>
          <a:lstStyle/>
          <a:p>
            <a:r>
              <a:rPr lang="en-US" sz="2400" b="1" dirty="0"/>
              <a:t>Example </a:t>
            </a:r>
            <a:r>
              <a:rPr lang="en-US" sz="2400" b="1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400" dirty="0"/>
              <a:t>: Can we tile the standard checkerboard using dominos?</a:t>
            </a:r>
          </a:p>
          <a:p>
            <a:pPr>
              <a:spcBef>
                <a:spcPts val="300"/>
              </a:spcBef>
            </a:pPr>
            <a:r>
              <a:rPr lang="en-US" sz="2400" b="1" dirty="0"/>
              <a:t>Solution</a:t>
            </a:r>
            <a:r>
              <a:rPr lang="en-US" sz="2400" dirty="0"/>
              <a:t>: Yes! One example provides a constructive existence proof</a:t>
            </a:r>
          </a:p>
        </p:txBody>
      </p:sp>
      <p:pic>
        <p:nvPicPr>
          <p:cNvPr id="14" name="Picture 3" descr="The standard checkerboard."/>
          <p:cNvPicPr>
            <a:picLocks noGrp="1" noChangeAspect="1" noChangeArrowheads="1"/>
          </p:cNvPicPr>
          <p:nvPr>
            <p:ph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3048000"/>
            <a:ext cx="2362200" cy="23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4"/>
          </p:nvPr>
        </p:nvSpPr>
        <p:spPr>
          <a:xfrm>
            <a:off x="326400" y="5562600"/>
            <a:ext cx="3636000" cy="432000"/>
          </a:xfrm>
        </p:spPr>
        <p:txBody>
          <a:bodyPr/>
          <a:lstStyle/>
          <a:p>
            <a:r>
              <a:rPr lang="en-US" sz="2400" dirty="0"/>
              <a:t>The Standard Checkerboard</a:t>
            </a:r>
          </a:p>
        </p:txBody>
      </p:sp>
      <p:pic>
        <p:nvPicPr>
          <p:cNvPr id="15" name="Picture 5" descr="Two dominoes."/>
          <p:cNvPicPr>
            <a:picLocks noGrp="1" noChangeAspect="1" noChangeArrowheads="1"/>
          </p:cNvPicPr>
          <p:nvPr>
            <p:ph idx="1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62079" y="3061628"/>
            <a:ext cx="739130" cy="1305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6"/>
          <p:cNvSpPr>
            <a:spLocks noGrp="1"/>
          </p:cNvSpPr>
          <p:nvPr>
            <p:ph idx="16"/>
          </p:nvPr>
        </p:nvSpPr>
        <p:spPr>
          <a:xfrm>
            <a:off x="3733800" y="4648200"/>
            <a:ext cx="2052000" cy="432000"/>
          </a:xfrm>
        </p:spPr>
        <p:txBody>
          <a:bodyPr/>
          <a:lstStyle/>
          <a:p>
            <a:r>
              <a:rPr lang="en-US" sz="2400" dirty="0"/>
              <a:t>Two Dominoes</a:t>
            </a:r>
          </a:p>
        </p:txBody>
      </p:sp>
      <p:pic>
        <p:nvPicPr>
          <p:cNvPr id="26" name="Picture 7" descr="An illustration of tiling the standard checkerboard by dominoes. All 32 dominoes are placed horizontally."/>
          <p:cNvPicPr>
            <a:picLocks noGrp="1" noChangeAspect="1" noChangeArrowheads="1"/>
          </p:cNvPicPr>
          <p:nvPr>
            <p:ph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91488" y="3061628"/>
            <a:ext cx="2195312" cy="231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Content Placeholder 8"/>
          <p:cNvSpPr>
            <a:spLocks noGrp="1"/>
          </p:cNvSpPr>
          <p:nvPr>
            <p:ph idx="20"/>
          </p:nvPr>
        </p:nvSpPr>
        <p:spPr>
          <a:xfrm>
            <a:off x="6096000" y="5562600"/>
            <a:ext cx="2895600" cy="504000"/>
          </a:xfrm>
        </p:spPr>
        <p:txBody>
          <a:bodyPr/>
          <a:lstStyle/>
          <a:p>
            <a:r>
              <a:rPr lang="en-US" sz="2400" dirty="0"/>
              <a:t>One Possible Solution</a:t>
            </a:r>
          </a:p>
        </p:txBody>
      </p:sp>
    </p:spTree>
    <p:extLst>
      <p:ext uri="{BB962C8B-B14F-4D97-AF65-F5344CB8AC3E}">
        <p14:creationId xmlns:p14="http://schemas.microsoft.com/office/powerpoint/2010/main" val="277194127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Tilings</a:t>
            </a:r>
            <a:r>
              <a:rPr lang="en-US" sz="1500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57800"/>
          </a:xfrm>
        </p:spPr>
        <p:txBody>
          <a:bodyPr/>
          <a:lstStyle/>
          <a:p>
            <a:r>
              <a:rPr lang="en-US" sz="2800" b="1" dirty="0"/>
              <a:t>Example </a:t>
            </a:r>
            <a:r>
              <a:rPr lang="en-US" sz="2800" b="1" dirty="0">
                <a:ea typeface="Cambria Math" pitchFamily="18" charset="0"/>
              </a:rPr>
              <a:t>2</a:t>
            </a:r>
            <a:r>
              <a:rPr lang="en-US" sz="2800" dirty="0"/>
              <a:t>: Can we tile a checkerboard obtained by removing one of the four corner squares of a standard checkerboard?</a:t>
            </a:r>
          </a:p>
          <a:p>
            <a:r>
              <a:rPr lang="en-US" sz="2800" b="1" dirty="0"/>
              <a:t>	Solution</a:t>
            </a:r>
            <a:r>
              <a:rPr lang="en-US" sz="2800" dirty="0"/>
              <a:t>:</a:t>
            </a:r>
          </a:p>
          <a:p>
            <a:r>
              <a:rPr lang="en-US" sz="2800" dirty="0"/>
              <a:t>Our checkerboard has </a:t>
            </a:r>
            <a:r>
              <a:rPr lang="en-US" sz="2800" dirty="0">
                <a:ea typeface="Cambria Math" pitchFamily="18" charset="0"/>
              </a:rPr>
              <a:t>64 </a:t>
            </a:r>
            <a:r>
              <a:rPr lang="en-US" sz="2800" dirty="0">
                <a:ea typeface="Cambria Math"/>
              </a:rPr>
              <a:t>−</a:t>
            </a:r>
            <a:r>
              <a:rPr lang="en-US" sz="2800" dirty="0">
                <a:ea typeface="Cambria Math" pitchFamily="18" charset="0"/>
              </a:rPr>
              <a:t> 1</a:t>
            </a:r>
            <a:r>
              <a:rPr lang="en-US" sz="2800" dirty="0"/>
              <a:t> = </a:t>
            </a:r>
            <a:r>
              <a:rPr lang="en-US" sz="2800" dirty="0">
                <a:ea typeface="Cambria Math" pitchFamily="18" charset="0"/>
              </a:rPr>
              <a:t>63</a:t>
            </a:r>
            <a:r>
              <a:rPr lang="en-US" sz="2800" dirty="0"/>
              <a:t> squares.</a:t>
            </a:r>
          </a:p>
          <a:p>
            <a:r>
              <a:rPr lang="en-US" sz="2800" dirty="0"/>
              <a:t>Since each domino has two squares, a board with a tiling must have an even number of squares.</a:t>
            </a:r>
          </a:p>
          <a:p>
            <a:r>
              <a:rPr lang="en-US" sz="2800" dirty="0"/>
              <a:t>The number 63 is not even.</a:t>
            </a:r>
          </a:p>
          <a:p>
            <a:r>
              <a:rPr lang="en-US" sz="2800" dirty="0"/>
              <a:t>We have a contradiction.</a:t>
            </a:r>
          </a:p>
        </p:txBody>
      </p:sp>
    </p:spTree>
    <p:extLst>
      <p:ext uri="{BB962C8B-B14F-4D97-AF65-F5344CB8AC3E}">
        <p14:creationId xmlns:p14="http://schemas.microsoft.com/office/powerpoint/2010/main" val="54339415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Tilings</a:t>
            </a:r>
            <a:r>
              <a:rPr lang="en-IN" sz="1500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8424000" cy="1355373"/>
          </a:xfrm>
        </p:spPr>
        <p:txBody>
          <a:bodyPr/>
          <a:lstStyle/>
          <a:p>
            <a:r>
              <a:rPr lang="en-US" sz="2400" b="1" dirty="0"/>
              <a:t>Example </a:t>
            </a:r>
            <a:r>
              <a:rPr lang="en-US" sz="2400" b="1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2400" dirty="0"/>
              <a:t>: Can we tile a board obtained by removing both the upper left and the lower right squares of a standard checkerboard?</a:t>
            </a:r>
          </a:p>
        </p:txBody>
      </p:sp>
      <p:pic>
        <p:nvPicPr>
          <p:cNvPr id="14" name="Picture 3" descr="The standard checkerboard with the upper left and lower right squares removed."/>
          <p:cNvPicPr>
            <a:picLocks noGrp="1" noChangeAspect="1" noChangeArrowheads="1"/>
          </p:cNvPicPr>
          <p:nvPr>
            <p:ph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7750" y="2819400"/>
            <a:ext cx="2301322" cy="23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4"/>
          </p:nvPr>
        </p:nvSpPr>
        <p:spPr>
          <a:xfrm>
            <a:off x="262364" y="5328027"/>
            <a:ext cx="3636000" cy="432000"/>
          </a:xfrm>
        </p:spPr>
        <p:txBody>
          <a:bodyPr/>
          <a:lstStyle/>
          <a:p>
            <a:r>
              <a:rPr lang="en-US" sz="2400" dirty="0"/>
              <a:t>Nonstandard Checkerboard</a:t>
            </a:r>
          </a:p>
        </p:txBody>
      </p:sp>
      <p:pic>
        <p:nvPicPr>
          <p:cNvPr id="15" name="Picture 5" descr="An illustration of the right triomino and the straight triomino."/>
          <p:cNvPicPr>
            <a:picLocks noGrp="1" noChangeAspect="1" noChangeArrowheads="1"/>
          </p:cNvPicPr>
          <p:nvPr>
            <p:ph idx="1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28257" y="2819400"/>
            <a:ext cx="922862" cy="162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6"/>
          <p:cNvSpPr>
            <a:spLocks noGrp="1"/>
          </p:cNvSpPr>
          <p:nvPr>
            <p:ph idx="16"/>
          </p:nvPr>
        </p:nvSpPr>
        <p:spPr>
          <a:xfrm>
            <a:off x="3871800" y="4572000"/>
            <a:ext cx="1462200" cy="432000"/>
          </a:xfrm>
        </p:spPr>
        <p:txBody>
          <a:bodyPr/>
          <a:lstStyle/>
          <a:p>
            <a:r>
              <a:rPr lang="en-US" sz="2400" dirty="0"/>
              <a:t>Dominoes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3465576" y="6477000"/>
            <a:ext cx="2212848" cy="183600"/>
          </a:xfrm>
        </p:spPr>
        <p:txBody>
          <a:bodyPr/>
          <a:lstStyle/>
          <a:p>
            <a:pPr lvl="0"/>
            <a:r>
              <a:rPr lang="en-IN" sz="1200">
                <a:solidFill>
                  <a:prstClr val="black"/>
                </a:solidFill>
                <a:hlinkClick r:id="rId5" action="ppaction://hlinksldjump"/>
              </a:rPr>
              <a:t>Jump to long description</a:t>
            </a:r>
            <a:endParaRPr lang="en-IN" sz="1200" dirty="0">
              <a:solidFill>
                <a:prstClr val="black"/>
              </a:solidFill>
              <a:hlinkClick r:id="rId5" action="ppaction://hlinksldjump"/>
            </a:endParaRPr>
          </a:p>
        </p:txBody>
      </p:sp>
    </p:spTree>
    <p:extLst>
      <p:ext uri="{BB962C8B-B14F-4D97-AF65-F5344CB8AC3E}">
        <p14:creationId xmlns:p14="http://schemas.microsoft.com/office/powerpoint/2010/main" val="151738486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Tilings</a:t>
            </a:r>
            <a:r>
              <a:rPr lang="en-US" sz="1500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57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800" dirty="0"/>
              <a:t> </a:t>
            </a:r>
            <a:r>
              <a:rPr lang="en-US" sz="2800" b="1" dirty="0"/>
              <a:t>Solution</a:t>
            </a:r>
            <a:r>
              <a:rPr lang="en-US" sz="2800" dirty="0"/>
              <a:t>: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There are 62 squares in this board.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To tile it we need 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31 </a:t>
            </a:r>
            <a:r>
              <a:rPr lang="en-US" sz="2800" dirty="0"/>
              <a:t>dominos.</a:t>
            </a:r>
          </a:p>
          <a:p>
            <a:pPr>
              <a:spcBef>
                <a:spcPts val="600"/>
              </a:spcBef>
            </a:pPr>
            <a:r>
              <a:rPr lang="en-US" sz="2800" i="1" dirty="0"/>
              <a:t>Key fact</a:t>
            </a:r>
            <a:r>
              <a:rPr lang="en-US" sz="2800" dirty="0"/>
              <a:t>: Each domino covers one black and one white square.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Therefore the tiling covers 31 black squares and 31 white squares.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Our board has either 30 black squares and 32 white squares or 32 black squares and 30 white squares.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Contradiction!</a:t>
            </a:r>
          </a:p>
        </p:txBody>
      </p:sp>
    </p:spTree>
    <p:extLst>
      <p:ext uri="{BB962C8B-B14F-4D97-AF65-F5344CB8AC3E}">
        <p14:creationId xmlns:p14="http://schemas.microsoft.com/office/powerpoint/2010/main" val="20563558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The Role of Open Problems</a:t>
            </a: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57800"/>
          </a:xfrm>
        </p:spPr>
        <p:txBody>
          <a:bodyPr/>
          <a:lstStyle/>
          <a:p>
            <a:r>
              <a:rPr lang="en-US" sz="2800" dirty="0"/>
              <a:t>Unsolved problems have motivated much work in mathematics. Fermat’s Last Theorem was conjectured more than 300 years ago. It has only recently been finally solved.</a:t>
            </a:r>
          </a:p>
          <a:p>
            <a:r>
              <a:rPr lang="en-US" sz="2800" b="1" dirty="0"/>
              <a:t>Fermat’s Last Theorem</a:t>
            </a:r>
            <a:r>
              <a:rPr lang="en-US" sz="2800" dirty="0"/>
              <a:t>: The equation </a:t>
            </a:r>
            <a:r>
              <a:rPr lang="en-US" sz="2800" i="1" dirty="0" err="1">
                <a:ea typeface="Cambria Math" pitchFamily="18" charset="0"/>
              </a:rPr>
              <a:t>x</a:t>
            </a:r>
            <a:r>
              <a:rPr lang="en-US" sz="2800" i="1" baseline="30000" dirty="0" err="1">
                <a:ea typeface="Cambria Math" pitchFamily="18" charset="0"/>
              </a:rPr>
              <a:t>n</a:t>
            </a:r>
            <a:r>
              <a:rPr lang="en-US" sz="2800" baseline="30000" dirty="0"/>
              <a:t>  </a:t>
            </a:r>
            <a:r>
              <a:rPr lang="en-US" sz="2800" dirty="0"/>
              <a:t>+ </a:t>
            </a:r>
            <a:r>
              <a:rPr lang="en-US" sz="2800" i="1" dirty="0" err="1">
                <a:ea typeface="Cambria Math" pitchFamily="18" charset="0"/>
              </a:rPr>
              <a:t>y</a:t>
            </a:r>
            <a:r>
              <a:rPr lang="en-US" sz="2800" i="1" baseline="30000" dirty="0" err="1">
                <a:ea typeface="Cambria Math" pitchFamily="18" charset="0"/>
              </a:rPr>
              <a:t>n</a:t>
            </a:r>
            <a:r>
              <a:rPr lang="en-US" sz="2800" i="1" baseline="30000" dirty="0">
                <a:ea typeface="Cambria Math" pitchFamily="18" charset="0"/>
              </a:rPr>
              <a:t> </a:t>
            </a:r>
            <a:r>
              <a:rPr lang="en-US" sz="2800" baseline="30000" dirty="0"/>
              <a:t>  </a:t>
            </a:r>
            <a:r>
              <a:rPr lang="en-US" sz="2800" dirty="0"/>
              <a:t>= </a:t>
            </a:r>
            <a:r>
              <a:rPr lang="en-US" sz="2800" i="1" dirty="0" err="1">
                <a:ea typeface="Cambria Math" pitchFamily="18" charset="0"/>
              </a:rPr>
              <a:t>z</a:t>
            </a:r>
            <a:r>
              <a:rPr lang="en-US" sz="2800" i="1" baseline="30000" dirty="0" err="1">
                <a:ea typeface="Cambria Math" pitchFamily="18" charset="0"/>
              </a:rPr>
              <a:t>n</a:t>
            </a:r>
            <a:endParaRPr lang="en-US" sz="2800" i="1" baseline="30000" dirty="0">
              <a:ea typeface="Cambria Math" pitchFamily="18" charset="0"/>
            </a:endParaRPr>
          </a:p>
          <a:p>
            <a:r>
              <a:rPr lang="en-US" sz="2800" dirty="0">
                <a:ea typeface="Cambria Math" pitchFamily="18" charset="0"/>
              </a:rPr>
              <a:t>has no solutions in integers </a:t>
            </a:r>
            <a:r>
              <a:rPr lang="en-US" sz="2800" i="1" dirty="0">
                <a:ea typeface="Cambria Math" pitchFamily="18" charset="0"/>
              </a:rPr>
              <a:t>x</a:t>
            </a:r>
            <a:r>
              <a:rPr lang="en-US" sz="2800" dirty="0">
                <a:ea typeface="Cambria Math" pitchFamily="18" charset="0"/>
              </a:rPr>
              <a:t>, </a:t>
            </a:r>
            <a:r>
              <a:rPr lang="en-US" sz="2800" i="1" dirty="0">
                <a:ea typeface="Cambria Math" pitchFamily="18" charset="0"/>
              </a:rPr>
              <a:t>y</a:t>
            </a:r>
            <a:r>
              <a:rPr lang="en-US" sz="2800" dirty="0">
                <a:ea typeface="Cambria Math" pitchFamily="18" charset="0"/>
              </a:rPr>
              <a:t>, and </a:t>
            </a:r>
            <a:r>
              <a:rPr lang="en-US" sz="2800" i="1" dirty="0">
                <a:ea typeface="Cambria Math" pitchFamily="18" charset="0"/>
              </a:rPr>
              <a:t>z</a:t>
            </a:r>
            <a:r>
              <a:rPr lang="en-US" sz="2800" dirty="0">
                <a:ea typeface="Cambria Math" pitchFamily="18" charset="0"/>
              </a:rPr>
              <a:t>, with </a:t>
            </a:r>
            <a:r>
              <a:rPr lang="en-US" sz="2800" i="1" dirty="0">
                <a:ea typeface="Cambria Math" pitchFamily="18" charset="0"/>
              </a:rPr>
              <a:t>xyz</a:t>
            </a:r>
            <a:r>
              <a:rPr lang="en-US" sz="2800" dirty="0">
                <a:ea typeface="Cambria Math"/>
              </a:rPr>
              <a:t>≠0 whenever n is an integer with </a:t>
            </a:r>
            <a:r>
              <a:rPr lang="en-US" sz="2800" i="1" dirty="0">
                <a:ea typeface="Cambria Math"/>
              </a:rPr>
              <a:t>n</a:t>
            </a:r>
            <a:r>
              <a:rPr lang="en-US" sz="2800" dirty="0">
                <a:ea typeface="Cambria Math"/>
              </a:rPr>
              <a:t> &gt; 2.</a:t>
            </a:r>
          </a:p>
          <a:p>
            <a:r>
              <a:rPr lang="en-US" sz="2800" dirty="0">
                <a:ea typeface="Cambria Math"/>
              </a:rPr>
              <a:t>A proof was found by Andrew Wiles in the 1990s.</a:t>
            </a:r>
            <a:endParaRPr lang="en-US" sz="2800" dirty="0">
              <a:ea typeface="Cambria Math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009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 Arguments</a:t>
            </a:r>
            <a:r>
              <a:rPr lang="en-US" sz="1500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57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/>
              <a:t>We will show how to construct valid arguments in two stages; first for propositional logic and then for predicate logic. The rules of inference are the essential building block in the construction of valid arguments.</a:t>
            </a:r>
          </a:p>
          <a:p>
            <a:pPr marL="880110" lvl="1" indent="-514350">
              <a:spcBef>
                <a:spcPts val="6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/>
              <a:t>Propositional Logic</a:t>
            </a:r>
          </a:p>
          <a:p>
            <a:pPr marL="1188720" lvl="2" indent="-514350">
              <a:spcBef>
                <a:spcPts val="600"/>
              </a:spcBef>
              <a:buNone/>
            </a:pPr>
            <a:r>
              <a:rPr lang="en-US" dirty="0"/>
              <a:t>Inference Rules</a:t>
            </a:r>
          </a:p>
          <a:p>
            <a:pPr marL="880110" lvl="1" indent="-514350">
              <a:spcBef>
                <a:spcPts val="6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en-US" dirty="0"/>
              <a:t>Predicate Logic</a:t>
            </a:r>
          </a:p>
          <a:p>
            <a:pPr marL="1188720" lvl="2" indent="-514350">
              <a:spcBef>
                <a:spcPts val="600"/>
              </a:spcBef>
              <a:buNone/>
            </a:pPr>
            <a:r>
              <a:rPr lang="en-US" dirty="0"/>
              <a:t>Inference rules for propositional logic plus additional inference rules to handle variables and quantifiers.</a:t>
            </a:r>
          </a:p>
        </p:txBody>
      </p:sp>
    </p:spTree>
    <p:extLst>
      <p:ext uri="{BB962C8B-B14F-4D97-AF65-F5344CB8AC3E}">
        <p14:creationId xmlns:p14="http://schemas.microsoft.com/office/powerpoint/2010/main" val="119180744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An Open Problem</a:t>
            </a: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578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/>
              <a:t>The </a:t>
            </a:r>
            <a:r>
              <a:rPr lang="en-US" sz="2800" b="1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2800" b="1" i="1" dirty="0"/>
              <a:t>x</a:t>
            </a:r>
            <a:r>
              <a:rPr lang="en-US" sz="2800" b="1" dirty="0"/>
              <a:t> + </a:t>
            </a:r>
            <a:r>
              <a:rPr lang="en-US" sz="2800" b="1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800" b="1" dirty="0"/>
              <a:t> Conjecture</a:t>
            </a:r>
            <a:r>
              <a:rPr lang="en-US" sz="2800" dirty="0"/>
              <a:t>: Let T be the transformation that sends an even integer </a:t>
            </a:r>
            <a:r>
              <a:rPr lang="en-US" sz="2800" i="1" dirty="0"/>
              <a:t>x</a:t>
            </a:r>
            <a:r>
              <a:rPr lang="en-US" sz="2800" dirty="0"/>
              <a:t> to </a:t>
            </a:r>
            <a:r>
              <a:rPr lang="en-US" sz="2800" i="1" dirty="0"/>
              <a:t>x</a:t>
            </a:r>
            <a:r>
              <a:rPr lang="en-US" sz="2800" dirty="0"/>
              <a:t>/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2 </a:t>
            </a:r>
            <a:r>
              <a:rPr lang="en-US" sz="2800" dirty="0"/>
              <a:t>and an odd integer </a:t>
            </a:r>
            <a:r>
              <a:rPr lang="en-US" sz="2800" i="1" dirty="0"/>
              <a:t>x</a:t>
            </a:r>
            <a:r>
              <a:rPr lang="en-US" sz="2800" dirty="0"/>
              <a:t> to 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3</a:t>
            </a:r>
            <a:r>
              <a:rPr lang="en-US" sz="2800" i="1" dirty="0"/>
              <a:t>x</a:t>
            </a:r>
            <a:r>
              <a:rPr lang="en-US" sz="2800" dirty="0"/>
              <a:t> + 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800" dirty="0"/>
              <a:t>. For all positive integers </a:t>
            </a:r>
            <a:r>
              <a:rPr lang="en-US" sz="2800" i="1" dirty="0"/>
              <a:t>x</a:t>
            </a:r>
            <a:r>
              <a:rPr lang="en-US" sz="2800" dirty="0"/>
              <a:t>, when we repeatedly apply the transformation T, we will eventually reach the integer 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1</a:t>
            </a:r>
            <a:r>
              <a:rPr lang="en-US" sz="2800" dirty="0"/>
              <a:t>.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For example, starting with </a:t>
            </a:r>
            <a:r>
              <a:rPr lang="en-US" sz="2800" i="1" dirty="0"/>
              <a:t>x</a:t>
            </a:r>
            <a:r>
              <a:rPr lang="en-US" sz="2800" dirty="0"/>
              <a:t> = </a:t>
            </a:r>
            <a:r>
              <a:rPr lang="en-US" sz="2800" dirty="0">
                <a:latin typeface="Cambria Math" pitchFamily="18" charset="0"/>
                <a:ea typeface="Cambria Math" pitchFamily="18" charset="0"/>
              </a:rPr>
              <a:t>13</a:t>
            </a:r>
            <a:r>
              <a:rPr lang="en-US" sz="2800" dirty="0"/>
              <a:t>: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T(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13</a:t>
            </a:r>
            <a:r>
              <a:rPr lang="en-US" sz="2400" dirty="0"/>
              <a:t>) =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3∙13 + 1 </a:t>
            </a:r>
            <a:r>
              <a:rPr lang="en-US" sz="2400" dirty="0">
                <a:latin typeface="Cambria Math"/>
                <a:ea typeface="Cambria Math"/>
              </a:rPr>
              <a:t>= 40, </a:t>
            </a:r>
            <a:r>
              <a:rPr lang="en-US" sz="2400" dirty="0"/>
              <a:t>T(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40</a:t>
            </a:r>
            <a:r>
              <a:rPr lang="en-US" sz="2400" dirty="0"/>
              <a:t>) =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40/2 </a:t>
            </a:r>
            <a:r>
              <a:rPr lang="en-US" sz="2400" dirty="0">
                <a:latin typeface="Cambria Math"/>
                <a:ea typeface="Cambria Math"/>
              </a:rPr>
              <a:t>= 20, </a:t>
            </a:r>
            <a:r>
              <a:rPr lang="en-US" sz="2400" dirty="0"/>
              <a:t>T(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20</a:t>
            </a:r>
            <a:r>
              <a:rPr lang="en-US" sz="2400" dirty="0"/>
              <a:t>) =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20/2 </a:t>
            </a:r>
            <a:r>
              <a:rPr lang="en-US" sz="2400" dirty="0">
                <a:latin typeface="Cambria Math"/>
                <a:ea typeface="Cambria Math"/>
              </a:rPr>
              <a:t>= 10,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T(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10</a:t>
            </a:r>
            <a:r>
              <a:rPr lang="en-US" sz="2400" dirty="0"/>
              <a:t>) =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10/2 </a:t>
            </a:r>
            <a:r>
              <a:rPr lang="en-US" sz="2400" dirty="0">
                <a:latin typeface="Cambria Math"/>
                <a:ea typeface="Cambria Math"/>
              </a:rPr>
              <a:t>= 5, </a:t>
            </a:r>
            <a:r>
              <a:rPr lang="en-US" sz="2400" dirty="0"/>
              <a:t>T(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5</a:t>
            </a:r>
            <a:r>
              <a:rPr lang="en-US" sz="2400" dirty="0"/>
              <a:t>) =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3∙5 + 1 </a:t>
            </a:r>
            <a:r>
              <a:rPr lang="en-US" sz="2400" dirty="0">
                <a:latin typeface="Cambria Math"/>
                <a:ea typeface="Cambria Math"/>
              </a:rPr>
              <a:t>= 16,</a:t>
            </a:r>
            <a:r>
              <a:rPr lang="en-US" sz="2400" dirty="0"/>
              <a:t>T(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16</a:t>
            </a:r>
            <a:r>
              <a:rPr lang="en-US" sz="2400" dirty="0"/>
              <a:t>) =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16/2 </a:t>
            </a:r>
            <a:r>
              <a:rPr lang="en-US" sz="2400" dirty="0">
                <a:latin typeface="Cambria Math"/>
                <a:ea typeface="Cambria Math"/>
              </a:rPr>
              <a:t>= 8,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T(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8</a:t>
            </a:r>
            <a:r>
              <a:rPr lang="en-US" sz="2400" dirty="0"/>
              <a:t>) =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8/2 </a:t>
            </a:r>
            <a:r>
              <a:rPr lang="en-US" sz="2400" dirty="0">
                <a:latin typeface="Cambria Math"/>
                <a:ea typeface="Cambria Math"/>
              </a:rPr>
              <a:t>= 4, </a:t>
            </a:r>
            <a:r>
              <a:rPr lang="en-US" sz="2400" dirty="0"/>
              <a:t>T(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4</a:t>
            </a:r>
            <a:r>
              <a:rPr lang="en-US" sz="2400" dirty="0"/>
              <a:t>) =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4/2 </a:t>
            </a:r>
            <a:r>
              <a:rPr lang="en-US" sz="2400" dirty="0">
                <a:latin typeface="Cambria Math"/>
                <a:ea typeface="Cambria Math"/>
              </a:rPr>
              <a:t>= 2, </a:t>
            </a:r>
            <a:r>
              <a:rPr lang="en-US" sz="2400" dirty="0"/>
              <a:t>T(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2</a:t>
            </a:r>
            <a:r>
              <a:rPr lang="en-US" sz="2400" dirty="0"/>
              <a:t>) = </a:t>
            </a:r>
            <a:r>
              <a:rPr lang="en-US" sz="2400" dirty="0">
                <a:latin typeface="Cambria Math" pitchFamily="18" charset="0"/>
                <a:ea typeface="Cambria Math" pitchFamily="18" charset="0"/>
              </a:rPr>
              <a:t>2/2 </a:t>
            </a:r>
            <a:r>
              <a:rPr lang="en-US" sz="2400" dirty="0">
                <a:latin typeface="Cambria Math"/>
                <a:ea typeface="Cambria Math"/>
              </a:rPr>
              <a:t>= 1</a:t>
            </a:r>
          </a:p>
          <a:p>
            <a:pPr>
              <a:spcBef>
                <a:spcPts val="300"/>
              </a:spcBef>
            </a:pPr>
            <a:r>
              <a:rPr lang="en-US" sz="2800" dirty="0">
                <a:latin typeface="Cambria Math"/>
                <a:ea typeface="Cambria Math"/>
              </a:rPr>
              <a:t>The conjecture has been verified using computers up to 5.6 ∙ 10</a:t>
            </a:r>
            <a:r>
              <a:rPr lang="en-US" sz="2800" baseline="30000" dirty="0">
                <a:latin typeface="Cambria Math"/>
                <a:ea typeface="Cambria Math"/>
              </a:rPr>
              <a:t>13</a:t>
            </a:r>
            <a:r>
              <a:rPr lang="en-US" sz="2800" dirty="0">
                <a:latin typeface="Cambria Math"/>
                <a:ea typeface="Cambria Math"/>
              </a:rPr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0418800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Additional Proof Methods</a:t>
            </a:r>
            <a:endParaRPr lang="en-US" sz="1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57800"/>
          </a:xfrm>
        </p:spPr>
        <p:txBody>
          <a:bodyPr/>
          <a:lstStyle/>
          <a:p>
            <a:r>
              <a:rPr lang="en-US" dirty="0"/>
              <a:t>Later we will see many other proof methods:</a:t>
            </a:r>
          </a:p>
          <a:p>
            <a:pPr lvl="1"/>
            <a:r>
              <a:rPr lang="en-US" dirty="0"/>
              <a:t>Mathematical induction, which is a useful method for proving statements of the form </a:t>
            </a:r>
            <a:r>
              <a:rPr lang="en-US" dirty="0">
                <a:sym typeface="Symbol"/>
              </a:rPr>
              <a:t></a:t>
            </a:r>
            <a:r>
              <a:rPr lang="en-US" i="1" dirty="0">
                <a:sym typeface="Symbol"/>
              </a:rPr>
              <a:t>n P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n</a:t>
            </a:r>
            <a:r>
              <a:rPr lang="en-US" dirty="0">
                <a:sym typeface="Symbol"/>
              </a:rPr>
              <a:t>), where the domain consists of all positive integers.</a:t>
            </a:r>
          </a:p>
          <a:p>
            <a:pPr lvl="1"/>
            <a:r>
              <a:rPr lang="en-US" dirty="0">
                <a:sym typeface="Symbol"/>
              </a:rPr>
              <a:t>Structural induction, which can be used to prove such results about recursively defined sets.</a:t>
            </a:r>
          </a:p>
          <a:p>
            <a:pPr lvl="1"/>
            <a:r>
              <a:rPr lang="en-US" dirty="0">
                <a:sym typeface="Symbol"/>
              </a:rPr>
              <a:t>Cantor diagonalization is used to prove results about the size of infinite sets.</a:t>
            </a:r>
          </a:p>
          <a:p>
            <a:pPr lvl="1"/>
            <a:r>
              <a:rPr lang="en-US" dirty="0">
                <a:sym typeface="Symbol"/>
              </a:rPr>
              <a:t>Combinatorial proofs use counting arguments.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38647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28800"/>
            <a:ext cx="9144000" cy="1722120"/>
          </a:xfrm>
        </p:spPr>
        <p:txBody>
          <a:bodyPr/>
          <a:lstStyle/>
          <a:p>
            <a:r>
              <a:rPr lang="en-US" sz="6000" b="1" dirty="0"/>
              <a:t>Appendix of Image Long Descriptions</a:t>
            </a:r>
          </a:p>
        </p:txBody>
      </p:sp>
    </p:spTree>
    <p:extLst>
      <p:ext uri="{BB962C8B-B14F-4D97-AF65-F5344CB8AC3E}">
        <p14:creationId xmlns:p14="http://schemas.microsoft.com/office/powerpoint/2010/main" val="404552561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Tilings</a:t>
            </a:r>
            <a:r>
              <a:rPr lang="en-IN" sz="1500"/>
              <a:t> 2</a:t>
            </a:r>
            <a:r>
              <a:rPr lang="en-IN"/>
              <a:t>- </a:t>
            </a:r>
            <a:r>
              <a:rPr lang="en-IN" dirty="0"/>
              <a:t>Appendix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The straight </a:t>
            </a:r>
            <a:r>
              <a:rPr lang="en-IN" dirty="0" err="1"/>
              <a:t>triomino</a:t>
            </a:r>
            <a:r>
              <a:rPr lang="en-IN" dirty="0"/>
              <a:t> has three horizontally connected squares. The right </a:t>
            </a:r>
            <a:r>
              <a:rPr lang="en-IN" dirty="0" err="1"/>
              <a:t>triomino</a:t>
            </a:r>
            <a:r>
              <a:rPr lang="en-IN" dirty="0"/>
              <a:t> can be obtained from the larger 2 by 2 square by removing the right top square.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467512" y="6477000"/>
            <a:ext cx="2208976" cy="183600"/>
          </a:xfrm>
        </p:spPr>
        <p:txBody>
          <a:bodyPr/>
          <a:lstStyle/>
          <a:p>
            <a:pPr lvl="0"/>
            <a:r>
              <a:rPr lang="en-IN" sz="1200" dirty="0">
                <a:solidFill>
                  <a:prstClr val="black"/>
                </a:solidFill>
                <a:hlinkClick r:id="rId2" action="ppaction://hlinksldjump"/>
              </a:rPr>
              <a:t>Jump to the image</a:t>
            </a:r>
          </a:p>
        </p:txBody>
      </p:sp>
    </p:spTree>
    <p:extLst>
      <p:ext uri="{BB962C8B-B14F-4D97-AF65-F5344CB8AC3E}">
        <p14:creationId xmlns:p14="http://schemas.microsoft.com/office/powerpoint/2010/main" val="3380092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Arguments in Propositional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1040" cy="5257800"/>
          </a:xfrm>
        </p:spPr>
        <p:txBody>
          <a:bodyPr/>
          <a:lstStyle/>
          <a:p>
            <a:r>
              <a:rPr lang="en-US" sz="2400" dirty="0"/>
              <a:t>A </a:t>
            </a:r>
            <a:r>
              <a:rPr lang="en-US" sz="2400" i="1" dirty="0"/>
              <a:t>argument </a:t>
            </a:r>
            <a:r>
              <a:rPr lang="en-US" sz="2400" dirty="0"/>
              <a:t>in propositional logic is a sequence of propositions. All but the final proposition are called </a:t>
            </a:r>
            <a:r>
              <a:rPr lang="en-US" sz="2400" i="1" dirty="0"/>
              <a:t>premises</a:t>
            </a:r>
            <a:r>
              <a:rPr lang="en-US" sz="2400" dirty="0"/>
              <a:t>. The last statement is the </a:t>
            </a:r>
            <a:r>
              <a:rPr lang="en-US" sz="2400" i="1" dirty="0"/>
              <a:t>conclusion</a:t>
            </a:r>
            <a:r>
              <a:rPr lang="en-US" sz="2400" dirty="0"/>
              <a:t>.</a:t>
            </a:r>
          </a:p>
          <a:p>
            <a:r>
              <a:rPr lang="en-US" sz="2400" dirty="0"/>
              <a:t>The argument is valid if the premises imply the conclusion. An </a:t>
            </a:r>
            <a:r>
              <a:rPr lang="en-US" sz="2400" i="1" dirty="0"/>
              <a:t>argument form</a:t>
            </a:r>
            <a:r>
              <a:rPr lang="en-US" sz="2400" dirty="0"/>
              <a:t> is an argument that is valid no matter what propositions are substituted into its propositional variables.</a:t>
            </a:r>
          </a:p>
          <a:p>
            <a:r>
              <a:rPr lang="en-US" sz="2400" dirty="0"/>
              <a:t>If the premises are  </a:t>
            </a:r>
            <a:r>
              <a:rPr lang="en-US" sz="2400" i="1" dirty="0">
                <a:ea typeface="Cambria Math" pitchFamily="18" charset="0"/>
              </a:rPr>
              <a:t>p</a:t>
            </a:r>
            <a:r>
              <a:rPr lang="en-US" sz="2400" baseline="-25000" dirty="0">
                <a:ea typeface="Cambria Math" pitchFamily="18" charset="0"/>
              </a:rPr>
              <a:t>1 </a:t>
            </a:r>
            <a:r>
              <a:rPr lang="en-US" sz="2400" dirty="0">
                <a:ea typeface="Cambria Math" pitchFamily="18" charset="0"/>
              </a:rPr>
              <a:t>,</a:t>
            </a:r>
            <a:r>
              <a:rPr lang="en-US" sz="2400" i="1" dirty="0">
                <a:ea typeface="Cambria Math" pitchFamily="18" charset="0"/>
              </a:rPr>
              <a:t>p</a:t>
            </a:r>
            <a:r>
              <a:rPr lang="en-US" sz="2400" baseline="-25000" dirty="0">
                <a:ea typeface="Cambria Math" pitchFamily="18" charset="0"/>
              </a:rPr>
              <a:t>2</a:t>
            </a:r>
            <a:r>
              <a:rPr lang="en-US" sz="2400" dirty="0">
                <a:ea typeface="Cambria Math" pitchFamily="18" charset="0"/>
              </a:rPr>
              <a:t>, …,</a:t>
            </a:r>
            <a:r>
              <a:rPr lang="en-US" sz="2400" i="1" dirty="0" err="1">
                <a:ea typeface="Cambria Math" pitchFamily="18" charset="0"/>
              </a:rPr>
              <a:t>p</a:t>
            </a:r>
            <a:r>
              <a:rPr lang="en-US" sz="2400" i="1" baseline="-25000" dirty="0" err="1">
                <a:ea typeface="Cambria Math" pitchFamily="18" charset="0"/>
              </a:rPr>
              <a:t>n</a:t>
            </a:r>
            <a:r>
              <a:rPr lang="en-US" sz="2400" dirty="0">
                <a:ea typeface="Cambria Math" pitchFamily="18" charset="0"/>
              </a:rPr>
              <a:t> </a:t>
            </a:r>
            <a:r>
              <a:rPr lang="en-US" sz="2400" dirty="0"/>
              <a:t>and the conclusion is </a:t>
            </a:r>
            <a:r>
              <a:rPr lang="en-US" sz="2400" i="1" dirty="0">
                <a:ea typeface="Cambria Math" pitchFamily="18" charset="0"/>
              </a:rPr>
              <a:t>q</a:t>
            </a:r>
            <a:r>
              <a:rPr lang="en-US" sz="2400" dirty="0"/>
              <a:t> then</a:t>
            </a:r>
            <a:br>
              <a:rPr lang="en-US" sz="2400" dirty="0"/>
            </a:br>
            <a:r>
              <a:rPr lang="en-US" sz="2400" dirty="0"/>
              <a:t>	(</a:t>
            </a:r>
            <a:r>
              <a:rPr lang="en-US" sz="2400" i="1" dirty="0">
                <a:ea typeface="Cambria Math" pitchFamily="18" charset="0"/>
              </a:rPr>
              <a:t>p</a:t>
            </a:r>
            <a:r>
              <a:rPr lang="en-US" sz="2400" baseline="-25000" dirty="0">
                <a:ea typeface="Cambria Math" pitchFamily="18" charset="0"/>
              </a:rPr>
              <a:t>1 </a:t>
            </a:r>
            <a:r>
              <a:rPr lang="en-US" sz="2400" dirty="0">
                <a:ea typeface="Cambria Math" pitchFamily="18" charset="0"/>
              </a:rPr>
              <a:t> ∧ </a:t>
            </a:r>
            <a:r>
              <a:rPr lang="en-US" sz="2400" i="1" dirty="0">
                <a:ea typeface="Cambria Math" pitchFamily="18" charset="0"/>
              </a:rPr>
              <a:t>p</a:t>
            </a:r>
            <a:r>
              <a:rPr lang="en-US" sz="2400" baseline="-25000" dirty="0">
                <a:ea typeface="Cambria Math" pitchFamily="18" charset="0"/>
              </a:rPr>
              <a:t>2</a:t>
            </a:r>
            <a:r>
              <a:rPr lang="en-US" sz="2400" dirty="0">
                <a:ea typeface="Cambria Math" pitchFamily="18" charset="0"/>
              </a:rPr>
              <a:t> ∧ … ∧ </a:t>
            </a:r>
            <a:r>
              <a:rPr lang="en-US" sz="2400" i="1" dirty="0" err="1">
                <a:ea typeface="Cambria Math" pitchFamily="18" charset="0"/>
              </a:rPr>
              <a:t>p</a:t>
            </a:r>
            <a:r>
              <a:rPr lang="en-US" sz="2400" i="1" baseline="-25000" dirty="0" err="1">
                <a:ea typeface="Cambria Math" pitchFamily="18" charset="0"/>
              </a:rPr>
              <a:t>n</a:t>
            </a:r>
            <a:r>
              <a:rPr lang="en-US" sz="2400" dirty="0"/>
              <a:t> ) </a:t>
            </a:r>
            <a:r>
              <a:rPr lang="en-US" sz="2400" dirty="0">
                <a:ea typeface="Cambria Math"/>
              </a:rPr>
              <a:t>→</a:t>
            </a:r>
            <a:r>
              <a:rPr lang="en-US" sz="2400" i="1" dirty="0">
                <a:ea typeface="Cambria Math" pitchFamily="18" charset="0"/>
              </a:rPr>
              <a:t> q</a:t>
            </a:r>
            <a:r>
              <a:rPr lang="en-US" sz="2400" dirty="0"/>
              <a:t> is a tautology.</a:t>
            </a:r>
            <a:r>
              <a:rPr lang="en-US" sz="2400" i="1" dirty="0">
                <a:ea typeface="Cambria Math" pitchFamily="18" charset="0"/>
              </a:rPr>
              <a:t> </a:t>
            </a:r>
            <a:endParaRPr lang="en-US" sz="2400" dirty="0"/>
          </a:p>
          <a:p>
            <a:r>
              <a:rPr lang="en-US" sz="2400" dirty="0"/>
              <a:t>Inference rules are all argument simple argument forms that will be used to construct more complex argument forms.</a:t>
            </a:r>
          </a:p>
        </p:txBody>
      </p:sp>
    </p:spTree>
    <p:extLst>
      <p:ext uri="{BB962C8B-B14F-4D97-AF65-F5344CB8AC3E}">
        <p14:creationId xmlns:p14="http://schemas.microsoft.com/office/powerpoint/2010/main" val="3244519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Rules of Inference for Propositional Logic: Modus Ponens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0730575"/>
              </p:ext>
            </p:extLst>
          </p:nvPr>
        </p:nvGraphicFramePr>
        <p:xfrm>
          <a:off x="584880" y="1676400"/>
          <a:ext cx="1091520" cy="1244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77" name="Equation" r:id="rId3" imgW="545760" imgH="622080" progId="Equation.DSMT4">
                  <p:embed/>
                </p:oleObj>
              </mc:Choice>
              <mc:Fallback>
                <p:oleObj name="Equation" r:id="rId3" imgW="54576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4880" y="1676400"/>
                        <a:ext cx="1091520" cy="1244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3048000" y="1524000"/>
            <a:ext cx="4572000" cy="533400"/>
          </a:xfrm>
        </p:spPr>
        <p:txBody>
          <a:bodyPr/>
          <a:lstStyle/>
          <a:p>
            <a:r>
              <a:rPr lang="en-US" sz="2800" b="1" dirty="0"/>
              <a:t>Corresponding Tautology:</a:t>
            </a:r>
            <a:endParaRPr lang="en-US" sz="2800" i="1" dirty="0"/>
          </a:p>
        </p:txBody>
      </p:sp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873890"/>
              </p:ext>
            </p:extLst>
          </p:nvPr>
        </p:nvGraphicFramePr>
        <p:xfrm>
          <a:off x="4025900" y="2108200"/>
          <a:ext cx="2336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678" name="Equation" r:id="rId5" imgW="1168200" imgH="203040" progId="Equation.DSMT4">
                  <p:embed/>
                </p:oleObj>
              </mc:Choice>
              <mc:Fallback>
                <p:oleObj name="Equation" r:id="rId5" imgW="1168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25900" y="2108200"/>
                        <a:ext cx="23368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5"/>
          <p:cNvSpPr>
            <a:spLocks noGrp="1"/>
          </p:cNvSpPr>
          <p:nvPr>
            <p:ph idx="13"/>
          </p:nvPr>
        </p:nvSpPr>
        <p:spPr>
          <a:xfrm>
            <a:off x="1676400" y="2895600"/>
            <a:ext cx="7239000" cy="32004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b="1" dirty="0"/>
              <a:t>Example: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p</a:t>
            </a:r>
            <a:r>
              <a:rPr lang="en-US" sz="2800" dirty="0"/>
              <a:t> be “It is snowing.”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Let </a:t>
            </a:r>
            <a:r>
              <a:rPr lang="en-US" sz="2800" i="1" dirty="0"/>
              <a:t>q</a:t>
            </a:r>
            <a:r>
              <a:rPr lang="en-US" sz="2800" dirty="0"/>
              <a:t> be “I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“If it is snowing, then I will study discrete math.”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“It is snowing.”</a:t>
            </a:r>
          </a:p>
          <a:p>
            <a:pPr>
              <a:spcBef>
                <a:spcPts val="300"/>
              </a:spcBef>
            </a:pPr>
            <a:r>
              <a:rPr lang="en-US" sz="2800" dirty="0"/>
              <a:t>“Therefore , I will study discrete math.”</a:t>
            </a:r>
          </a:p>
        </p:txBody>
      </p:sp>
    </p:spTree>
    <p:extLst>
      <p:ext uri="{BB962C8B-B14F-4D97-AF65-F5344CB8AC3E}">
        <p14:creationId xmlns:p14="http://schemas.microsoft.com/office/powerpoint/2010/main" val="422560479"/>
      </p:ext>
    </p:extLst>
  </p:cSld>
  <p:clrMapOvr>
    <a:masterClrMapping/>
  </p:clrMapOvr>
</p:sld>
</file>

<file path=ppt/theme/theme1.xml><?xml version="1.0" encoding="utf-8"?>
<a:theme xmlns:a="http://schemas.openxmlformats.org/drawingml/2006/main" name="FIRST, BREAK, LAST slides 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lternate FIRST, BREAK, LAST slide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lain BODY/MAIN CONTENT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Red bar footer BODY/MAIN CONTENT">
  <a:themeElements>
    <a:clrScheme name="Custom 63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00518B"/>
      </a:hlink>
      <a:folHlink>
        <a:srgbClr val="00518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PLAIN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RED FOOTER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LUE Section Divider, Quotes, Callouts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Plain_APPENDIX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Red Bar Footer_APPENDIX">
  <a:themeElements>
    <a:clrScheme name="MHHE Branding">
      <a:dk1>
        <a:sysClr val="windowText" lastClr="000000"/>
      </a:dk1>
      <a:lt1>
        <a:sysClr val="window" lastClr="FFFFFF"/>
      </a:lt1>
      <a:dk2>
        <a:srgbClr val="E6E4CC"/>
      </a:dk2>
      <a:lt2>
        <a:srgbClr val="C30C20"/>
      </a:lt2>
      <a:accent1>
        <a:srgbClr val="7AC1AC"/>
      </a:accent1>
      <a:accent2>
        <a:srgbClr val="802754"/>
      </a:accent2>
      <a:accent3>
        <a:srgbClr val="777777"/>
      </a:accent3>
      <a:accent4>
        <a:srgbClr val="DC5A20"/>
      </a:accent4>
      <a:accent5>
        <a:srgbClr val="39858E"/>
      </a:accent5>
      <a:accent6>
        <a:srgbClr val="FFCE00"/>
      </a:accent6>
      <a:hlink>
        <a:srgbClr val="39858E"/>
      </a:hlink>
      <a:folHlink>
        <a:srgbClr val="39858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MHHE_Accessible_PPT_Template-v4</Template>
  <TotalTime>5014</TotalTime>
  <Words>4692</Words>
  <Application>Microsoft Office PowerPoint</Application>
  <PresentationFormat>On-screen Show (4:3)</PresentationFormat>
  <Paragraphs>463</Paragraphs>
  <Slides>73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9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91" baseType="lpstr">
      <vt:lpstr>Arial</vt:lpstr>
      <vt:lpstr>ArumSans Bold</vt:lpstr>
      <vt:lpstr>ArumSans Regular</vt:lpstr>
      <vt:lpstr>Calibri</vt:lpstr>
      <vt:lpstr>Cambria Math</vt:lpstr>
      <vt:lpstr>Symbol</vt:lpstr>
      <vt:lpstr>Vectipede Rg</vt:lpstr>
      <vt:lpstr>Wingdings</vt:lpstr>
      <vt:lpstr>FIRST, BREAK, LAST slides </vt:lpstr>
      <vt:lpstr>Alternate FIRST, BREAK, LAST slides</vt:lpstr>
      <vt:lpstr>Plain BODY/MAIN CONTENT</vt:lpstr>
      <vt:lpstr>Red bar footer BODY/MAIN CONTENT</vt:lpstr>
      <vt:lpstr>PLAIN Section Divider, Quotes, Callouts</vt:lpstr>
      <vt:lpstr>RED FOOTER Section Divider, Quotes, Callouts</vt:lpstr>
      <vt:lpstr>BLUE Section Divider, Quotes, Callouts</vt:lpstr>
      <vt:lpstr>Plain_APPENDIX</vt:lpstr>
      <vt:lpstr>Red Bar Footer_APPENDIX</vt:lpstr>
      <vt:lpstr>Equation</vt:lpstr>
      <vt:lpstr>The Foundations: Logic and Proofs</vt:lpstr>
      <vt:lpstr>Summary</vt:lpstr>
      <vt:lpstr>Rules of Inference</vt:lpstr>
      <vt:lpstr>Section Summary 1</vt:lpstr>
      <vt:lpstr>Revisiting the Socrates Example</vt:lpstr>
      <vt:lpstr>The Argument</vt:lpstr>
      <vt:lpstr>Valid Arguments 1</vt:lpstr>
      <vt:lpstr>Arguments in Propositional Logic</vt:lpstr>
      <vt:lpstr>Rules of Inference for Propositional Logic: Modus Ponens</vt:lpstr>
      <vt:lpstr>Modus Tollens</vt:lpstr>
      <vt:lpstr>Hypothetical Syllogism</vt:lpstr>
      <vt:lpstr>Disjunctive Syllogism</vt:lpstr>
      <vt:lpstr>Addition</vt:lpstr>
      <vt:lpstr>Simplification</vt:lpstr>
      <vt:lpstr>Conjunction</vt:lpstr>
      <vt:lpstr>Resolution</vt:lpstr>
      <vt:lpstr>Using the Rules of Inference to Build Valid Arguments</vt:lpstr>
      <vt:lpstr>Valid Arguments 2</vt:lpstr>
      <vt:lpstr>Valid Arguments 3</vt:lpstr>
      <vt:lpstr>Valid Arguments 4</vt:lpstr>
      <vt:lpstr>Handling Quantified Statements</vt:lpstr>
      <vt:lpstr>Universal Instantiation (UI)</vt:lpstr>
      <vt:lpstr>Universal Generalization (UG)</vt:lpstr>
      <vt:lpstr>Existential Instantiation (EI)</vt:lpstr>
      <vt:lpstr>Existential Generalization (EG)</vt:lpstr>
      <vt:lpstr>Using Rules of Inference 1</vt:lpstr>
      <vt:lpstr>Using Rules of Inference 2</vt:lpstr>
      <vt:lpstr>Using Rules of Inference 3</vt:lpstr>
      <vt:lpstr>Returning to  the Socrates Example</vt:lpstr>
      <vt:lpstr>Solution for Socrates Example</vt:lpstr>
      <vt:lpstr>Universal Modus Ponens</vt:lpstr>
      <vt:lpstr>Introduction to Proofs</vt:lpstr>
      <vt:lpstr>Section Summary 2</vt:lpstr>
      <vt:lpstr>Proofs of Mathematical Statements</vt:lpstr>
      <vt:lpstr>Definitions</vt:lpstr>
      <vt:lpstr>Forms of  Theorems </vt:lpstr>
      <vt:lpstr>Proving Theorems</vt:lpstr>
      <vt:lpstr>Proving Conditional Statements: p → q</vt:lpstr>
      <vt:lpstr>Even and Odd Integers</vt:lpstr>
      <vt:lpstr>Proving Conditional Statements: p → q 1</vt:lpstr>
      <vt:lpstr>Proving Conditional Statements: p → q 2</vt:lpstr>
      <vt:lpstr>Proving Conditional Statements: p → q 3</vt:lpstr>
      <vt:lpstr>Proving Conditional Statements: p → q 4</vt:lpstr>
      <vt:lpstr>Proving Conditional Statements: p → q 5</vt:lpstr>
      <vt:lpstr>Proof by Contradiction 1</vt:lpstr>
      <vt:lpstr>Proof by Contradiction 2</vt:lpstr>
      <vt:lpstr>Theorems that are Biconditional Statements</vt:lpstr>
      <vt:lpstr>What is wrong with this?</vt:lpstr>
      <vt:lpstr>Looking Ahead</vt:lpstr>
      <vt:lpstr>Proof Methods and Strategy</vt:lpstr>
      <vt:lpstr>Section Summary 3</vt:lpstr>
      <vt:lpstr>Proof by Cases 1</vt:lpstr>
      <vt:lpstr>Proof by Cases 2</vt:lpstr>
      <vt:lpstr>Proof by Cases 3</vt:lpstr>
      <vt:lpstr>Without Loss of Generality</vt:lpstr>
      <vt:lpstr>Existence Proofs</vt:lpstr>
      <vt:lpstr>Nonconstructive Existence Proofs</vt:lpstr>
      <vt:lpstr>Counterexamples</vt:lpstr>
      <vt:lpstr>Uniqueness Proofs</vt:lpstr>
      <vt:lpstr>Proof Strategies for proving p → q</vt:lpstr>
      <vt:lpstr>Backward Reasoning</vt:lpstr>
      <vt:lpstr>Universally Quantified Assertions 1</vt:lpstr>
      <vt:lpstr>Universally Quantified Assertions 2</vt:lpstr>
      <vt:lpstr>Universally Quantified Assertions 3</vt:lpstr>
      <vt:lpstr>Proof and Disproof: Tilings</vt:lpstr>
      <vt:lpstr>Tilings 1</vt:lpstr>
      <vt:lpstr>Tilings 2</vt:lpstr>
      <vt:lpstr>Tilings 3</vt:lpstr>
      <vt:lpstr>The Role of Open Problems</vt:lpstr>
      <vt:lpstr>An Open Problem</vt:lpstr>
      <vt:lpstr>Additional Proof Methods</vt:lpstr>
      <vt:lpstr>Appendix of Image Long Descriptions</vt:lpstr>
      <vt:lpstr>Tilings 2- Appendix</vt:lpstr>
    </vt:vector>
  </TitlesOfParts>
  <Company>The McGraw-Hill Companies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With 1 of These Slides</dc:title>
  <dc:creator>Hahn, Sandra</dc:creator>
  <cp:lastModifiedBy>Devlin, Nora</cp:lastModifiedBy>
  <cp:revision>809</cp:revision>
  <dcterms:created xsi:type="dcterms:W3CDTF">2017-12-05T17:18:18Z</dcterms:created>
  <dcterms:modified xsi:type="dcterms:W3CDTF">2018-08-13T17:53:19Z</dcterms:modified>
</cp:coreProperties>
</file>