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67"/>
  </p:notesMasterIdLst>
  <p:handoutMasterIdLst>
    <p:handoutMasterId r:id="rId68"/>
  </p:handoutMasterIdLst>
  <p:sldIdLst>
    <p:sldId id="273" r:id="rId10"/>
    <p:sldId id="276" r:id="rId11"/>
    <p:sldId id="414" r:id="rId12"/>
    <p:sldId id="415" r:id="rId13"/>
    <p:sldId id="419" r:id="rId14"/>
    <p:sldId id="416" r:id="rId15"/>
    <p:sldId id="420" r:id="rId16"/>
    <p:sldId id="477" r:id="rId17"/>
    <p:sldId id="478" r:id="rId18"/>
    <p:sldId id="442" r:id="rId19"/>
    <p:sldId id="479" r:id="rId20"/>
    <p:sldId id="480" r:id="rId21"/>
    <p:sldId id="481" r:id="rId22"/>
    <p:sldId id="482" r:id="rId23"/>
    <p:sldId id="483" r:id="rId24"/>
    <p:sldId id="484" r:id="rId25"/>
    <p:sldId id="485" r:id="rId26"/>
    <p:sldId id="486" r:id="rId27"/>
    <p:sldId id="487" r:id="rId28"/>
    <p:sldId id="488" r:id="rId29"/>
    <p:sldId id="489" r:id="rId30"/>
    <p:sldId id="490" r:id="rId31"/>
    <p:sldId id="491" r:id="rId32"/>
    <p:sldId id="526" r:id="rId33"/>
    <p:sldId id="493" r:id="rId34"/>
    <p:sldId id="494" r:id="rId35"/>
    <p:sldId id="495" r:id="rId36"/>
    <p:sldId id="496" r:id="rId37"/>
    <p:sldId id="497" r:id="rId38"/>
    <p:sldId id="498" r:id="rId39"/>
    <p:sldId id="499" r:id="rId40"/>
    <p:sldId id="500" r:id="rId41"/>
    <p:sldId id="501" r:id="rId42"/>
    <p:sldId id="502" r:id="rId43"/>
    <p:sldId id="503" r:id="rId44"/>
    <p:sldId id="504" r:id="rId45"/>
    <p:sldId id="505" r:id="rId46"/>
    <p:sldId id="506" r:id="rId47"/>
    <p:sldId id="507" r:id="rId48"/>
    <p:sldId id="508" r:id="rId49"/>
    <p:sldId id="436" r:id="rId50"/>
    <p:sldId id="509" r:id="rId51"/>
    <p:sldId id="510" r:id="rId52"/>
    <p:sldId id="511" r:id="rId53"/>
    <p:sldId id="512" r:id="rId54"/>
    <p:sldId id="513" r:id="rId55"/>
    <p:sldId id="514" r:id="rId56"/>
    <p:sldId id="516" r:id="rId57"/>
    <p:sldId id="517" r:id="rId58"/>
    <p:sldId id="518" r:id="rId59"/>
    <p:sldId id="519" r:id="rId60"/>
    <p:sldId id="520" r:id="rId61"/>
    <p:sldId id="521" r:id="rId62"/>
    <p:sldId id="522" r:id="rId63"/>
    <p:sldId id="523" r:id="rId64"/>
    <p:sldId id="524" r:id="rId65"/>
    <p:sldId id="525"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8E9"/>
    <a:srgbClr val="D8CDD1"/>
    <a:srgbClr val="802754"/>
    <a:srgbClr val="04617B"/>
    <a:srgbClr val="E1F3FF"/>
    <a:srgbClr val="0B508F"/>
    <a:srgbClr val="E7EBF5"/>
    <a:srgbClr val="CCD5EA"/>
    <a:srgbClr val="505050"/>
    <a:srgbClr val="1A58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0" autoAdjust="0"/>
    <p:restoredTop sz="95429" autoAdjust="0"/>
  </p:normalViewPr>
  <p:slideViewPr>
    <p:cSldViewPr>
      <p:cViewPr varScale="1">
        <p:scale>
          <a:sx n="52" d="100"/>
          <a:sy n="52" d="100"/>
        </p:scale>
        <p:origin x="144" y="72"/>
      </p:cViewPr>
      <p:guideLst>
        <p:guide orient="horz" pos="3408"/>
        <p:guide orient="horz" pos="3600"/>
        <p:guide orient="horz" pos="912"/>
        <p:guide orient="horz" pos="3360"/>
        <p:guide pos="5616"/>
        <p:guide pos="43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notesMaster" Target="notesMasters/notes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47.wmf"/><Relationship Id="rId7" Type="http://schemas.openxmlformats.org/officeDocument/2006/relationships/image" Target="../media/image51.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image" Target="../media/image54.wmf"/><Relationship Id="rId7" Type="http://schemas.openxmlformats.org/officeDocument/2006/relationships/image" Target="../media/image58.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 Id="rId9" Type="http://schemas.openxmlformats.org/officeDocument/2006/relationships/image" Target="../media/image60.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53.wmf"/><Relationship Id="rId1" Type="http://schemas.openxmlformats.org/officeDocument/2006/relationships/image" Target="../media/image52.wmf"/><Relationship Id="rId4" Type="http://schemas.openxmlformats.org/officeDocument/2006/relationships/image" Target="../media/image62.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4" Type="http://schemas.openxmlformats.org/officeDocument/2006/relationships/image" Target="../media/image6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5" Type="http://schemas.openxmlformats.org/officeDocument/2006/relationships/image" Target="../media/image14.wmf"/><Relationship Id="rId4"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8/13/2018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8/13/2018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D003D02-7E89-4EBF-B123-9C334E1BFEF7}" type="slidenum">
              <a:rPr lang="en-US" smtClean="0"/>
              <a:t>24</a:t>
            </a:fld>
            <a:endParaRPr lang="en-US"/>
          </a:p>
        </p:txBody>
      </p:sp>
    </p:spTree>
    <p:extLst>
      <p:ext uri="{BB962C8B-B14F-4D97-AF65-F5344CB8AC3E}">
        <p14:creationId xmlns:p14="http://schemas.microsoft.com/office/powerpoint/2010/main" val="350073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8054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5612"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0198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4999894"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Jump Link"/>
          <p:cNvSpPr>
            <a:spLocks noGrp="1"/>
          </p:cNvSpPr>
          <p:nvPr>
            <p:ph type="body" sz="quarter" idx="12" hasCustomPrompt="1"/>
          </p:nvPr>
        </p:nvSpPr>
        <p:spPr>
          <a:xfrm>
            <a:off x="3357063" y="510540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257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8100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4"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3" name="Photo Credit"/>
          <p:cNvSpPr>
            <a:spLocks noGrp="1"/>
          </p:cNvSpPr>
          <p:nvPr>
            <p:ph type="body" sz="quarter" idx="15" hasCustomPrompt="1"/>
          </p:nvPr>
        </p:nvSpPr>
        <p:spPr>
          <a:xfrm>
            <a:off x="6473952" y="6705599"/>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704760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52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0480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48006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5" hasCustomPrompt="1"/>
          </p:nvPr>
        </p:nvSpPr>
        <p:spPr>
          <a:xfrm>
            <a:off x="3465576" y="6553200"/>
            <a:ext cx="2212848" cy="100584"/>
          </a:xfrm>
          <a:prstGeom prst="rect">
            <a:avLst/>
          </a:prstGeom>
        </p:spPr>
        <p:txBody>
          <a:bodyPr lIns="0" tIns="0" rIns="0" bIns="0"/>
          <a:lstStyle>
            <a:lvl1pPr marL="0" indent="0" algn="ctr">
              <a:buNone/>
              <a:defRPr sz="800"/>
            </a:lvl1pPr>
            <a:lvl2pPr>
              <a:defRPr sz="800"/>
            </a:lvl2pPr>
            <a:lvl3pPr>
              <a:defRPr sz="800"/>
            </a:lvl3pPr>
            <a:lvl4pPr>
              <a:defRPr sz="800"/>
            </a:lvl4pPr>
            <a:lvl5pPr>
              <a:defRPr sz="800"/>
            </a:lvl5pPr>
          </a:lstStyle>
          <a:p>
            <a:pPr lvl="0"/>
            <a:r>
              <a:rPr lang="en-US" dirty="0"/>
              <a:t>Add “Access the text alternative for slide images.”</a:t>
            </a:r>
          </a:p>
        </p:txBody>
      </p:sp>
      <p:sp>
        <p:nvSpPr>
          <p:cNvPr id="14" name="Photo Credit"/>
          <p:cNvSpPr>
            <a:spLocks noGrp="1"/>
          </p:cNvSpPr>
          <p:nvPr>
            <p:ph type="body" sz="quarter" idx="16"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a:defRPr sz="800"/>
            </a:lvl2pPr>
            <a:lvl3pPr>
              <a:defRPr sz="800"/>
            </a:lvl3pPr>
            <a:lvl4pPr>
              <a:defRPr sz="800"/>
            </a:lvl4pPr>
            <a:lvl5pPr>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028062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5146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8100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50292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6"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Photo Credit"/>
          <p:cNvSpPr>
            <a:spLocks noGrp="1"/>
          </p:cNvSpPr>
          <p:nvPr>
            <p:ph type="body" sz="quarter" idx="17"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588451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0701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28448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6195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3942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1689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14" name="Content Placeholder 1"/>
          <p:cNvSpPr>
            <a:spLocks noGrp="1"/>
          </p:cNvSpPr>
          <p:nvPr>
            <p:ph idx="20"/>
          </p:nvPr>
        </p:nvSpPr>
        <p:spPr>
          <a:xfrm>
            <a:off x="457200" y="59436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0726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15808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02076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88344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74612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60880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4804663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66344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66344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66344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Content Placeholder 1"/>
          <p:cNvSpPr>
            <a:spLocks noGrp="1"/>
          </p:cNvSpPr>
          <p:nvPr>
            <p:ph idx="20"/>
          </p:nvPr>
        </p:nvSpPr>
        <p:spPr>
          <a:xfrm>
            <a:off x="45720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
          <p:cNvSpPr>
            <a:spLocks noGrp="1"/>
          </p:cNvSpPr>
          <p:nvPr>
            <p:ph idx="21"/>
          </p:nvPr>
        </p:nvSpPr>
        <p:spPr>
          <a:xfrm>
            <a:off x="466344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
          <p:cNvSpPr>
            <a:spLocks noGrp="1"/>
          </p:cNvSpPr>
          <p:nvPr>
            <p:ph idx="22"/>
          </p:nvPr>
        </p:nvSpPr>
        <p:spPr>
          <a:xfrm>
            <a:off x="45720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
          <p:cNvSpPr>
            <a:spLocks noGrp="1"/>
          </p:cNvSpPr>
          <p:nvPr>
            <p:ph idx="23"/>
          </p:nvPr>
        </p:nvSpPr>
        <p:spPr>
          <a:xfrm>
            <a:off x="466344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
          <p:cNvSpPr>
            <a:spLocks noGrp="1"/>
          </p:cNvSpPr>
          <p:nvPr>
            <p:ph idx="24"/>
          </p:nvPr>
        </p:nvSpPr>
        <p:spPr>
          <a:xfrm>
            <a:off x="45720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
          <p:cNvSpPr>
            <a:spLocks noGrp="1"/>
          </p:cNvSpPr>
          <p:nvPr>
            <p:ph idx="25"/>
          </p:nvPr>
        </p:nvSpPr>
        <p:spPr>
          <a:xfrm>
            <a:off x="466344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hoto Credit"/>
          <p:cNvSpPr>
            <a:spLocks noGrp="1"/>
          </p:cNvSpPr>
          <p:nvPr>
            <p:ph type="body" sz="quarter" idx="26" hasCustomPrompt="1"/>
          </p:nvPr>
        </p:nvSpPr>
        <p:spPr>
          <a:xfrm>
            <a:off x="6473952" y="6705600"/>
            <a:ext cx="2670048" cy="155448"/>
          </a:xfrm>
          <a:prstGeom prst="rect">
            <a:avLst/>
          </a:prstGeom>
        </p:spPr>
        <p:txBody>
          <a:bodyPr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4381643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66344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66344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66344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Content Placeholder 1"/>
          <p:cNvSpPr>
            <a:spLocks noGrp="1"/>
          </p:cNvSpPr>
          <p:nvPr>
            <p:ph idx="20"/>
          </p:nvPr>
        </p:nvSpPr>
        <p:spPr>
          <a:xfrm>
            <a:off x="45720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
          <p:cNvSpPr>
            <a:spLocks noGrp="1"/>
          </p:cNvSpPr>
          <p:nvPr>
            <p:ph idx="21"/>
          </p:nvPr>
        </p:nvSpPr>
        <p:spPr>
          <a:xfrm>
            <a:off x="466344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
          <p:cNvSpPr>
            <a:spLocks noGrp="1"/>
          </p:cNvSpPr>
          <p:nvPr>
            <p:ph idx="22"/>
          </p:nvPr>
        </p:nvSpPr>
        <p:spPr>
          <a:xfrm>
            <a:off x="45720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
          <p:cNvSpPr>
            <a:spLocks noGrp="1"/>
          </p:cNvSpPr>
          <p:nvPr>
            <p:ph idx="23"/>
          </p:nvPr>
        </p:nvSpPr>
        <p:spPr>
          <a:xfrm>
            <a:off x="466344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
          <p:cNvSpPr>
            <a:spLocks noGrp="1"/>
          </p:cNvSpPr>
          <p:nvPr>
            <p:ph idx="24"/>
          </p:nvPr>
        </p:nvSpPr>
        <p:spPr>
          <a:xfrm>
            <a:off x="45720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
          <p:cNvSpPr>
            <a:spLocks noGrp="1"/>
          </p:cNvSpPr>
          <p:nvPr>
            <p:ph idx="25"/>
          </p:nvPr>
        </p:nvSpPr>
        <p:spPr>
          <a:xfrm>
            <a:off x="4663440" y="5562600"/>
            <a:ext cx="2118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hoto Credit"/>
          <p:cNvSpPr>
            <a:spLocks noGrp="1"/>
          </p:cNvSpPr>
          <p:nvPr>
            <p:ph type="body" sz="quarter" idx="26" hasCustomPrompt="1"/>
          </p:nvPr>
        </p:nvSpPr>
        <p:spPr>
          <a:xfrm>
            <a:off x="6473952" y="6705600"/>
            <a:ext cx="2670048" cy="155448"/>
          </a:xfrm>
          <a:prstGeom prst="rect">
            <a:avLst/>
          </a:prstGeom>
        </p:spPr>
        <p:txBody>
          <a:bodyPr lIns="0" tIns="0" rIns="45720" bIns="0"/>
          <a:lstStyle>
            <a:lvl1pPr marL="0" indent="0" algn="r">
              <a:buNone/>
              <a:defRPr sz="800">
                <a:solidFill>
                  <a:schemeClr val="bg1"/>
                </a:solidFill>
              </a:defRPr>
            </a:lvl1pPr>
          </a:lstStyle>
          <a:p>
            <a:pPr lvl="0"/>
            <a:r>
              <a:rPr lang="en-US" dirty="0"/>
              <a:t>Insert Photo Credit Here</a:t>
            </a:r>
          </a:p>
        </p:txBody>
      </p:sp>
      <p:sp>
        <p:nvSpPr>
          <p:cNvPr id="21" name="Content Placeholder 1"/>
          <p:cNvSpPr>
            <a:spLocks noGrp="1"/>
          </p:cNvSpPr>
          <p:nvPr>
            <p:ph idx="27"/>
          </p:nvPr>
        </p:nvSpPr>
        <p:spPr>
          <a:xfrm>
            <a:off x="6812844" y="5562600"/>
            <a:ext cx="1873956"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40272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327324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357063" y="59960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02643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467512" y="5081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457200" y="1143000"/>
            <a:ext cx="8229600" cy="1470025"/>
          </a:xfrm>
          <a:prstGeom prst="rect">
            <a:avLst/>
          </a:prstGeom>
        </p:spPr>
        <p:txBody>
          <a:bodyPr/>
          <a:lstStyle>
            <a:lvl1pPr>
              <a:defRPr sz="4800" b="1">
                <a:solidFill>
                  <a:srgbClr val="04617B"/>
                </a:solidFill>
                <a:latin typeface="+mj-lt"/>
              </a:defRPr>
            </a:lvl1pPr>
          </a:lstStyle>
          <a:p>
            <a:r>
              <a:rPr lang="en-US" dirty="0"/>
              <a:t>Click to edit Master title style</a:t>
            </a:r>
          </a:p>
        </p:txBody>
      </p:sp>
      <p:sp>
        <p:nvSpPr>
          <p:cNvPr id="3" name="Subtitle 2"/>
          <p:cNvSpPr>
            <a:spLocks noGrp="1"/>
          </p:cNvSpPr>
          <p:nvPr>
            <p:ph type="subTitle" idx="1"/>
          </p:nvPr>
        </p:nvSpPr>
        <p:spPr>
          <a:xfrm>
            <a:off x="457200" y="3048000"/>
            <a:ext cx="8229600" cy="1143000"/>
          </a:xfrm>
          <a:prstGeom prst="rect">
            <a:avLst/>
          </a:prstGeo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ntent Placeholder 5"/>
          <p:cNvSpPr>
            <a:spLocks noGrp="1"/>
          </p:cNvSpPr>
          <p:nvPr>
            <p:ph sz="quarter" idx="12" hasCustomPrompt="1"/>
          </p:nvPr>
        </p:nvSpPr>
        <p:spPr>
          <a:xfrm>
            <a:off x="1752600" y="5029200"/>
            <a:ext cx="5486400" cy="548640"/>
          </a:xfrm>
          <a:prstGeom prst="rect">
            <a:avLst/>
          </a:prstGeom>
        </p:spPr>
        <p:txBody>
          <a:bodyPr/>
          <a:lstStyle>
            <a:lvl1pPr algn="ctr">
              <a:defRPr sz="2800">
                <a:solidFill>
                  <a:srgbClr val="505050"/>
                </a:solidFill>
              </a:defRPr>
            </a:lvl1pPr>
          </a:lstStyle>
          <a:p>
            <a:pPr lvl="0"/>
            <a:r>
              <a:rPr lang="en-US" dirty="0"/>
              <a:t>Click to edit Master text styles</a:t>
            </a:r>
          </a:p>
        </p:txBody>
      </p:sp>
      <p:sp>
        <p:nvSpPr>
          <p:cNvPr id="8" name="Content Placeholder 7"/>
          <p:cNvSpPr>
            <a:spLocks noGrp="1"/>
          </p:cNvSpPr>
          <p:nvPr>
            <p:ph sz="quarter" idx="13"/>
          </p:nvPr>
        </p:nvSpPr>
        <p:spPr>
          <a:xfrm>
            <a:off x="0" y="6771640"/>
            <a:ext cx="9144000" cy="91440"/>
          </a:xfrm>
          <a:prstGeom prst="rect">
            <a:avLst/>
          </a:prstGeom>
        </p:spPr>
        <p:txBody>
          <a:bodyPr lIns="45720" rIns="45720" anchor="ctr"/>
          <a:lstStyle>
            <a:lvl1pPr algn="l">
              <a:defRPr sz="800">
                <a:solidFill>
                  <a:srgbClr val="6A6A6A"/>
                </a:solidFill>
              </a:defRPr>
            </a:lvl1pPr>
          </a:lstStyle>
          <a:p>
            <a:pPr lvl="0"/>
            <a:r>
              <a:rPr lang="en-US" dirty="0"/>
              <a:t>Click to edit Master text styles</a:t>
            </a:r>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Jump Link"/>
          <p:cNvSpPr>
            <a:spLocks noGrp="1"/>
          </p:cNvSpPr>
          <p:nvPr>
            <p:ph type="body" sz="quarter" idx="11" hasCustomPrompt="1"/>
          </p:nvPr>
        </p:nvSpPr>
        <p:spPr>
          <a:xfrm>
            <a:off x="3356610" y="66294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9492145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2"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6562608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755641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10997478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112378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0741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theme" Target="../theme/theme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5.xml"/><Relationship Id="rId1" Type="http://schemas.openxmlformats.org/officeDocument/2006/relationships/slideLayout" Target="../slideLayouts/slideLayout54.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965" r:id="rId3"/>
    <p:sldLayoutId id="2147483753" r:id="rId4"/>
    <p:sldLayoutId id="2147483908" r:id="rId5"/>
    <p:sldLayoutId id="2147483950" r:id="rId6"/>
    <p:sldLayoutId id="2147483757" r:id="rId7"/>
    <p:sldLayoutId id="2147483877" r:id="rId8"/>
    <p:sldLayoutId id="2147483761" r:id="rId9"/>
    <p:sldLayoutId id="214748380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 2019 McGraw-Hill Education</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66" r:id="rId2"/>
    <p:sldLayoutId id="2147483967" r:id="rId3"/>
    <p:sldLayoutId id="2147483968" r:id="rId4"/>
    <p:sldLayoutId id="2147483969" r:id="rId5"/>
    <p:sldLayoutId id="2147483971" r:id="rId6"/>
    <p:sldLayoutId id="2147483970" r:id="rId7"/>
    <p:sldLayoutId id="2147483972" r:id="rId8"/>
    <p:sldLayoutId id="2147483953" r:id="rId9"/>
    <p:sldLayoutId id="2147483954" r:id="rId10"/>
    <p:sldLayoutId id="2147483955" r:id="rId11"/>
    <p:sldLayoutId id="2147483956" r:id="rId12"/>
    <p:sldLayoutId id="2147483957" r:id="rId13"/>
    <p:sldLayoutId id="2147483958" r:id="rId14"/>
    <p:sldLayoutId id="2147483959"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7.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6.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4.wmf"/><Relationship Id="rId3" Type="http://schemas.openxmlformats.org/officeDocument/2006/relationships/notesSlide" Target="../notesSlides/notesSlide1.xml"/><Relationship Id="rId7" Type="http://schemas.openxmlformats.org/officeDocument/2006/relationships/image" Target="../media/image11.wmf"/><Relationship Id="rId12" Type="http://schemas.openxmlformats.org/officeDocument/2006/relationships/oleObject" Target="../embeddings/oleObject9.bin"/><Relationship Id="rId2" Type="http://schemas.openxmlformats.org/officeDocument/2006/relationships/slideLayout" Target="../slideLayouts/slideLayout30.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13.wmf"/><Relationship Id="rId5" Type="http://schemas.openxmlformats.org/officeDocument/2006/relationships/image" Target="../media/image10.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2.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6.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oleObject" Target="../embeddings/oleObject11.bin"/><Relationship Id="rId4" Type="http://schemas.openxmlformats.org/officeDocument/2006/relationships/image" Target="../media/image15.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5.xml"/><Relationship Id="rId1" Type="http://schemas.openxmlformats.org/officeDocument/2006/relationships/vmlDrawing" Target="../drawings/vmlDrawing5.vml"/><Relationship Id="rId4" Type="http://schemas.openxmlformats.org/officeDocument/2006/relationships/image" Target="../media/image17.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5.xml"/><Relationship Id="rId1" Type="http://schemas.openxmlformats.org/officeDocument/2006/relationships/vmlDrawing" Target="../drawings/vmlDrawing6.vml"/><Relationship Id="rId4" Type="http://schemas.openxmlformats.org/officeDocument/2006/relationships/image" Target="../media/image18.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7.xml"/><Relationship Id="rId1" Type="http://schemas.openxmlformats.org/officeDocument/2006/relationships/vmlDrawing" Target="../drawings/vmlDrawing7.vml"/><Relationship Id="rId6" Type="http://schemas.openxmlformats.org/officeDocument/2006/relationships/image" Target="../media/image20.wmf"/><Relationship Id="rId5" Type="http://schemas.openxmlformats.org/officeDocument/2006/relationships/oleObject" Target="../embeddings/oleObject15.bin"/><Relationship Id="rId4" Type="http://schemas.openxmlformats.org/officeDocument/2006/relationships/image" Target="../media/image19.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5.xml"/><Relationship Id="rId1" Type="http://schemas.openxmlformats.org/officeDocument/2006/relationships/vmlDrawing" Target="../drawings/vmlDrawing8.vml"/><Relationship Id="rId4" Type="http://schemas.openxmlformats.org/officeDocument/2006/relationships/image" Target="../media/image21.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5.xml"/><Relationship Id="rId1" Type="http://schemas.openxmlformats.org/officeDocument/2006/relationships/vmlDrawing" Target="../drawings/vmlDrawing9.vml"/><Relationship Id="rId4" Type="http://schemas.openxmlformats.org/officeDocument/2006/relationships/image" Target="../media/image22.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26.jpg"/><Relationship Id="rId7" Type="http://schemas.openxmlformats.org/officeDocument/2006/relationships/image" Target="../media/image24.wmf"/><Relationship Id="rId2" Type="http://schemas.openxmlformats.org/officeDocument/2006/relationships/slideLayout" Target="../slideLayouts/slideLayout29.xml"/><Relationship Id="rId1" Type="http://schemas.openxmlformats.org/officeDocument/2006/relationships/vmlDrawing" Target="../drawings/vmlDrawing10.vml"/><Relationship Id="rId6" Type="http://schemas.openxmlformats.org/officeDocument/2006/relationships/oleObject" Target="../embeddings/oleObject19.bin"/><Relationship Id="rId5" Type="http://schemas.openxmlformats.org/officeDocument/2006/relationships/image" Target="../media/image23.wmf"/><Relationship Id="rId4" Type="http://schemas.openxmlformats.org/officeDocument/2006/relationships/oleObject" Target="../embeddings/oleObject18.bin"/><Relationship Id="rId9" Type="http://schemas.openxmlformats.org/officeDocument/2006/relationships/image" Target="../media/image25.wmf"/></Relationships>
</file>

<file path=ppt/slides/_rels/slide34.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30.xml"/><Relationship Id="rId1" Type="http://schemas.openxmlformats.org/officeDocument/2006/relationships/vmlDrawing" Target="../drawings/vmlDrawing11.vml"/><Relationship Id="rId6" Type="http://schemas.openxmlformats.org/officeDocument/2006/relationships/image" Target="../media/image28.wmf"/><Relationship Id="rId5" Type="http://schemas.openxmlformats.org/officeDocument/2006/relationships/oleObject" Target="../embeddings/oleObject22.bin"/><Relationship Id="rId4" Type="http://schemas.openxmlformats.org/officeDocument/2006/relationships/image" Target="../media/image27.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8.xml"/><Relationship Id="rId1" Type="http://schemas.openxmlformats.org/officeDocument/2006/relationships/vmlDrawing" Target="../drawings/vmlDrawing12.vml"/><Relationship Id="rId6" Type="http://schemas.openxmlformats.org/officeDocument/2006/relationships/image" Target="../media/image31.wmf"/><Relationship Id="rId5" Type="http://schemas.openxmlformats.org/officeDocument/2006/relationships/oleObject" Target="../embeddings/oleObject25.bin"/><Relationship Id="rId4" Type="http://schemas.openxmlformats.org/officeDocument/2006/relationships/image" Target="../media/image30.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5.xml"/><Relationship Id="rId1" Type="http://schemas.openxmlformats.org/officeDocument/2006/relationships/vmlDrawing" Target="../drawings/vmlDrawing13.vml"/><Relationship Id="rId4" Type="http://schemas.openxmlformats.org/officeDocument/2006/relationships/image" Target="../media/image32.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hyperlink" Target="http://www.learnprolognow.org/" TargetMode="Externa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5.xml"/><Relationship Id="rId1" Type="http://schemas.openxmlformats.org/officeDocument/2006/relationships/vmlDrawing" Target="../drawings/vmlDrawing14.vml"/><Relationship Id="rId4" Type="http://schemas.openxmlformats.org/officeDocument/2006/relationships/image" Target="../media/image33.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5.xml"/><Relationship Id="rId1" Type="http://schemas.openxmlformats.org/officeDocument/2006/relationships/vmlDrawing" Target="../drawings/vmlDrawing15.vml"/><Relationship Id="rId4" Type="http://schemas.openxmlformats.org/officeDocument/2006/relationships/image" Target="../media/image34.wmf"/></Relationships>
</file>

<file path=ppt/slides/_rels/slide48.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25.xml"/><Relationship Id="rId1" Type="http://schemas.openxmlformats.org/officeDocument/2006/relationships/vmlDrawing" Target="../drawings/vmlDrawing16.vml"/><Relationship Id="rId6" Type="http://schemas.openxmlformats.org/officeDocument/2006/relationships/image" Target="../media/image36.wmf"/><Relationship Id="rId5" Type="http://schemas.openxmlformats.org/officeDocument/2006/relationships/oleObject" Target="../embeddings/oleObject30.bin"/><Relationship Id="rId10" Type="http://schemas.openxmlformats.org/officeDocument/2006/relationships/image" Target="../media/image38.wmf"/><Relationship Id="rId4" Type="http://schemas.openxmlformats.org/officeDocument/2006/relationships/image" Target="../media/image35.wmf"/><Relationship Id="rId9" Type="http://schemas.openxmlformats.org/officeDocument/2006/relationships/oleObject" Target="../embeddings/oleObject32.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7.xml"/><Relationship Id="rId1" Type="http://schemas.openxmlformats.org/officeDocument/2006/relationships/vmlDrawing" Target="../drawings/vmlDrawing17.vml"/><Relationship Id="rId6" Type="http://schemas.openxmlformats.org/officeDocument/2006/relationships/image" Target="../media/image40.wmf"/><Relationship Id="rId5" Type="http://schemas.openxmlformats.org/officeDocument/2006/relationships/oleObject" Target="../embeddings/oleObject34.bin"/><Relationship Id="rId4" Type="http://schemas.openxmlformats.org/officeDocument/2006/relationships/image" Target="../media/image39.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6.xml"/><Relationship Id="rId1" Type="http://schemas.openxmlformats.org/officeDocument/2006/relationships/vmlDrawing" Target="../drawings/vmlDrawing18.vml"/><Relationship Id="rId4" Type="http://schemas.openxmlformats.org/officeDocument/2006/relationships/image" Target="../media/image41.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5.xml"/><Relationship Id="rId1" Type="http://schemas.openxmlformats.org/officeDocument/2006/relationships/vmlDrawing" Target="../drawings/vmlDrawing19.vml"/><Relationship Id="rId4" Type="http://schemas.openxmlformats.org/officeDocument/2006/relationships/image" Target="../media/image42.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7.bin"/><Relationship Id="rId7" Type="http://schemas.openxmlformats.org/officeDocument/2006/relationships/image" Target="../media/image44.wmf"/><Relationship Id="rId2" Type="http://schemas.openxmlformats.org/officeDocument/2006/relationships/slideLayout" Target="../slideLayouts/slideLayout27.xml"/><Relationship Id="rId1" Type="http://schemas.openxmlformats.org/officeDocument/2006/relationships/vmlDrawing" Target="../drawings/vmlDrawing20.vml"/><Relationship Id="rId6" Type="http://schemas.openxmlformats.org/officeDocument/2006/relationships/oleObject" Target="../embeddings/oleObject38.bin"/><Relationship Id="rId5" Type="http://schemas.openxmlformats.org/officeDocument/2006/relationships/image" Target="../media/image45.png"/><Relationship Id="rId4" Type="http://schemas.openxmlformats.org/officeDocument/2006/relationships/image" Target="../media/image43.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oleObject" Target="../embeddings/oleObject44.bin"/><Relationship Id="rId3" Type="http://schemas.openxmlformats.org/officeDocument/2006/relationships/oleObject" Target="../embeddings/oleObject39.bin"/><Relationship Id="rId7" Type="http://schemas.openxmlformats.org/officeDocument/2006/relationships/oleObject" Target="../embeddings/oleObject41.bin"/><Relationship Id="rId12" Type="http://schemas.openxmlformats.org/officeDocument/2006/relationships/image" Target="../media/image49.wmf"/><Relationship Id="rId2" Type="http://schemas.openxmlformats.org/officeDocument/2006/relationships/slideLayout" Target="../slideLayouts/slideLayout32.xml"/><Relationship Id="rId16" Type="http://schemas.openxmlformats.org/officeDocument/2006/relationships/image" Target="../media/image51.wmf"/><Relationship Id="rId1" Type="http://schemas.openxmlformats.org/officeDocument/2006/relationships/vmlDrawing" Target="../drawings/vmlDrawing21.vml"/><Relationship Id="rId6" Type="http://schemas.openxmlformats.org/officeDocument/2006/relationships/image" Target="../media/image46.wmf"/><Relationship Id="rId11" Type="http://schemas.openxmlformats.org/officeDocument/2006/relationships/oleObject" Target="../embeddings/oleObject43.bin"/><Relationship Id="rId5" Type="http://schemas.openxmlformats.org/officeDocument/2006/relationships/oleObject" Target="../embeddings/oleObject40.bin"/><Relationship Id="rId15" Type="http://schemas.openxmlformats.org/officeDocument/2006/relationships/oleObject" Target="../embeddings/oleObject45.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42.bin"/><Relationship Id="rId14" Type="http://schemas.openxmlformats.org/officeDocument/2006/relationships/image" Target="../media/image50.wmf"/></Relationships>
</file>

<file path=ppt/slides/_rels/slide55.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oleObject" Target="../embeddings/oleObject51.bin"/><Relationship Id="rId18" Type="http://schemas.openxmlformats.org/officeDocument/2006/relationships/image" Target="../media/image59.wmf"/><Relationship Id="rId3" Type="http://schemas.openxmlformats.org/officeDocument/2006/relationships/oleObject" Target="../embeddings/oleObject46.bin"/><Relationship Id="rId7" Type="http://schemas.openxmlformats.org/officeDocument/2006/relationships/oleObject" Target="../embeddings/oleObject48.bin"/><Relationship Id="rId12" Type="http://schemas.openxmlformats.org/officeDocument/2006/relationships/image" Target="../media/image56.wmf"/><Relationship Id="rId17" Type="http://schemas.openxmlformats.org/officeDocument/2006/relationships/oleObject" Target="../embeddings/oleObject53.bin"/><Relationship Id="rId2" Type="http://schemas.openxmlformats.org/officeDocument/2006/relationships/slideLayout" Target="../slideLayouts/slideLayout29.xml"/><Relationship Id="rId16" Type="http://schemas.openxmlformats.org/officeDocument/2006/relationships/image" Target="../media/image58.wmf"/><Relationship Id="rId20" Type="http://schemas.openxmlformats.org/officeDocument/2006/relationships/image" Target="../media/image60.wmf"/><Relationship Id="rId1" Type="http://schemas.openxmlformats.org/officeDocument/2006/relationships/vmlDrawing" Target="../drawings/vmlDrawing22.vml"/><Relationship Id="rId6" Type="http://schemas.openxmlformats.org/officeDocument/2006/relationships/image" Target="../media/image53.wmf"/><Relationship Id="rId11" Type="http://schemas.openxmlformats.org/officeDocument/2006/relationships/oleObject" Target="../embeddings/oleObject50.bin"/><Relationship Id="rId5" Type="http://schemas.openxmlformats.org/officeDocument/2006/relationships/oleObject" Target="../embeddings/oleObject47.bin"/><Relationship Id="rId15" Type="http://schemas.openxmlformats.org/officeDocument/2006/relationships/oleObject" Target="../embeddings/oleObject52.bin"/><Relationship Id="rId10" Type="http://schemas.openxmlformats.org/officeDocument/2006/relationships/image" Target="../media/image55.wmf"/><Relationship Id="rId19" Type="http://schemas.openxmlformats.org/officeDocument/2006/relationships/oleObject" Target="../embeddings/oleObject54.bin"/><Relationship Id="rId4" Type="http://schemas.openxmlformats.org/officeDocument/2006/relationships/image" Target="../media/image52.wmf"/><Relationship Id="rId9" Type="http://schemas.openxmlformats.org/officeDocument/2006/relationships/oleObject" Target="../embeddings/oleObject49.bin"/><Relationship Id="rId14" Type="http://schemas.openxmlformats.org/officeDocument/2006/relationships/image" Target="../media/image57.wmf"/></Relationships>
</file>

<file path=ppt/slides/_rels/slide56.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55.bin"/><Relationship Id="rId7" Type="http://schemas.openxmlformats.org/officeDocument/2006/relationships/oleObject" Target="../embeddings/oleObject57.bin"/><Relationship Id="rId2" Type="http://schemas.openxmlformats.org/officeDocument/2006/relationships/slideLayout" Target="../slideLayouts/slideLayout30.xml"/><Relationship Id="rId1" Type="http://schemas.openxmlformats.org/officeDocument/2006/relationships/vmlDrawing" Target="../drawings/vmlDrawing23.vml"/><Relationship Id="rId6" Type="http://schemas.openxmlformats.org/officeDocument/2006/relationships/image" Target="../media/image53.wmf"/><Relationship Id="rId5" Type="http://schemas.openxmlformats.org/officeDocument/2006/relationships/oleObject" Target="../embeddings/oleObject56.bin"/><Relationship Id="rId10" Type="http://schemas.openxmlformats.org/officeDocument/2006/relationships/image" Target="../media/image62.wmf"/><Relationship Id="rId4" Type="http://schemas.openxmlformats.org/officeDocument/2006/relationships/image" Target="../media/image52.wmf"/><Relationship Id="rId9" Type="http://schemas.openxmlformats.org/officeDocument/2006/relationships/oleObject" Target="../embeddings/oleObject58.bin"/></Relationships>
</file>

<file path=ppt/slides/_rels/slide57.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59.bin"/><Relationship Id="rId7" Type="http://schemas.openxmlformats.org/officeDocument/2006/relationships/oleObject" Target="../embeddings/oleObject61.bin"/><Relationship Id="rId2" Type="http://schemas.openxmlformats.org/officeDocument/2006/relationships/slideLayout" Target="../slideLayouts/slideLayout25.xml"/><Relationship Id="rId1" Type="http://schemas.openxmlformats.org/officeDocument/2006/relationships/vmlDrawing" Target="../drawings/vmlDrawing24.vml"/><Relationship Id="rId6" Type="http://schemas.openxmlformats.org/officeDocument/2006/relationships/image" Target="../media/image64.wmf"/><Relationship Id="rId5" Type="http://schemas.openxmlformats.org/officeDocument/2006/relationships/oleObject" Target="../embeddings/oleObject60.bin"/><Relationship Id="rId10" Type="http://schemas.openxmlformats.org/officeDocument/2006/relationships/image" Target="../media/image66.wmf"/><Relationship Id="rId4" Type="http://schemas.openxmlformats.org/officeDocument/2006/relationships/image" Target="../media/image63.wmf"/><Relationship Id="rId9" Type="http://schemas.openxmlformats.org/officeDocument/2006/relationships/oleObject" Target="../embeddings/oleObject62.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lstStyle/>
          <a:p>
            <a:r>
              <a:rPr lang="en-US" dirty="0"/>
              <a:t>The Foundations: Logic and Proofs</a:t>
            </a:r>
          </a:p>
        </p:txBody>
      </p:sp>
      <p:sp>
        <p:nvSpPr>
          <p:cNvPr id="6" name="Subtitle 2"/>
          <p:cNvSpPr>
            <a:spLocks noGrp="1"/>
          </p:cNvSpPr>
          <p:nvPr>
            <p:ph type="subTitle" idx="1"/>
          </p:nvPr>
        </p:nvSpPr>
        <p:spPr/>
        <p:txBody>
          <a:bodyPr/>
          <a:lstStyle/>
          <a:p>
            <a:r>
              <a:rPr lang="fr-FR" dirty="0" err="1"/>
              <a:t>Chapter</a:t>
            </a:r>
            <a:r>
              <a:rPr lang="fr-FR" dirty="0"/>
              <a:t> 1, Part II: </a:t>
            </a:r>
            <a:r>
              <a:rPr lang="fr-FR" dirty="0" err="1"/>
              <a:t>Predicate</a:t>
            </a:r>
            <a:r>
              <a:rPr lang="fr-FR" dirty="0"/>
              <a:t> </a:t>
            </a:r>
            <a:r>
              <a:rPr lang="fr-FR" dirty="0" err="1"/>
              <a:t>Logic</a:t>
            </a:r>
            <a:endParaRPr lang="fr-FR" dirty="0"/>
          </a:p>
        </p:txBody>
      </p:sp>
      <p:sp>
        <p:nvSpPr>
          <p:cNvPr id="9" name="Content Placeholder 3"/>
          <p:cNvSpPr>
            <a:spLocks noGrp="1"/>
          </p:cNvSpPr>
          <p:nvPr>
            <p:ph sz="quarter" idx="12"/>
          </p:nvPr>
        </p:nvSpPr>
        <p:spPr/>
        <p:txBody>
          <a:bodyPr/>
          <a:lstStyle/>
          <a:p>
            <a:r>
              <a:rPr lang="en-US" dirty="0"/>
              <a:t>With Question/Answer Animations</a:t>
            </a:r>
          </a:p>
        </p:txBody>
      </p:sp>
      <p:sp>
        <p:nvSpPr>
          <p:cNvPr id="8" name="Content Placeholder 4"/>
          <p:cNvSpPr>
            <a:spLocks noGrp="1"/>
          </p:cNvSpPr>
          <p:nvPr>
            <p:ph sz="quarter" idx="13"/>
          </p:nvPr>
        </p:nvSpPr>
        <p:spPr/>
        <p:txBody>
          <a:bodyPr/>
          <a:lstStyle/>
          <a:p>
            <a:pPr lvl="0"/>
            <a:r>
              <a:rPr lang="en-US" dirty="0"/>
              <a:t>© 2019 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41476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a:t>
            </a:r>
          </a:p>
        </p:txBody>
      </p:sp>
      <p:sp>
        <p:nvSpPr>
          <p:cNvPr id="3" name="Content Placeholder 2"/>
          <p:cNvSpPr>
            <a:spLocks noGrp="1"/>
          </p:cNvSpPr>
          <p:nvPr>
            <p:ph idx="1"/>
          </p:nvPr>
        </p:nvSpPr>
        <p:spPr>
          <a:xfrm>
            <a:off x="457200" y="1295400"/>
            <a:ext cx="8229600" cy="5257800"/>
          </a:xfrm>
        </p:spPr>
        <p:txBody>
          <a:bodyPr/>
          <a:lstStyle/>
          <a:p>
            <a:pPr>
              <a:spcBef>
                <a:spcPts val="300"/>
              </a:spcBef>
            </a:pPr>
            <a:r>
              <a:rPr lang="en-US" sz="2400" dirty="0"/>
              <a:t>We need </a:t>
            </a:r>
            <a:r>
              <a:rPr lang="en-US" sz="2400" i="1" dirty="0"/>
              <a:t>quantifiers</a:t>
            </a:r>
            <a:r>
              <a:rPr lang="en-US" sz="2400" dirty="0"/>
              <a:t> to express the meaning of English words including </a:t>
            </a:r>
            <a:r>
              <a:rPr lang="en-US" sz="2400" i="1" dirty="0"/>
              <a:t>all</a:t>
            </a:r>
            <a:r>
              <a:rPr lang="en-US" sz="2400" dirty="0"/>
              <a:t> and </a:t>
            </a:r>
            <a:r>
              <a:rPr lang="en-US" sz="2400" i="1" dirty="0"/>
              <a:t>some</a:t>
            </a:r>
            <a:r>
              <a:rPr lang="en-US" sz="2400" dirty="0"/>
              <a:t>:</a:t>
            </a:r>
          </a:p>
          <a:p>
            <a:pPr lvl="1">
              <a:spcBef>
                <a:spcPts val="300"/>
              </a:spcBef>
            </a:pPr>
            <a:r>
              <a:rPr lang="en-US" sz="2000" dirty="0"/>
              <a:t>“All men are Mortal.”</a:t>
            </a:r>
          </a:p>
          <a:p>
            <a:pPr lvl="1">
              <a:spcBef>
                <a:spcPts val="300"/>
              </a:spcBef>
            </a:pPr>
            <a:r>
              <a:rPr lang="en-US" sz="2000" dirty="0"/>
              <a:t>“Some cats do not have fur.”</a:t>
            </a:r>
          </a:p>
          <a:p>
            <a:pPr>
              <a:spcBef>
                <a:spcPts val="300"/>
              </a:spcBef>
            </a:pPr>
            <a:r>
              <a:rPr lang="en-US" sz="2400" dirty="0"/>
              <a:t>The two most important quantifiers are:</a:t>
            </a:r>
          </a:p>
          <a:p>
            <a:pPr lvl="1">
              <a:spcBef>
                <a:spcPts val="300"/>
              </a:spcBef>
            </a:pPr>
            <a:r>
              <a:rPr lang="en-US" sz="2000" i="1" dirty="0"/>
              <a:t>Universal Quantifier, </a:t>
            </a:r>
            <a:r>
              <a:rPr lang="en-US" sz="2000" b="1" dirty="0">
                <a:sym typeface="Symbol"/>
              </a:rPr>
              <a:t>“</a:t>
            </a:r>
            <a:r>
              <a:rPr lang="en-US" sz="2000" dirty="0"/>
              <a:t>For all,” symbol: </a:t>
            </a:r>
            <a:r>
              <a:rPr lang="en-US" sz="2000" b="1" dirty="0">
                <a:sym typeface="Symbol"/>
              </a:rPr>
              <a:t></a:t>
            </a:r>
            <a:endParaRPr lang="en-US" sz="2000" dirty="0"/>
          </a:p>
          <a:p>
            <a:pPr lvl="1">
              <a:spcBef>
                <a:spcPts val="300"/>
              </a:spcBef>
            </a:pPr>
            <a:r>
              <a:rPr lang="en-US" sz="2000" i="1" dirty="0"/>
              <a:t>Existential Quantifier</a:t>
            </a:r>
            <a:r>
              <a:rPr lang="en-US" sz="2000" dirty="0"/>
              <a:t>, “There exists,” symbol: </a:t>
            </a:r>
            <a:r>
              <a:rPr lang="en-US" sz="2000" b="1" dirty="0">
                <a:sym typeface="Symbol"/>
              </a:rPr>
              <a:t></a:t>
            </a:r>
            <a:endParaRPr lang="en-US" sz="2000" dirty="0"/>
          </a:p>
          <a:p>
            <a:pPr>
              <a:spcBef>
                <a:spcPts val="300"/>
              </a:spcBef>
            </a:pPr>
            <a:r>
              <a:rPr lang="en-US" sz="2400" dirty="0"/>
              <a:t>We write as in </a:t>
            </a:r>
            <a:r>
              <a:rPr lang="en-US" sz="2400" dirty="0">
                <a:sym typeface="Symbol"/>
              </a:rPr>
              <a:t></a:t>
            </a:r>
            <a:r>
              <a:rPr lang="en-US" sz="2400" i="1" dirty="0">
                <a:sym typeface="Symbol"/>
              </a:rPr>
              <a:t>x P</a:t>
            </a:r>
            <a:r>
              <a:rPr lang="en-US" sz="2400" dirty="0">
                <a:sym typeface="Symbol"/>
              </a:rPr>
              <a:t>(</a:t>
            </a:r>
            <a:r>
              <a:rPr lang="en-US" sz="2400" i="1" dirty="0">
                <a:sym typeface="Symbol"/>
              </a:rPr>
              <a:t>x</a:t>
            </a:r>
            <a:r>
              <a:rPr lang="en-US" sz="2400" dirty="0">
                <a:sym typeface="Symbol"/>
              </a:rPr>
              <a:t>) and </a:t>
            </a:r>
            <a:r>
              <a:rPr lang="en-US" sz="2400" i="1" dirty="0">
                <a:sym typeface="Symbol"/>
              </a:rPr>
              <a:t>x P</a:t>
            </a:r>
            <a:r>
              <a:rPr lang="en-US" sz="2400" dirty="0">
                <a:sym typeface="Symbol"/>
              </a:rPr>
              <a:t>(</a:t>
            </a:r>
            <a:r>
              <a:rPr lang="en-US" sz="2400" i="1" dirty="0">
                <a:sym typeface="Symbol"/>
              </a:rPr>
              <a:t>x</a:t>
            </a:r>
            <a:r>
              <a:rPr lang="en-US" sz="2400" dirty="0">
                <a:sym typeface="Symbol"/>
              </a:rPr>
              <a:t>).</a:t>
            </a:r>
          </a:p>
          <a:p>
            <a:pPr>
              <a:spcBef>
                <a:spcPts val="300"/>
              </a:spcBef>
            </a:pPr>
            <a:r>
              <a:rPr lang="en-US" sz="2400" dirty="0">
                <a:sym typeface="Symbol"/>
              </a:rPr>
              <a:t></a:t>
            </a:r>
            <a:r>
              <a:rPr lang="en-US" sz="2400" i="1" dirty="0">
                <a:sym typeface="Symbol"/>
              </a:rPr>
              <a:t>x P</a:t>
            </a:r>
            <a:r>
              <a:rPr lang="en-US" sz="2400" dirty="0">
                <a:sym typeface="Symbol"/>
              </a:rPr>
              <a:t>(</a:t>
            </a:r>
            <a:r>
              <a:rPr lang="en-US" sz="2400" i="1" dirty="0">
                <a:sym typeface="Symbol"/>
              </a:rPr>
              <a:t>x</a:t>
            </a:r>
            <a:r>
              <a:rPr lang="en-US" sz="2400" dirty="0">
                <a:sym typeface="Symbol"/>
              </a:rPr>
              <a:t>) asserts </a:t>
            </a:r>
            <a:r>
              <a:rPr lang="en-US" sz="2400" i="1" dirty="0">
                <a:sym typeface="Symbol"/>
              </a:rPr>
              <a:t>P</a:t>
            </a:r>
            <a:r>
              <a:rPr lang="en-US" sz="2400" dirty="0">
                <a:sym typeface="Symbol"/>
              </a:rPr>
              <a:t>(</a:t>
            </a:r>
            <a:r>
              <a:rPr lang="en-US" sz="2400" i="1" dirty="0">
                <a:sym typeface="Symbol"/>
              </a:rPr>
              <a:t>x</a:t>
            </a:r>
            <a:r>
              <a:rPr lang="en-US" sz="2400" dirty="0">
                <a:sym typeface="Symbol"/>
              </a:rPr>
              <a:t>) is true for </a:t>
            </a:r>
            <a:r>
              <a:rPr lang="en-US" sz="2400" u="sng" dirty="0">
                <a:sym typeface="Symbol"/>
              </a:rPr>
              <a:t>every</a:t>
            </a:r>
            <a:r>
              <a:rPr lang="en-US" sz="2400" dirty="0">
                <a:sym typeface="Symbol"/>
              </a:rPr>
              <a:t> </a:t>
            </a:r>
            <a:r>
              <a:rPr lang="en-US" sz="2400" i="1" dirty="0">
                <a:sym typeface="Symbol"/>
              </a:rPr>
              <a:t>x</a:t>
            </a:r>
            <a:r>
              <a:rPr lang="en-US" sz="2400" dirty="0">
                <a:sym typeface="Symbol"/>
              </a:rPr>
              <a:t> in the </a:t>
            </a:r>
            <a:r>
              <a:rPr lang="en-US" sz="2400" i="1" dirty="0">
                <a:sym typeface="Symbol"/>
              </a:rPr>
              <a:t>domain</a:t>
            </a:r>
            <a:r>
              <a:rPr lang="en-US" sz="2400" dirty="0">
                <a:sym typeface="Symbol"/>
              </a:rPr>
              <a:t>.</a:t>
            </a:r>
          </a:p>
          <a:p>
            <a:pPr>
              <a:spcBef>
                <a:spcPts val="300"/>
              </a:spcBef>
            </a:pPr>
            <a:r>
              <a:rPr lang="en-US" sz="2400" dirty="0">
                <a:sym typeface="Symbol"/>
              </a:rPr>
              <a:t></a:t>
            </a:r>
            <a:r>
              <a:rPr lang="en-US" sz="2400" i="1" dirty="0">
                <a:sym typeface="Symbol"/>
              </a:rPr>
              <a:t>x P</a:t>
            </a:r>
            <a:r>
              <a:rPr lang="en-US" sz="2400" dirty="0">
                <a:sym typeface="Symbol"/>
              </a:rPr>
              <a:t>(</a:t>
            </a:r>
            <a:r>
              <a:rPr lang="en-US" sz="2400" i="1" dirty="0">
                <a:sym typeface="Symbol"/>
              </a:rPr>
              <a:t>x</a:t>
            </a:r>
            <a:r>
              <a:rPr lang="en-US" sz="2400" dirty="0">
                <a:sym typeface="Symbol"/>
              </a:rPr>
              <a:t>) asserts </a:t>
            </a:r>
            <a:r>
              <a:rPr lang="en-US" sz="2400" i="1" dirty="0">
                <a:sym typeface="Symbol"/>
              </a:rPr>
              <a:t>P</a:t>
            </a:r>
            <a:r>
              <a:rPr lang="en-US" sz="2400" dirty="0">
                <a:sym typeface="Symbol"/>
              </a:rPr>
              <a:t>(</a:t>
            </a:r>
            <a:r>
              <a:rPr lang="en-US" sz="2400" i="1" dirty="0">
                <a:sym typeface="Symbol"/>
              </a:rPr>
              <a:t>x</a:t>
            </a:r>
            <a:r>
              <a:rPr lang="en-US" sz="2400" dirty="0">
                <a:sym typeface="Symbol"/>
              </a:rPr>
              <a:t>) is true for </a:t>
            </a:r>
            <a:r>
              <a:rPr lang="en-US" sz="2400" u="sng" dirty="0">
                <a:sym typeface="Symbol"/>
              </a:rPr>
              <a:t>some</a:t>
            </a:r>
            <a:r>
              <a:rPr lang="en-US" sz="2400" dirty="0">
                <a:sym typeface="Symbol"/>
              </a:rPr>
              <a:t> </a:t>
            </a:r>
            <a:r>
              <a:rPr lang="en-US" sz="2400" i="1" dirty="0">
                <a:sym typeface="Symbol"/>
              </a:rPr>
              <a:t>x</a:t>
            </a:r>
            <a:r>
              <a:rPr lang="en-US" sz="2400" dirty="0">
                <a:sym typeface="Symbol"/>
              </a:rPr>
              <a:t> in the </a:t>
            </a:r>
            <a:r>
              <a:rPr lang="en-US" sz="2400" i="1" dirty="0">
                <a:sym typeface="Symbol"/>
              </a:rPr>
              <a:t>domain</a:t>
            </a:r>
            <a:r>
              <a:rPr lang="en-US" sz="2400" dirty="0">
                <a:sym typeface="Symbol"/>
              </a:rPr>
              <a:t>.</a:t>
            </a:r>
          </a:p>
          <a:p>
            <a:pPr>
              <a:spcBef>
                <a:spcPts val="300"/>
              </a:spcBef>
            </a:pPr>
            <a:r>
              <a:rPr lang="en-US" sz="2400" dirty="0">
                <a:sym typeface="Symbol"/>
              </a:rPr>
              <a:t>The quantifiers are said to bind the variable </a:t>
            </a:r>
            <a:r>
              <a:rPr lang="en-US" sz="2400" i="1" dirty="0">
                <a:sym typeface="Symbol"/>
              </a:rPr>
              <a:t>x </a:t>
            </a:r>
            <a:r>
              <a:rPr lang="en-US" sz="2400" dirty="0">
                <a:sym typeface="Symbol"/>
              </a:rPr>
              <a:t>in these expressions.</a:t>
            </a:r>
          </a:p>
        </p:txBody>
      </p:sp>
      <p:pic>
        <p:nvPicPr>
          <p:cNvPr id="15" name="Picture 3" descr="A portrait of Charles Sanders Peirce."/>
          <p:cNvPicPr>
            <a:picLocks noGrp="1" noChangeAspect="1" noChangeArrowheads="1"/>
          </p:cNvPicPr>
          <p:nvPr>
            <p:ph idx="13"/>
          </p:nvPr>
        </p:nvPicPr>
        <p:blipFill>
          <a:blip r:embed="rId2">
            <a:extLst>
              <a:ext uri="{28A0092B-C50C-407E-A947-70E740481C1C}">
                <a14:useLocalDpi xmlns:a14="http://schemas.microsoft.com/office/drawing/2010/main" val="0"/>
              </a:ext>
            </a:extLst>
          </a:blip>
          <a:stretch>
            <a:fillRect/>
          </a:stretch>
        </p:blipFill>
        <p:spPr bwMode="auto">
          <a:xfrm>
            <a:off x="6553200" y="163673"/>
            <a:ext cx="928468" cy="107473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4"/>
          </p:nvPr>
        </p:nvSpPr>
        <p:spPr>
          <a:xfrm>
            <a:off x="7543800" y="182880"/>
            <a:ext cx="1463040" cy="1005840"/>
          </a:xfrm>
        </p:spPr>
        <p:txBody>
          <a:bodyPr/>
          <a:lstStyle/>
          <a:p>
            <a:r>
              <a:rPr lang="en-US" sz="2000" dirty="0"/>
              <a:t>Charles Peirce (1839-1914)</a:t>
            </a:r>
          </a:p>
        </p:txBody>
      </p:sp>
    </p:spTree>
    <p:extLst>
      <p:ext uri="{BB962C8B-B14F-4D97-AF65-F5344CB8AC3E}">
        <p14:creationId xmlns:p14="http://schemas.microsoft.com/office/powerpoint/2010/main" val="1122030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Quantifier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321040" cy="5257800"/>
              </a:xfrm>
            </p:spPr>
            <p:txBody>
              <a:bodyPr/>
              <a:lstStyle/>
              <a:p>
                <a:pPr marL="0" lvl="1" indent="0">
                  <a:buClr>
                    <a:schemeClr val="accent3"/>
                  </a:buClr>
                  <a:buSzPct val="95000"/>
                  <a:buNone/>
                </a:pPr>
                <a:r>
                  <a:rPr lang="en-US" dirty="0">
                    <a:sym typeface="Symbol"/>
                  </a:rPr>
                  <a:t></a:t>
                </a:r>
                <a:r>
                  <a:rPr lang="en-US" i="1" dirty="0">
                    <a:sym typeface="Symbol"/>
                  </a:rPr>
                  <a:t>x P</a:t>
                </a:r>
                <a:r>
                  <a:rPr lang="en-US" dirty="0">
                    <a:sym typeface="Symbol"/>
                  </a:rPr>
                  <a:t>(</a:t>
                </a:r>
                <a:r>
                  <a:rPr lang="en-US" i="1" dirty="0">
                    <a:sym typeface="Symbol"/>
                  </a:rPr>
                  <a:t>x</a:t>
                </a:r>
                <a:r>
                  <a:rPr lang="en-US" dirty="0">
                    <a:sym typeface="Symbol"/>
                  </a:rPr>
                  <a:t>)</a:t>
                </a:r>
                <a:r>
                  <a:rPr lang="en-US" i="1" dirty="0"/>
                  <a:t> </a:t>
                </a:r>
                <a:r>
                  <a:rPr lang="en-US" dirty="0"/>
                  <a:t>is read as </a:t>
                </a:r>
                <a:r>
                  <a:rPr lang="en-US" i="1" dirty="0"/>
                  <a:t>“</a:t>
                </a:r>
                <a:r>
                  <a:rPr lang="en-US" dirty="0"/>
                  <a:t>For all </a:t>
                </a:r>
                <a:r>
                  <a:rPr lang="en-US" i="1" dirty="0"/>
                  <a:t>x</a:t>
                </a:r>
                <a:r>
                  <a:rPr lang="en-US" dirty="0"/>
                  <a:t>, P(</a:t>
                </a:r>
                <a:r>
                  <a:rPr lang="en-US" i="1" dirty="0"/>
                  <a:t>x</a:t>
                </a:r>
                <a:r>
                  <a:rPr lang="en-US" dirty="0"/>
                  <a:t>)” or “For every </a:t>
                </a:r>
                <a:r>
                  <a:rPr lang="en-US" i="1" dirty="0"/>
                  <a:t>x</a:t>
                </a:r>
                <a:r>
                  <a:rPr lang="en-US" dirty="0"/>
                  <a:t>, P(</a:t>
                </a:r>
                <a:r>
                  <a:rPr lang="en-US" i="1" dirty="0"/>
                  <a:t>x</a:t>
                </a:r>
                <a:r>
                  <a:rPr lang="en-US" dirty="0"/>
                  <a:t>)”</a:t>
                </a:r>
              </a:p>
              <a:p>
                <a:pPr lvl="1">
                  <a:buNone/>
                </a:pPr>
                <a:r>
                  <a:rPr lang="en-US" b="1" dirty="0"/>
                  <a:t>Examples</a:t>
                </a:r>
                <a:r>
                  <a:rPr lang="en-US" dirty="0"/>
                  <a:t>:</a:t>
                </a:r>
              </a:p>
              <a:p>
                <a:pPr marL="1124712" lvl="2" indent="-457200">
                  <a:buClr>
                    <a:schemeClr val="tx1"/>
                  </a:buClr>
                  <a:buFont typeface="+mj-lt"/>
                  <a:buAutoNum type="arabicParenR"/>
                </a:pPr>
                <a:r>
                  <a:rPr lang="en-US" dirty="0"/>
                  <a:t>If</a:t>
                </a:r>
                <a:r>
                  <a:rPr lang="en-US" i="1" dirty="0"/>
                  <a:t> P(x)</a:t>
                </a:r>
                <a:r>
                  <a:rPr lang="en-US" dirty="0"/>
                  <a:t> denotes “</a:t>
                </a:r>
                <a:r>
                  <a:rPr lang="en-US" i="1" dirty="0"/>
                  <a:t>x</a:t>
                </a:r>
                <a:r>
                  <a:rPr lang="en-US" dirty="0"/>
                  <a:t> </a:t>
                </a:r>
                <a14:m>
                  <m:oMath xmlns:m="http://schemas.openxmlformats.org/officeDocument/2006/math">
                    <m:r>
                      <a:rPr lang="en-US" i="1" dirty="0" smtClean="0">
                        <a:latin typeface="Cambria Math" panose="02040503050406030204" pitchFamily="18" charset="0"/>
                      </a:rPr>
                      <m:t>&gt;</m:t>
                    </m:r>
                  </m:oMath>
                </a14:m>
                <a:r>
                  <a:rPr lang="en-US" dirty="0"/>
                  <a:t> </a:t>
                </a:r>
                <a:r>
                  <a:rPr lang="en-US" dirty="0">
                    <a:latin typeface="Cambria Math" pitchFamily="18" charset="0"/>
                    <a:ea typeface="Cambria Math" pitchFamily="18" charset="0"/>
                  </a:rPr>
                  <a:t>0” and </a:t>
                </a:r>
                <a:r>
                  <a:rPr lang="en-US" i="1" dirty="0">
                    <a:latin typeface="Cambria Math" pitchFamily="18" charset="0"/>
                    <a:ea typeface="Cambria Math" pitchFamily="18" charset="0"/>
                  </a:rPr>
                  <a:t>U</a:t>
                </a:r>
                <a:r>
                  <a:rPr lang="en-US" dirty="0">
                    <a:latin typeface="Cambria Math" pitchFamily="18" charset="0"/>
                    <a:ea typeface="Cambria Math" pitchFamily="18" charset="0"/>
                  </a:rPr>
                  <a:t> is the integers, then </a:t>
                </a:r>
                <a:r>
                  <a:rPr lang="en-US" dirty="0">
                    <a:sym typeface="Symbol"/>
                  </a:rPr>
                  <a:t></a:t>
                </a:r>
                <a:r>
                  <a:rPr lang="en-US" i="1" dirty="0">
                    <a:sym typeface="Symbol"/>
                  </a:rPr>
                  <a:t>x P</a:t>
                </a:r>
                <a:r>
                  <a:rPr lang="en-US" dirty="0">
                    <a:sym typeface="Symbol"/>
                  </a:rPr>
                  <a:t>(</a:t>
                </a:r>
                <a:r>
                  <a:rPr lang="en-US" i="1" dirty="0">
                    <a:sym typeface="Symbol"/>
                  </a:rPr>
                  <a:t>x</a:t>
                </a:r>
                <a:r>
                  <a:rPr lang="en-US" dirty="0">
                    <a:sym typeface="Symbol"/>
                  </a:rPr>
                  <a:t>) is false.</a:t>
                </a:r>
              </a:p>
              <a:p>
                <a:pPr marL="1124712" lvl="2" indent="-457200">
                  <a:buClr>
                    <a:schemeClr val="tx1"/>
                  </a:buClr>
                  <a:buFont typeface="+mj-lt"/>
                  <a:buAutoNum type="arabicParenR"/>
                </a:pPr>
                <a:r>
                  <a:rPr lang="en-US" dirty="0"/>
                  <a:t>If</a:t>
                </a:r>
                <a:r>
                  <a:rPr lang="en-US" i="1" dirty="0"/>
                  <a:t> P(x)</a:t>
                </a:r>
                <a:r>
                  <a:rPr lang="en-US" dirty="0"/>
                  <a:t> denotes “</a:t>
                </a:r>
                <a:r>
                  <a:rPr lang="en-US" i="1" dirty="0"/>
                  <a:t>x</a:t>
                </a:r>
                <a:r>
                  <a:rPr lang="en-US" dirty="0"/>
                  <a:t> </a:t>
                </a:r>
                <a14:m>
                  <m:oMath xmlns:m="http://schemas.openxmlformats.org/officeDocument/2006/math">
                    <m:r>
                      <a:rPr lang="en-US" i="1" dirty="0">
                        <a:latin typeface="Cambria Math" panose="02040503050406030204" pitchFamily="18" charset="0"/>
                      </a:rPr>
                      <m:t>&gt;</m:t>
                    </m:r>
                  </m:oMath>
                </a14:m>
                <a:r>
                  <a:rPr lang="en-US" dirty="0"/>
                  <a:t> </a:t>
                </a:r>
                <a:r>
                  <a:rPr lang="en-US" dirty="0">
                    <a:latin typeface="Cambria Math" pitchFamily="18" charset="0"/>
                    <a:ea typeface="Cambria Math" pitchFamily="18" charset="0"/>
                  </a:rPr>
                  <a:t>0” and </a:t>
                </a:r>
                <a:r>
                  <a:rPr lang="en-US" i="1" dirty="0">
                    <a:latin typeface="Cambria Math" pitchFamily="18" charset="0"/>
                    <a:ea typeface="Cambria Math" pitchFamily="18" charset="0"/>
                  </a:rPr>
                  <a:t>U</a:t>
                </a:r>
                <a:r>
                  <a:rPr lang="en-US" dirty="0">
                    <a:latin typeface="Cambria Math" pitchFamily="18" charset="0"/>
                    <a:ea typeface="Cambria Math" pitchFamily="18" charset="0"/>
                  </a:rPr>
                  <a:t>  is the positive integers, then </a:t>
                </a:r>
                <a:r>
                  <a:rPr lang="en-US" dirty="0">
                    <a:sym typeface="Symbol"/>
                  </a:rPr>
                  <a:t></a:t>
                </a:r>
                <a:r>
                  <a:rPr lang="en-US" i="1" dirty="0">
                    <a:sym typeface="Symbol"/>
                  </a:rPr>
                  <a:t>x P</a:t>
                </a:r>
                <a:r>
                  <a:rPr lang="en-US" dirty="0">
                    <a:sym typeface="Symbol"/>
                  </a:rPr>
                  <a:t>(</a:t>
                </a:r>
                <a:r>
                  <a:rPr lang="en-US" i="1" dirty="0">
                    <a:sym typeface="Symbol"/>
                  </a:rPr>
                  <a:t>x</a:t>
                </a:r>
                <a:r>
                  <a:rPr lang="en-US" dirty="0">
                    <a:sym typeface="Symbol"/>
                  </a:rPr>
                  <a:t>) is true.</a:t>
                </a:r>
              </a:p>
              <a:p>
                <a:pPr marL="1124712" lvl="2" indent="-457200">
                  <a:buClr>
                    <a:schemeClr val="tx1"/>
                  </a:buClr>
                  <a:buFont typeface="+mj-lt"/>
                  <a:buAutoNum type="arabicParenR"/>
                </a:pPr>
                <a:r>
                  <a:rPr lang="en-US" dirty="0"/>
                  <a:t>If</a:t>
                </a:r>
                <a:r>
                  <a:rPr lang="en-US" i="1" dirty="0"/>
                  <a:t> P(x)</a:t>
                </a:r>
                <a:r>
                  <a:rPr lang="en-US" dirty="0"/>
                  <a:t> denotes “</a:t>
                </a:r>
                <a:r>
                  <a:rPr lang="en-US" i="1" dirty="0"/>
                  <a:t>x</a:t>
                </a:r>
                <a:r>
                  <a:rPr lang="en-US" dirty="0"/>
                  <a:t> is even</a:t>
                </a:r>
                <a:r>
                  <a:rPr lang="en-US" dirty="0">
                    <a:latin typeface="Cambria Math" pitchFamily="18" charset="0"/>
                    <a:ea typeface="Cambria Math" pitchFamily="18" charset="0"/>
                  </a:rPr>
                  <a:t>” and </a:t>
                </a:r>
                <a:r>
                  <a:rPr lang="en-US" i="1" dirty="0">
                    <a:latin typeface="Cambria Math" pitchFamily="18" charset="0"/>
                    <a:ea typeface="Cambria Math" pitchFamily="18" charset="0"/>
                  </a:rPr>
                  <a:t>U</a:t>
                </a:r>
                <a:r>
                  <a:rPr lang="en-US" dirty="0">
                    <a:latin typeface="Cambria Math" pitchFamily="18" charset="0"/>
                    <a:ea typeface="Cambria Math" pitchFamily="18" charset="0"/>
                  </a:rPr>
                  <a:t>  is the integers, then </a:t>
                </a:r>
                <a:r>
                  <a:rPr lang="en-US" dirty="0">
                    <a:sym typeface="Symbol"/>
                  </a:rPr>
                  <a:t> </a:t>
                </a:r>
                <a:r>
                  <a:rPr lang="en-US" i="1" dirty="0">
                    <a:sym typeface="Symbol"/>
                  </a:rPr>
                  <a:t>x P</a:t>
                </a:r>
                <a:r>
                  <a:rPr lang="en-US" dirty="0">
                    <a:sym typeface="Symbol"/>
                  </a:rPr>
                  <a:t>(</a:t>
                </a:r>
                <a:r>
                  <a:rPr lang="en-US" i="1" dirty="0">
                    <a:sym typeface="Symbol"/>
                  </a:rPr>
                  <a:t>x</a:t>
                </a:r>
                <a:r>
                  <a:rPr lang="en-US" dirty="0">
                    <a:sym typeface="Symbol"/>
                  </a:rPr>
                  <a:t>) is false.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321040" cy="5257800"/>
              </a:xfrm>
              <a:blipFill>
                <a:blip r:embed="rId2"/>
                <a:stretch>
                  <a:fillRect l="-1465" t="-1508" r="-73"/>
                </a:stretch>
              </a:blipFill>
            </p:spPr>
            <p:txBody>
              <a:bodyPr/>
              <a:lstStyle/>
              <a:p>
                <a:r>
                  <a:rPr lang="en-IN">
                    <a:noFill/>
                  </a:rPr>
                  <a:t> </a:t>
                </a:r>
              </a:p>
            </p:txBody>
          </p:sp>
        </mc:Fallback>
      </mc:AlternateContent>
    </p:spTree>
    <p:extLst>
      <p:ext uri="{BB962C8B-B14F-4D97-AF65-F5344CB8AC3E}">
        <p14:creationId xmlns:p14="http://schemas.microsoft.com/office/powerpoint/2010/main" val="1257025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Existential Quantifier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424000" cy="5257800"/>
              </a:xfrm>
            </p:spPr>
            <p:txBody>
              <a:bodyPr/>
              <a:lstStyle/>
              <a:p>
                <a:r>
                  <a:rPr lang="en-US" dirty="0">
                    <a:sym typeface="Symbol"/>
                  </a:rPr>
                  <a:t></a:t>
                </a:r>
                <a:r>
                  <a:rPr lang="en-US" i="1" dirty="0">
                    <a:sym typeface="Symbol"/>
                  </a:rPr>
                  <a:t>x P</a:t>
                </a:r>
                <a:r>
                  <a:rPr lang="en-US" dirty="0">
                    <a:sym typeface="Symbol"/>
                  </a:rPr>
                  <a:t>(</a:t>
                </a:r>
                <a:r>
                  <a:rPr lang="en-US" i="1" dirty="0">
                    <a:sym typeface="Symbol"/>
                  </a:rPr>
                  <a:t>x</a:t>
                </a:r>
                <a:r>
                  <a:rPr lang="en-US" dirty="0">
                    <a:sym typeface="Symbol"/>
                  </a:rPr>
                  <a:t>) is read as </a:t>
                </a:r>
                <a:r>
                  <a:rPr lang="en-US" i="1" dirty="0"/>
                  <a:t>“</a:t>
                </a:r>
                <a:r>
                  <a:rPr lang="en-US" dirty="0"/>
                  <a:t>For some </a:t>
                </a:r>
                <a:r>
                  <a:rPr lang="en-US" i="1" dirty="0"/>
                  <a:t>x</a:t>
                </a:r>
                <a:r>
                  <a:rPr lang="en-US" dirty="0"/>
                  <a:t>, P(</a:t>
                </a:r>
                <a:r>
                  <a:rPr lang="en-US" i="1" dirty="0"/>
                  <a:t>x</a:t>
                </a:r>
                <a:r>
                  <a:rPr lang="en-US" dirty="0"/>
                  <a:t>)”, or as “There is an </a:t>
                </a:r>
                <a:r>
                  <a:rPr lang="en-US" i="1" dirty="0"/>
                  <a:t>x</a:t>
                </a:r>
                <a:r>
                  <a:rPr lang="en-US" dirty="0"/>
                  <a:t> such that P(</a:t>
                </a:r>
                <a:r>
                  <a:rPr lang="en-US" i="1" dirty="0"/>
                  <a:t>x</a:t>
                </a:r>
                <a:r>
                  <a:rPr lang="en-US" dirty="0"/>
                  <a:t>),” or “For at least one </a:t>
                </a:r>
                <a:r>
                  <a:rPr lang="en-US" i="1" dirty="0"/>
                  <a:t>x</a:t>
                </a:r>
                <a:r>
                  <a:rPr lang="en-US" dirty="0"/>
                  <a:t>, P(</a:t>
                </a:r>
                <a:r>
                  <a:rPr lang="en-US" i="1" dirty="0"/>
                  <a:t>x</a:t>
                </a:r>
                <a:r>
                  <a:rPr lang="en-US" dirty="0"/>
                  <a:t>).”</a:t>
                </a:r>
              </a:p>
              <a:p>
                <a:pPr lvl="1">
                  <a:buNone/>
                </a:pPr>
                <a:r>
                  <a:rPr lang="en-US" b="1" dirty="0"/>
                  <a:t>Examples</a:t>
                </a:r>
                <a:r>
                  <a:rPr lang="en-US" dirty="0"/>
                  <a:t>:</a:t>
                </a:r>
              </a:p>
              <a:p>
                <a:pPr marL="1124712" lvl="2" indent="-457200">
                  <a:buClr>
                    <a:schemeClr val="tx1"/>
                  </a:buClr>
                  <a:buFont typeface="+mj-lt"/>
                  <a:buAutoNum type="arabicPeriod"/>
                </a:pPr>
                <a:r>
                  <a:rPr lang="en-US" dirty="0"/>
                  <a:t>If</a:t>
                </a:r>
                <a:r>
                  <a:rPr lang="en-US" i="1" dirty="0"/>
                  <a:t> P(x)</a:t>
                </a:r>
                <a:r>
                  <a:rPr lang="en-US" dirty="0"/>
                  <a:t> denotes “</a:t>
                </a:r>
                <a:r>
                  <a:rPr lang="en-US" i="1" dirty="0"/>
                  <a:t>x</a:t>
                </a:r>
                <a:r>
                  <a:rPr lang="en-US" dirty="0"/>
                  <a:t> </a:t>
                </a:r>
                <a14:m>
                  <m:oMath xmlns:m="http://schemas.openxmlformats.org/officeDocument/2006/math">
                    <m:r>
                      <a:rPr lang="en-US" i="1" dirty="0" smtClean="0">
                        <a:latin typeface="Cambria Math" panose="02040503050406030204" pitchFamily="18" charset="0"/>
                      </a:rPr>
                      <m:t>&gt;</m:t>
                    </m:r>
                  </m:oMath>
                </a14:m>
                <a:r>
                  <a:rPr lang="en-US" dirty="0"/>
                  <a:t> </a:t>
                </a:r>
                <a:r>
                  <a:rPr lang="en-US" dirty="0">
                    <a:latin typeface="Cambria Math" pitchFamily="18" charset="0"/>
                    <a:ea typeface="Cambria Math" pitchFamily="18" charset="0"/>
                  </a:rPr>
                  <a:t>0” and </a:t>
                </a:r>
                <a:r>
                  <a:rPr lang="en-US" i="1" dirty="0">
                    <a:latin typeface="Cambria Math" pitchFamily="18" charset="0"/>
                    <a:ea typeface="Cambria Math" pitchFamily="18" charset="0"/>
                  </a:rPr>
                  <a:t>U</a:t>
                </a:r>
                <a:r>
                  <a:rPr lang="en-US" dirty="0">
                    <a:latin typeface="Cambria Math" pitchFamily="18" charset="0"/>
                    <a:ea typeface="Cambria Math" pitchFamily="18" charset="0"/>
                  </a:rPr>
                  <a:t>  is the integers, then </a:t>
                </a:r>
                <a:r>
                  <a:rPr lang="en-US" dirty="0">
                    <a:latin typeface="Cambria Math" pitchFamily="18" charset="0"/>
                    <a:ea typeface="Cambria Math" pitchFamily="18" charset="0"/>
                    <a:sym typeface="Symbol"/>
                  </a:rPr>
                  <a:t></a:t>
                </a:r>
                <a:r>
                  <a:rPr lang="en-US" i="1" dirty="0">
                    <a:sym typeface="Symbol"/>
                  </a:rPr>
                  <a:t>x P</a:t>
                </a:r>
                <a:r>
                  <a:rPr lang="en-US" dirty="0">
                    <a:sym typeface="Symbol"/>
                  </a:rPr>
                  <a:t>(</a:t>
                </a:r>
                <a:r>
                  <a:rPr lang="en-US" i="1" dirty="0">
                    <a:sym typeface="Symbol"/>
                  </a:rPr>
                  <a:t>x</a:t>
                </a:r>
                <a:r>
                  <a:rPr lang="en-US" dirty="0">
                    <a:sym typeface="Symbol"/>
                  </a:rPr>
                  <a:t>) is true. It is also true if U is the positive integers.</a:t>
                </a:r>
              </a:p>
              <a:p>
                <a:pPr marL="1124712" lvl="2" indent="-457200">
                  <a:buClr>
                    <a:schemeClr val="tx1"/>
                  </a:buClr>
                  <a:buFont typeface="+mj-lt"/>
                  <a:buAutoNum type="arabicPeriod"/>
                </a:pPr>
                <a:r>
                  <a:rPr lang="en-US" dirty="0"/>
                  <a:t>If</a:t>
                </a:r>
                <a:r>
                  <a:rPr lang="en-US" i="1" dirty="0"/>
                  <a:t> P(x)</a:t>
                </a:r>
                <a:r>
                  <a:rPr lang="en-US" dirty="0"/>
                  <a:t> denotes “</a:t>
                </a:r>
                <a:r>
                  <a:rPr lang="en-US" i="1" dirty="0"/>
                  <a:t>x</a:t>
                </a:r>
                <a:r>
                  <a:rPr lang="en-US" dirty="0"/>
                  <a:t> </a:t>
                </a:r>
                <a14:m>
                  <m:oMath xmlns:m="http://schemas.openxmlformats.org/officeDocument/2006/math">
                    <m:r>
                      <a:rPr lang="en-US" i="1" dirty="0" smtClean="0">
                        <a:latin typeface="Cambria Math" panose="02040503050406030204" pitchFamily="18" charset="0"/>
                      </a:rPr>
                      <m:t>&lt;</m:t>
                    </m:r>
                  </m:oMath>
                </a14:m>
                <a:r>
                  <a:rPr lang="en-US" dirty="0"/>
                  <a:t> </a:t>
                </a:r>
                <a:r>
                  <a:rPr lang="en-US" dirty="0">
                    <a:latin typeface="Cambria Math" pitchFamily="18" charset="0"/>
                    <a:ea typeface="Cambria Math" pitchFamily="18" charset="0"/>
                  </a:rPr>
                  <a:t>0” and </a:t>
                </a:r>
                <a:r>
                  <a:rPr lang="en-US" i="1" dirty="0">
                    <a:latin typeface="Cambria Math" pitchFamily="18" charset="0"/>
                    <a:ea typeface="Cambria Math" pitchFamily="18" charset="0"/>
                  </a:rPr>
                  <a:t>U</a:t>
                </a:r>
                <a:r>
                  <a:rPr lang="en-US" dirty="0">
                    <a:latin typeface="Cambria Math" pitchFamily="18" charset="0"/>
                    <a:ea typeface="Cambria Math" pitchFamily="18" charset="0"/>
                  </a:rPr>
                  <a:t>  is the positive integers,  then </a:t>
                </a:r>
                <a:r>
                  <a:rPr lang="en-US" dirty="0">
                    <a:latin typeface="Cambria Math" pitchFamily="18" charset="0"/>
                    <a:ea typeface="Cambria Math" pitchFamily="18" charset="0"/>
                    <a:sym typeface="Symbol"/>
                  </a:rPr>
                  <a:t></a:t>
                </a:r>
                <a:r>
                  <a:rPr lang="en-US" i="1" dirty="0">
                    <a:sym typeface="Symbol"/>
                  </a:rPr>
                  <a:t>x P</a:t>
                </a:r>
                <a:r>
                  <a:rPr lang="en-US" dirty="0">
                    <a:sym typeface="Symbol"/>
                  </a:rPr>
                  <a:t>(</a:t>
                </a:r>
                <a:r>
                  <a:rPr lang="en-US" i="1" dirty="0">
                    <a:sym typeface="Symbol"/>
                  </a:rPr>
                  <a:t>x</a:t>
                </a:r>
                <a:r>
                  <a:rPr lang="en-US" dirty="0">
                    <a:sym typeface="Symbol"/>
                  </a:rPr>
                  <a:t>) is false.</a:t>
                </a:r>
              </a:p>
              <a:p>
                <a:pPr marL="1124712" lvl="2" indent="-457200">
                  <a:buClr>
                    <a:schemeClr val="tx1"/>
                  </a:buClr>
                  <a:buFont typeface="+mj-lt"/>
                  <a:buAutoNum type="arabicPeriod"/>
                </a:pPr>
                <a:r>
                  <a:rPr lang="en-US" dirty="0"/>
                  <a:t>If</a:t>
                </a:r>
                <a:r>
                  <a:rPr lang="en-US" i="1" dirty="0"/>
                  <a:t> P(x)</a:t>
                </a:r>
                <a:r>
                  <a:rPr lang="en-US" dirty="0"/>
                  <a:t> denotes “</a:t>
                </a:r>
                <a:r>
                  <a:rPr lang="en-US" i="1" dirty="0"/>
                  <a:t>x</a:t>
                </a:r>
                <a:r>
                  <a:rPr lang="en-US" dirty="0"/>
                  <a:t> is even</a:t>
                </a:r>
                <a:r>
                  <a:rPr lang="en-US" dirty="0">
                    <a:latin typeface="Cambria Math" pitchFamily="18" charset="0"/>
                    <a:ea typeface="Cambria Math" pitchFamily="18" charset="0"/>
                  </a:rPr>
                  <a:t>” and </a:t>
                </a:r>
                <a:r>
                  <a:rPr lang="en-US" i="1" dirty="0">
                    <a:latin typeface="Cambria Math" pitchFamily="18" charset="0"/>
                    <a:ea typeface="Cambria Math" pitchFamily="18" charset="0"/>
                  </a:rPr>
                  <a:t>U</a:t>
                </a:r>
                <a:r>
                  <a:rPr lang="en-US" dirty="0">
                    <a:latin typeface="Cambria Math" pitchFamily="18" charset="0"/>
                    <a:ea typeface="Cambria Math" pitchFamily="18" charset="0"/>
                  </a:rPr>
                  <a:t>  is the integers, then     </a:t>
                </a:r>
                <a:r>
                  <a:rPr lang="en-US" dirty="0">
                    <a:latin typeface="Cambria Math" pitchFamily="18" charset="0"/>
                    <a:ea typeface="Cambria Math" pitchFamily="18" charset="0"/>
                    <a:sym typeface="Symbol"/>
                  </a:rPr>
                  <a:t></a:t>
                </a:r>
                <a:r>
                  <a:rPr lang="en-US" i="1" dirty="0">
                    <a:sym typeface="Symbol"/>
                  </a:rPr>
                  <a:t>x P</a:t>
                </a:r>
                <a:r>
                  <a:rPr lang="en-US" dirty="0">
                    <a:sym typeface="Symbol"/>
                  </a:rPr>
                  <a:t>(</a:t>
                </a:r>
                <a:r>
                  <a:rPr lang="en-US" i="1" dirty="0">
                    <a:sym typeface="Symbol"/>
                  </a:rPr>
                  <a:t>x</a:t>
                </a:r>
                <a:r>
                  <a:rPr lang="en-US" dirty="0">
                    <a:sym typeface="Symbol"/>
                  </a:rPr>
                  <a:t>) is true.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424000" cy="5257800"/>
              </a:xfrm>
              <a:blipFill>
                <a:blip r:embed="rId2"/>
                <a:stretch>
                  <a:fillRect l="-1809" t="-1740" r="-1520"/>
                </a:stretch>
              </a:blipFill>
            </p:spPr>
            <p:txBody>
              <a:bodyPr/>
              <a:lstStyle/>
              <a:p>
                <a:r>
                  <a:rPr lang="en-IN">
                    <a:noFill/>
                  </a:rPr>
                  <a:t> </a:t>
                </a:r>
              </a:p>
            </p:txBody>
          </p:sp>
        </mc:Fallback>
      </mc:AlternateContent>
    </p:spTree>
    <p:extLst>
      <p:ext uri="{BB962C8B-B14F-4D97-AF65-F5344CB8AC3E}">
        <p14:creationId xmlns:p14="http://schemas.microsoft.com/office/powerpoint/2010/main" val="2544752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Uniqueness Quantifier (</a:t>
            </a:r>
            <a:r>
              <a:rPr lang="en-US" i="1" dirty="0"/>
              <a:t>optional</a:t>
            </a:r>
            <a:r>
              <a:rPr lang="en-US" dirty="0"/>
              <a: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321040" cy="5257800"/>
              </a:xfrm>
            </p:spPr>
            <p:txBody>
              <a:bodyPr/>
              <a:lstStyle/>
              <a:p>
                <a:pPr>
                  <a:spcBef>
                    <a:spcPts val="300"/>
                  </a:spcBef>
                </a:pPr>
                <a:r>
                  <a:rPr lang="en-US" sz="2400" dirty="0">
                    <a:sym typeface="Symbol"/>
                  </a:rPr>
                  <a:t>!</a:t>
                </a:r>
                <a:r>
                  <a:rPr lang="en-US" sz="2400" i="1" dirty="0">
                    <a:sym typeface="Symbol"/>
                  </a:rPr>
                  <a:t>x P</a:t>
                </a:r>
                <a:r>
                  <a:rPr lang="en-US" sz="2400" dirty="0">
                    <a:sym typeface="Symbol"/>
                  </a:rPr>
                  <a:t>(</a:t>
                </a:r>
                <a:r>
                  <a:rPr lang="en-US" sz="2400" i="1" dirty="0">
                    <a:sym typeface="Symbol"/>
                  </a:rPr>
                  <a:t>x</a:t>
                </a:r>
                <a:r>
                  <a:rPr lang="en-US" sz="2400" dirty="0">
                    <a:sym typeface="Symbol"/>
                  </a:rPr>
                  <a:t>) means that </a:t>
                </a:r>
                <a:r>
                  <a:rPr lang="en-US" sz="2400" i="1" dirty="0"/>
                  <a:t>P</a:t>
                </a:r>
                <a:r>
                  <a:rPr lang="en-US" sz="2400" dirty="0"/>
                  <a:t>(</a:t>
                </a:r>
                <a:r>
                  <a:rPr lang="en-US" sz="2400" i="1" dirty="0">
                    <a:latin typeface="Bookman" pitchFamily="18" charset="0"/>
                  </a:rPr>
                  <a:t>x</a:t>
                </a:r>
                <a:r>
                  <a:rPr lang="en-US" sz="2400" dirty="0"/>
                  <a:t>) is true for </a:t>
                </a:r>
                <a:r>
                  <a:rPr lang="en-US" sz="2400" u="sng" dirty="0"/>
                  <a:t>one and only one</a:t>
                </a:r>
                <a:r>
                  <a:rPr lang="en-US" sz="2400" dirty="0"/>
                  <a:t> </a:t>
                </a:r>
                <a:r>
                  <a:rPr lang="en-US" sz="2400" i="1" dirty="0">
                    <a:latin typeface="Bookman" pitchFamily="18" charset="0"/>
                  </a:rPr>
                  <a:t>x </a:t>
                </a:r>
                <a:r>
                  <a:rPr lang="en-US" sz="2400" dirty="0"/>
                  <a:t>in the universe of discourse.</a:t>
                </a:r>
                <a:endParaRPr lang="en-US" sz="2400" i="1" dirty="0"/>
              </a:p>
              <a:p>
                <a:pPr>
                  <a:spcBef>
                    <a:spcPts val="300"/>
                  </a:spcBef>
                </a:pPr>
                <a:r>
                  <a:rPr lang="en-US" sz="2400" dirty="0"/>
                  <a:t>This is commonly expressed in English in the following equivalent ways:</a:t>
                </a:r>
              </a:p>
              <a:p>
                <a:pPr lvl="1">
                  <a:spcBef>
                    <a:spcPts val="300"/>
                  </a:spcBef>
                </a:pPr>
                <a:r>
                  <a:rPr lang="en-US" sz="2000" dirty="0"/>
                  <a:t>“There is a unique </a:t>
                </a:r>
                <a:r>
                  <a:rPr lang="en-US" sz="2000" i="1" dirty="0">
                    <a:latin typeface="Bookman" pitchFamily="18" charset="0"/>
                  </a:rPr>
                  <a:t>x</a:t>
                </a:r>
                <a:r>
                  <a:rPr lang="en-US" sz="2000" i="1" dirty="0"/>
                  <a:t> </a:t>
                </a:r>
                <a:r>
                  <a:rPr lang="en-US" sz="2000" dirty="0"/>
                  <a:t>such that </a:t>
                </a:r>
                <a:r>
                  <a:rPr lang="en-US" sz="2000" i="1" dirty="0"/>
                  <a:t>P</a:t>
                </a:r>
                <a:r>
                  <a:rPr lang="en-US" sz="2000" dirty="0"/>
                  <a:t>(</a:t>
                </a:r>
                <a:r>
                  <a:rPr lang="en-US" sz="2000" i="1" dirty="0">
                    <a:latin typeface="Bookman" pitchFamily="18" charset="0"/>
                  </a:rPr>
                  <a:t>x</a:t>
                </a:r>
                <a:r>
                  <a:rPr lang="en-US" sz="2000" dirty="0"/>
                  <a:t>).” </a:t>
                </a:r>
              </a:p>
              <a:p>
                <a:pPr lvl="1">
                  <a:spcBef>
                    <a:spcPts val="300"/>
                  </a:spcBef>
                </a:pPr>
                <a:r>
                  <a:rPr lang="en-US" sz="2000" dirty="0"/>
                  <a:t>“There is one and only one </a:t>
                </a:r>
                <a:r>
                  <a:rPr lang="en-US" sz="2000" i="1" dirty="0">
                    <a:latin typeface="Bookman" pitchFamily="18" charset="0"/>
                  </a:rPr>
                  <a:t>x</a:t>
                </a:r>
                <a:r>
                  <a:rPr lang="en-US" sz="2000" dirty="0"/>
                  <a:t> such that </a:t>
                </a:r>
                <a:r>
                  <a:rPr lang="en-US" sz="2000" i="1" dirty="0"/>
                  <a:t>P</a:t>
                </a:r>
                <a:r>
                  <a:rPr lang="en-US" sz="2000" dirty="0"/>
                  <a:t>(</a:t>
                </a:r>
                <a:r>
                  <a:rPr lang="en-US" sz="2000" i="1" dirty="0">
                    <a:latin typeface="Bookman" pitchFamily="18" charset="0"/>
                  </a:rPr>
                  <a:t>x</a:t>
                </a:r>
                <a:r>
                  <a:rPr lang="en-US" sz="2000" dirty="0"/>
                  <a:t>)”</a:t>
                </a:r>
              </a:p>
              <a:p>
                <a:pPr>
                  <a:spcBef>
                    <a:spcPts val="300"/>
                  </a:spcBef>
                </a:pPr>
                <a:r>
                  <a:rPr lang="en-US" sz="2400" dirty="0"/>
                  <a:t>Examples:</a:t>
                </a:r>
              </a:p>
              <a:p>
                <a:pPr marL="850392" lvl="1" indent="-457200">
                  <a:spcBef>
                    <a:spcPts val="300"/>
                  </a:spcBef>
                  <a:buClr>
                    <a:schemeClr val="tx1"/>
                  </a:buClr>
                  <a:buFont typeface="+mj-lt"/>
                  <a:buAutoNum type="arabicPeriod"/>
                </a:pPr>
                <a:r>
                  <a:rPr lang="en-US" sz="2000" dirty="0"/>
                  <a:t>If </a:t>
                </a:r>
                <a:r>
                  <a:rPr lang="en-US" sz="2000" i="1" dirty="0"/>
                  <a:t>P(x)</a:t>
                </a:r>
                <a:r>
                  <a:rPr lang="en-US" sz="2000" dirty="0"/>
                  <a:t> denotes “</a:t>
                </a:r>
                <a:r>
                  <a:rPr lang="en-US" sz="2000" i="1" dirty="0"/>
                  <a:t>x</a:t>
                </a:r>
                <a:r>
                  <a:rPr lang="en-US" sz="2000" dirty="0"/>
                  <a:t> + </a:t>
                </a:r>
                <a:r>
                  <a:rPr lang="en-US" sz="2000" dirty="0">
                    <a:latin typeface="Cambria Math" pitchFamily="18" charset="0"/>
                    <a:ea typeface="Cambria Math" pitchFamily="18" charset="0"/>
                  </a:rPr>
                  <a:t>1</a:t>
                </a:r>
                <a:r>
                  <a:rPr lang="en-US" sz="2000" dirty="0"/>
                  <a:t> = </a:t>
                </a:r>
                <a:r>
                  <a:rPr lang="en-US" sz="2000" dirty="0">
                    <a:latin typeface="Cambria Math" pitchFamily="18" charset="0"/>
                    <a:ea typeface="Cambria Math" pitchFamily="18" charset="0"/>
                  </a:rPr>
                  <a:t>0” and U is the integers, then </a:t>
                </a:r>
                <a:r>
                  <a:rPr lang="en-US" sz="2000" dirty="0">
                    <a:sym typeface="Symbol"/>
                  </a:rPr>
                  <a:t>!</a:t>
                </a:r>
                <a:r>
                  <a:rPr lang="en-US" sz="2000" i="1" dirty="0">
                    <a:sym typeface="Symbol"/>
                  </a:rPr>
                  <a:t>x P</a:t>
                </a:r>
                <a:r>
                  <a:rPr lang="en-US" sz="2000" dirty="0">
                    <a:sym typeface="Symbol"/>
                  </a:rPr>
                  <a:t>(</a:t>
                </a:r>
                <a:r>
                  <a:rPr lang="en-US" sz="2000" i="1" dirty="0">
                    <a:sym typeface="Symbol"/>
                  </a:rPr>
                  <a:t>x</a:t>
                </a:r>
                <a:r>
                  <a:rPr lang="en-US" sz="2000" dirty="0">
                    <a:sym typeface="Symbol"/>
                  </a:rPr>
                  <a:t>) is true. </a:t>
                </a:r>
              </a:p>
              <a:p>
                <a:pPr marL="850392" lvl="1" indent="-457200">
                  <a:spcBef>
                    <a:spcPts val="300"/>
                  </a:spcBef>
                  <a:buClr>
                    <a:schemeClr val="tx1"/>
                  </a:buClr>
                  <a:buFont typeface="+mj-lt"/>
                  <a:buAutoNum type="arabicPeriod"/>
                </a:pPr>
                <a:r>
                  <a:rPr lang="en-US" sz="2000" dirty="0">
                    <a:sym typeface="Symbol"/>
                  </a:rPr>
                  <a:t>But if </a:t>
                </a:r>
                <a:r>
                  <a:rPr lang="en-US" sz="2000" i="1" dirty="0"/>
                  <a:t>P(x)</a:t>
                </a:r>
                <a:r>
                  <a:rPr lang="en-US" sz="2000" dirty="0"/>
                  <a:t> denotes “</a:t>
                </a:r>
                <a:r>
                  <a:rPr lang="en-US" sz="2000" i="1" dirty="0"/>
                  <a:t>x</a:t>
                </a:r>
                <a:r>
                  <a:rPr lang="en-US" sz="2000" dirty="0"/>
                  <a:t> </a:t>
                </a:r>
                <a14:m>
                  <m:oMath xmlns:m="http://schemas.openxmlformats.org/officeDocument/2006/math">
                    <m:r>
                      <a:rPr lang="en-US" sz="2000" i="1" dirty="0" smtClean="0">
                        <a:latin typeface="Cambria Math" panose="02040503050406030204" pitchFamily="18" charset="0"/>
                      </a:rPr>
                      <m:t>&gt;</m:t>
                    </m:r>
                  </m:oMath>
                </a14:m>
                <a:r>
                  <a:rPr lang="en-US" sz="2000" dirty="0"/>
                  <a:t> </a:t>
                </a:r>
                <a:r>
                  <a:rPr lang="en-US" sz="2000" dirty="0">
                    <a:latin typeface="Cambria Math" pitchFamily="18" charset="0"/>
                    <a:ea typeface="Cambria Math" pitchFamily="18" charset="0"/>
                  </a:rPr>
                  <a:t>0,” then </a:t>
                </a:r>
                <a:r>
                  <a:rPr lang="en-US" sz="2000" dirty="0">
                    <a:sym typeface="Symbol"/>
                  </a:rPr>
                  <a:t>!</a:t>
                </a:r>
                <a:r>
                  <a:rPr lang="en-US" sz="2000" i="1" dirty="0">
                    <a:sym typeface="Symbol"/>
                  </a:rPr>
                  <a:t>x P</a:t>
                </a:r>
                <a:r>
                  <a:rPr lang="en-US" sz="2000" dirty="0">
                    <a:sym typeface="Symbol"/>
                  </a:rPr>
                  <a:t>(</a:t>
                </a:r>
                <a:r>
                  <a:rPr lang="en-US" sz="2000" i="1" dirty="0">
                    <a:sym typeface="Symbol"/>
                  </a:rPr>
                  <a:t>x</a:t>
                </a:r>
                <a:r>
                  <a:rPr lang="en-US" sz="2000" dirty="0">
                    <a:sym typeface="Symbol"/>
                  </a:rPr>
                  <a:t>) is false.</a:t>
                </a:r>
                <a:endParaRPr lang="en-US" sz="2000" dirty="0"/>
              </a:p>
              <a:p>
                <a:pPr>
                  <a:spcBef>
                    <a:spcPts val="300"/>
                  </a:spcBef>
                </a:pPr>
                <a:r>
                  <a:rPr lang="en-US" sz="2400" dirty="0"/>
                  <a:t>The uniqueness quantifier is not really needed as the restriction that there is a unique </a:t>
                </a:r>
                <a:r>
                  <a:rPr lang="en-US" sz="2400" i="1" dirty="0"/>
                  <a:t>x</a:t>
                </a:r>
                <a:r>
                  <a:rPr lang="en-US" sz="2400" dirty="0"/>
                  <a:t> such that </a:t>
                </a:r>
                <a:r>
                  <a:rPr lang="en-US" sz="2400" i="1" dirty="0"/>
                  <a:t>P</a:t>
                </a:r>
                <a:r>
                  <a:rPr lang="en-US" sz="2400" dirty="0"/>
                  <a:t>(</a:t>
                </a:r>
                <a:r>
                  <a:rPr lang="en-US" sz="2400" i="1" dirty="0"/>
                  <a:t>x</a:t>
                </a:r>
                <a:r>
                  <a:rPr lang="en-US" sz="2400" dirty="0"/>
                  <a:t>) can be expressed as:</a:t>
                </a:r>
              </a:p>
              <a:p>
                <a:pPr algn="ctr">
                  <a:spcBef>
                    <a:spcPts val="300"/>
                  </a:spcBef>
                </a:pPr>
                <a:r>
                  <a:rPr lang="en-US" sz="2000" dirty="0">
                    <a:sym typeface="Symbol"/>
                  </a:rPr>
                  <a:t></a:t>
                </a:r>
                <a:r>
                  <a:rPr lang="en-US" sz="2000" i="1" dirty="0">
                    <a:sym typeface="Symbol"/>
                  </a:rPr>
                  <a:t>x</a:t>
                </a:r>
                <a:r>
                  <a:rPr lang="en-US" sz="2000" dirty="0">
                    <a:sym typeface="Symbol"/>
                  </a:rPr>
                  <a:t> (</a:t>
                </a:r>
                <a:r>
                  <a:rPr lang="en-US" sz="2000" i="1" dirty="0">
                    <a:sym typeface="Symbol"/>
                  </a:rPr>
                  <a:t>P</a:t>
                </a:r>
                <a:r>
                  <a:rPr lang="en-US" sz="2000" dirty="0">
                    <a:sym typeface="Symbol"/>
                  </a:rPr>
                  <a:t>(</a:t>
                </a:r>
                <a:r>
                  <a:rPr lang="en-US" sz="2000" i="1" dirty="0">
                    <a:sym typeface="Symbol"/>
                  </a:rPr>
                  <a:t>x</a:t>
                </a:r>
                <a:r>
                  <a:rPr lang="en-US" sz="2000" dirty="0">
                    <a:sym typeface="Symbol"/>
                  </a:rPr>
                  <a:t>) </a:t>
                </a:r>
                <a14:m>
                  <m:oMath xmlns:m="http://schemas.openxmlformats.org/officeDocument/2006/math">
                    <m:r>
                      <a:rPr lang="en-US" sz="2000" i="1" dirty="0" smtClean="0">
                        <a:latin typeface="Cambria Math" panose="02040503050406030204" pitchFamily="18" charset="0"/>
                        <a:ea typeface="Cambria Math"/>
                        <a:sym typeface="Symbol"/>
                      </a:rPr>
                      <m:t>∧</m:t>
                    </m:r>
                  </m:oMath>
                </a14:m>
                <a:r>
                  <a:rPr lang="en-US" sz="2000" dirty="0">
                    <a:sym typeface="Symbol"/>
                  </a:rPr>
                  <a:t></a:t>
                </a:r>
                <a:r>
                  <a:rPr lang="en-US" sz="2000" i="1" dirty="0">
                    <a:sym typeface="Symbol"/>
                  </a:rPr>
                  <a:t>y</a:t>
                </a:r>
                <a:r>
                  <a:rPr lang="en-US" sz="2000" dirty="0">
                    <a:sym typeface="Symbol"/>
                  </a:rPr>
                  <a:t> (</a:t>
                </a:r>
                <a:r>
                  <a:rPr lang="en-US" sz="2000" i="1" dirty="0">
                    <a:sym typeface="Symbol"/>
                  </a:rPr>
                  <a:t>P</a:t>
                </a:r>
                <a:r>
                  <a:rPr lang="en-US" sz="2000" dirty="0">
                    <a:sym typeface="Symbol"/>
                  </a:rPr>
                  <a:t>(</a:t>
                </a:r>
                <a:r>
                  <a:rPr lang="en-US" sz="2000" i="1" dirty="0">
                    <a:sym typeface="Symbol"/>
                  </a:rPr>
                  <a:t>y</a:t>
                </a:r>
                <a:r>
                  <a:rPr lang="en-US" sz="2000" dirty="0">
                    <a:sym typeface="Symbol"/>
                  </a:rPr>
                  <a:t>) </a:t>
                </a:r>
                <a:r>
                  <a:rPr lang="en-US" sz="2000" dirty="0">
                    <a:latin typeface="Cambria Math"/>
                    <a:ea typeface="Cambria Math"/>
                    <a:sym typeface="Symbol"/>
                  </a:rPr>
                  <a:t>→ </a:t>
                </a:r>
                <a:r>
                  <a:rPr lang="en-US" sz="2000" i="1" dirty="0">
                    <a:latin typeface="Cambria Math"/>
                    <a:ea typeface="Cambria Math"/>
                    <a:sym typeface="Symbol"/>
                  </a:rPr>
                  <a:t>y </a:t>
                </a:r>
                <a:r>
                  <a:rPr lang="en-US" sz="2000" dirty="0">
                    <a:latin typeface="Cambria Math"/>
                    <a:ea typeface="Cambria Math"/>
                    <a:sym typeface="Symbol"/>
                  </a:rPr>
                  <a:t>=</a:t>
                </a:r>
                <a:r>
                  <a:rPr lang="en-US" sz="2000" i="1" dirty="0">
                    <a:latin typeface="Cambria Math"/>
                    <a:ea typeface="Cambria Math"/>
                    <a:sym typeface="Symbol"/>
                  </a:rPr>
                  <a:t>x</a:t>
                </a:r>
                <a:r>
                  <a:rPr lang="en-US" sz="2000" dirty="0">
                    <a:latin typeface="Cambria Math"/>
                    <a:ea typeface="Cambria Math"/>
                    <a:sym typeface="Symbol"/>
                  </a:rPr>
                  <a:t>)</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321040" cy="5257800"/>
              </a:xfrm>
              <a:blipFill>
                <a:blip r:embed="rId2"/>
                <a:stretch>
                  <a:fillRect l="-1099" t="-1160" r="-659"/>
                </a:stretch>
              </a:blipFill>
            </p:spPr>
            <p:txBody>
              <a:bodyPr/>
              <a:lstStyle/>
              <a:p>
                <a:r>
                  <a:rPr lang="en-IN">
                    <a:noFill/>
                  </a:rPr>
                  <a:t> </a:t>
                </a:r>
              </a:p>
            </p:txBody>
          </p:sp>
        </mc:Fallback>
      </mc:AlternateContent>
    </p:spTree>
    <p:extLst>
      <p:ext uri="{BB962C8B-B14F-4D97-AF65-F5344CB8AC3E}">
        <p14:creationId xmlns:p14="http://schemas.microsoft.com/office/powerpoint/2010/main" val="427300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Thinking about Quantifiers</a:t>
            </a:r>
          </a:p>
        </p:txBody>
      </p:sp>
      <p:sp>
        <p:nvSpPr>
          <p:cNvPr id="3" name="Content Placeholder 2"/>
          <p:cNvSpPr>
            <a:spLocks noGrp="1"/>
          </p:cNvSpPr>
          <p:nvPr>
            <p:ph idx="1"/>
          </p:nvPr>
        </p:nvSpPr>
        <p:spPr>
          <a:xfrm>
            <a:off x="457200" y="1295400"/>
            <a:ext cx="8321040" cy="5257800"/>
          </a:xfrm>
        </p:spPr>
        <p:txBody>
          <a:bodyPr/>
          <a:lstStyle/>
          <a:p>
            <a:pPr>
              <a:spcBef>
                <a:spcPts val="600"/>
              </a:spcBef>
            </a:pPr>
            <a:r>
              <a:rPr lang="en-US" sz="2400" dirty="0">
                <a:sym typeface="Symbol"/>
              </a:rPr>
              <a:t>When the domain of discourse is finite, we can think of quantification as looping through the elements of the domain.</a:t>
            </a:r>
          </a:p>
          <a:p>
            <a:pPr>
              <a:spcBef>
                <a:spcPts val="600"/>
              </a:spcBef>
            </a:pPr>
            <a:r>
              <a:rPr lang="en-US" sz="2400" dirty="0">
                <a:sym typeface="Symbol"/>
              </a:rPr>
              <a:t>To evaluate </a:t>
            </a:r>
            <a:r>
              <a:rPr lang="en-US" sz="2400" i="1" dirty="0">
                <a:sym typeface="Symbol"/>
              </a:rPr>
              <a:t>x P</a:t>
            </a:r>
            <a:r>
              <a:rPr lang="en-US" sz="2400" dirty="0">
                <a:sym typeface="Symbol"/>
              </a:rPr>
              <a:t>(</a:t>
            </a:r>
            <a:r>
              <a:rPr lang="en-US" sz="2400" i="1" dirty="0">
                <a:sym typeface="Symbol"/>
              </a:rPr>
              <a:t>x</a:t>
            </a:r>
            <a:r>
              <a:rPr lang="en-US" sz="2400" dirty="0">
                <a:sym typeface="Symbol"/>
              </a:rPr>
              <a:t>) loop through all </a:t>
            </a:r>
            <a:r>
              <a:rPr lang="en-US" sz="2400" i="1" dirty="0">
                <a:sym typeface="Symbol"/>
              </a:rPr>
              <a:t>x</a:t>
            </a:r>
            <a:r>
              <a:rPr lang="en-US" sz="2400" dirty="0">
                <a:sym typeface="Symbol"/>
              </a:rPr>
              <a:t> in the domain.</a:t>
            </a:r>
          </a:p>
          <a:p>
            <a:pPr lvl="1">
              <a:spcBef>
                <a:spcPts val="600"/>
              </a:spcBef>
            </a:pPr>
            <a:r>
              <a:rPr lang="en-US" sz="2000" dirty="0">
                <a:sym typeface="Symbol"/>
              </a:rPr>
              <a:t>If at every step P(</a:t>
            </a:r>
            <a:r>
              <a:rPr lang="en-US" sz="2000" i="1" dirty="0">
                <a:sym typeface="Symbol"/>
              </a:rPr>
              <a:t>x</a:t>
            </a:r>
            <a:r>
              <a:rPr lang="en-US" sz="2000" dirty="0">
                <a:sym typeface="Symbol"/>
              </a:rPr>
              <a:t>) is true, then </a:t>
            </a:r>
            <a:r>
              <a:rPr lang="en-US" sz="2000" i="1" dirty="0">
                <a:sym typeface="Symbol"/>
              </a:rPr>
              <a:t>x P</a:t>
            </a:r>
            <a:r>
              <a:rPr lang="en-US" sz="2000" dirty="0">
                <a:sym typeface="Symbol"/>
              </a:rPr>
              <a:t>(</a:t>
            </a:r>
            <a:r>
              <a:rPr lang="en-US" sz="2000" i="1" dirty="0">
                <a:sym typeface="Symbol"/>
              </a:rPr>
              <a:t>x</a:t>
            </a:r>
            <a:r>
              <a:rPr lang="en-US" sz="2000" dirty="0">
                <a:sym typeface="Symbol"/>
              </a:rPr>
              <a:t>) is true.</a:t>
            </a:r>
          </a:p>
          <a:p>
            <a:pPr lvl="1">
              <a:spcBef>
                <a:spcPts val="600"/>
              </a:spcBef>
            </a:pPr>
            <a:r>
              <a:rPr lang="en-US" sz="2000" dirty="0">
                <a:sym typeface="Symbol"/>
              </a:rPr>
              <a:t>If at a step P(</a:t>
            </a:r>
            <a:r>
              <a:rPr lang="en-US" sz="2000" i="1" dirty="0">
                <a:sym typeface="Symbol"/>
              </a:rPr>
              <a:t>x</a:t>
            </a:r>
            <a:r>
              <a:rPr lang="en-US" sz="2000" dirty="0">
                <a:sym typeface="Symbol"/>
              </a:rPr>
              <a:t>) is false, then </a:t>
            </a:r>
            <a:r>
              <a:rPr lang="en-US" sz="2000" i="1" dirty="0">
                <a:sym typeface="Symbol"/>
              </a:rPr>
              <a:t>x P</a:t>
            </a:r>
            <a:r>
              <a:rPr lang="en-US" sz="2000" dirty="0">
                <a:sym typeface="Symbol"/>
              </a:rPr>
              <a:t>(</a:t>
            </a:r>
            <a:r>
              <a:rPr lang="en-US" sz="2000" i="1" dirty="0">
                <a:sym typeface="Symbol"/>
              </a:rPr>
              <a:t>x</a:t>
            </a:r>
            <a:r>
              <a:rPr lang="en-US" sz="2000" dirty="0">
                <a:sym typeface="Symbol"/>
              </a:rPr>
              <a:t>) is false and the loop terminates.</a:t>
            </a:r>
          </a:p>
          <a:p>
            <a:pPr>
              <a:spcBef>
                <a:spcPts val="600"/>
              </a:spcBef>
            </a:pPr>
            <a:r>
              <a:rPr lang="en-US" sz="2400" dirty="0">
                <a:sym typeface="Symbol"/>
              </a:rPr>
              <a:t>To evaluate </a:t>
            </a:r>
            <a:r>
              <a:rPr lang="en-US" sz="2400" i="1" dirty="0">
                <a:sym typeface="Symbol"/>
              </a:rPr>
              <a:t>x P</a:t>
            </a:r>
            <a:r>
              <a:rPr lang="en-US" sz="2400" dirty="0">
                <a:sym typeface="Symbol"/>
              </a:rPr>
              <a:t>(</a:t>
            </a:r>
            <a:r>
              <a:rPr lang="en-US" sz="2400" i="1" dirty="0">
                <a:sym typeface="Symbol"/>
              </a:rPr>
              <a:t>x</a:t>
            </a:r>
            <a:r>
              <a:rPr lang="en-US" sz="2400" dirty="0">
                <a:sym typeface="Symbol"/>
              </a:rPr>
              <a:t>) loop through all </a:t>
            </a:r>
            <a:r>
              <a:rPr lang="en-US" sz="2400" i="1" dirty="0">
                <a:sym typeface="Symbol"/>
              </a:rPr>
              <a:t>x</a:t>
            </a:r>
            <a:r>
              <a:rPr lang="en-US" sz="2400" dirty="0">
                <a:sym typeface="Symbol"/>
              </a:rPr>
              <a:t> in the domain.</a:t>
            </a:r>
          </a:p>
          <a:p>
            <a:pPr lvl="1">
              <a:spcBef>
                <a:spcPts val="600"/>
              </a:spcBef>
            </a:pPr>
            <a:r>
              <a:rPr lang="en-US" sz="2000" dirty="0">
                <a:sym typeface="Symbol"/>
              </a:rPr>
              <a:t>If at some step, P(</a:t>
            </a:r>
            <a:r>
              <a:rPr lang="en-US" sz="2000" i="1" dirty="0">
                <a:sym typeface="Symbol"/>
              </a:rPr>
              <a:t>x</a:t>
            </a:r>
            <a:r>
              <a:rPr lang="en-US" sz="2000" dirty="0">
                <a:sym typeface="Symbol"/>
              </a:rPr>
              <a:t>) is true, then </a:t>
            </a:r>
            <a:r>
              <a:rPr lang="en-US" sz="2000" i="1" dirty="0">
                <a:sym typeface="Symbol"/>
              </a:rPr>
              <a:t>x P</a:t>
            </a:r>
            <a:r>
              <a:rPr lang="en-US" sz="2000" dirty="0">
                <a:sym typeface="Symbol"/>
              </a:rPr>
              <a:t>(</a:t>
            </a:r>
            <a:r>
              <a:rPr lang="en-US" sz="2000" i="1" dirty="0">
                <a:sym typeface="Symbol"/>
              </a:rPr>
              <a:t>x</a:t>
            </a:r>
            <a:r>
              <a:rPr lang="en-US" sz="2000" dirty="0">
                <a:sym typeface="Symbol"/>
              </a:rPr>
              <a:t>) is true and the loop terminates.</a:t>
            </a:r>
          </a:p>
          <a:p>
            <a:pPr lvl="1">
              <a:spcBef>
                <a:spcPts val="600"/>
              </a:spcBef>
            </a:pPr>
            <a:r>
              <a:rPr lang="en-US" sz="2000" dirty="0">
                <a:sym typeface="Symbol"/>
              </a:rPr>
              <a:t>If the loop ends without finding an </a:t>
            </a:r>
            <a:r>
              <a:rPr lang="en-US" sz="2000" i="1" dirty="0">
                <a:sym typeface="Symbol"/>
              </a:rPr>
              <a:t>x</a:t>
            </a:r>
            <a:r>
              <a:rPr lang="en-US" sz="2000" dirty="0">
                <a:sym typeface="Symbol"/>
              </a:rPr>
              <a:t> for which P(</a:t>
            </a:r>
            <a:r>
              <a:rPr lang="en-US" sz="2000" i="1" dirty="0">
                <a:sym typeface="Symbol"/>
              </a:rPr>
              <a:t>x</a:t>
            </a:r>
            <a:r>
              <a:rPr lang="en-US" sz="2000" dirty="0">
                <a:sym typeface="Symbol"/>
              </a:rPr>
              <a:t>) is true, then </a:t>
            </a:r>
            <a:r>
              <a:rPr lang="en-US" sz="2000" i="1" dirty="0">
                <a:sym typeface="Symbol"/>
              </a:rPr>
              <a:t>x P</a:t>
            </a:r>
            <a:r>
              <a:rPr lang="en-US" sz="2000" dirty="0">
                <a:sym typeface="Symbol"/>
              </a:rPr>
              <a:t>(</a:t>
            </a:r>
            <a:r>
              <a:rPr lang="en-US" sz="2000" i="1" dirty="0">
                <a:sym typeface="Symbol"/>
              </a:rPr>
              <a:t>x</a:t>
            </a:r>
            <a:r>
              <a:rPr lang="en-US" sz="2000" dirty="0">
                <a:sym typeface="Symbol"/>
              </a:rPr>
              <a:t>) is false.</a:t>
            </a:r>
          </a:p>
          <a:p>
            <a:pPr>
              <a:spcBef>
                <a:spcPts val="600"/>
              </a:spcBef>
            </a:pPr>
            <a:r>
              <a:rPr lang="en-US" sz="2400" dirty="0">
                <a:sym typeface="Symbol"/>
              </a:rPr>
              <a:t>Even if the domains are infinite, we can still think of the quantifiers this fashion, but the loops will not terminate in some cases.</a:t>
            </a:r>
          </a:p>
        </p:txBody>
      </p:sp>
    </p:spTree>
    <p:extLst>
      <p:ext uri="{BB962C8B-B14F-4D97-AF65-F5344CB8AC3E}">
        <p14:creationId xmlns:p14="http://schemas.microsoft.com/office/powerpoint/2010/main" val="543394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Quantifiers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568000" cy="5257800"/>
              </a:xfrm>
            </p:spPr>
            <p:txBody>
              <a:bodyPr/>
              <a:lstStyle/>
              <a:p>
                <a:r>
                  <a:rPr lang="en-US" sz="2800" dirty="0"/>
                  <a:t>The truth value of </a:t>
                </a:r>
                <a:r>
                  <a:rPr lang="en-US" sz="2800" i="1" dirty="0">
                    <a:latin typeface="Cambria Math" pitchFamily="18" charset="0"/>
                    <a:ea typeface="Cambria Math" pitchFamily="18" charset="0"/>
                    <a:sym typeface="Symbol"/>
                  </a:rPr>
                  <a:t>x P(x)</a:t>
                </a:r>
                <a:r>
                  <a:rPr lang="en-US" sz="2800" dirty="0"/>
                  <a:t> and </a:t>
                </a:r>
                <a:r>
                  <a:rPr lang="en-US" sz="2800" i="1" dirty="0">
                    <a:latin typeface="Cambria Math" pitchFamily="18" charset="0"/>
                    <a:ea typeface="Cambria Math" pitchFamily="18" charset="0"/>
                    <a:sym typeface="Symbol"/>
                  </a:rPr>
                  <a:t> x P(x) </a:t>
                </a:r>
                <a:r>
                  <a:rPr lang="en-US" sz="2800" dirty="0">
                    <a:latin typeface="Cambria Math" pitchFamily="18" charset="0"/>
                    <a:ea typeface="Cambria Math" pitchFamily="18" charset="0"/>
                    <a:sym typeface="Symbol"/>
                  </a:rPr>
                  <a:t>depend on both the propositional function </a:t>
                </a:r>
                <a:r>
                  <a:rPr lang="en-US" sz="2800" i="1" dirty="0">
                    <a:latin typeface="Cambria Math" pitchFamily="18" charset="0"/>
                    <a:ea typeface="Cambria Math" pitchFamily="18" charset="0"/>
                    <a:sym typeface="Symbol"/>
                  </a:rPr>
                  <a:t>P(x) </a:t>
                </a:r>
                <a:r>
                  <a:rPr lang="en-US" sz="2800" dirty="0">
                    <a:latin typeface="Cambria Math" pitchFamily="18" charset="0"/>
                    <a:ea typeface="Cambria Math" pitchFamily="18" charset="0"/>
                    <a:sym typeface="Symbol"/>
                  </a:rPr>
                  <a:t>and on the domain </a:t>
                </a:r>
                <a:r>
                  <a:rPr lang="en-US" sz="2800" i="1" dirty="0">
                    <a:latin typeface="Cambria Math" pitchFamily="18" charset="0"/>
                    <a:ea typeface="Cambria Math" pitchFamily="18" charset="0"/>
                    <a:sym typeface="Symbol"/>
                  </a:rPr>
                  <a:t>U</a:t>
                </a:r>
                <a:r>
                  <a:rPr lang="en-US" sz="2800" dirty="0">
                    <a:latin typeface="Cambria Math" pitchFamily="18" charset="0"/>
                    <a:ea typeface="Cambria Math" pitchFamily="18" charset="0"/>
                    <a:sym typeface="Symbol"/>
                  </a:rPr>
                  <a:t>. </a:t>
                </a:r>
              </a:p>
              <a:p>
                <a:r>
                  <a:rPr lang="en-US" sz="2800" b="1" dirty="0">
                    <a:latin typeface="Cambria Math" pitchFamily="18" charset="0"/>
                    <a:ea typeface="Cambria Math" pitchFamily="18" charset="0"/>
                    <a:sym typeface="Symbol"/>
                  </a:rPr>
                  <a:t>Examples</a:t>
                </a:r>
                <a:r>
                  <a:rPr lang="en-US" sz="2800" dirty="0">
                    <a:latin typeface="Cambria Math" pitchFamily="18" charset="0"/>
                    <a:ea typeface="Cambria Math" pitchFamily="18" charset="0"/>
                    <a:sym typeface="Symbol"/>
                  </a:rPr>
                  <a:t>:</a:t>
                </a:r>
              </a:p>
              <a:p>
                <a:pPr marL="850392" lvl="1" indent="-457200">
                  <a:buClr>
                    <a:schemeClr val="tx1"/>
                  </a:buClr>
                  <a:buFont typeface="+mj-lt"/>
                  <a:buAutoNum type="arabicPeriod"/>
                </a:pPr>
                <a:r>
                  <a:rPr lang="en-US" sz="2400" dirty="0"/>
                  <a:t>If </a:t>
                </a:r>
                <a:r>
                  <a:rPr lang="en-US" sz="2400" i="1" dirty="0"/>
                  <a:t>U</a:t>
                </a:r>
                <a:r>
                  <a:rPr lang="en-US" sz="2400" dirty="0"/>
                  <a:t> is the  positive integers and </a:t>
                </a:r>
                <a:r>
                  <a:rPr lang="en-US" sz="2400" i="1" dirty="0"/>
                  <a:t>P(x) </a:t>
                </a:r>
                <a:r>
                  <a:rPr lang="en-US" sz="2400" dirty="0"/>
                  <a:t>is the statement “</a:t>
                </a:r>
                <a:r>
                  <a:rPr lang="en-US" sz="2400" i="1" dirty="0"/>
                  <a:t>x</a:t>
                </a:r>
                <a:r>
                  <a:rPr lang="en-US" sz="2400" dirty="0"/>
                  <a:t> </a:t>
                </a:r>
                <a14:m>
                  <m:oMath xmlns:m="http://schemas.openxmlformats.org/officeDocument/2006/math">
                    <m:r>
                      <a:rPr lang="en-US" sz="2400" i="1" dirty="0" smtClean="0">
                        <a:latin typeface="Cambria Math" panose="02040503050406030204" pitchFamily="18" charset="0"/>
                      </a:rPr>
                      <m:t>&lt;</m:t>
                    </m:r>
                  </m:oMath>
                </a14:m>
                <a:r>
                  <a:rPr lang="en-US" sz="2400" dirty="0"/>
                  <a:t> </a:t>
                </a:r>
                <a:r>
                  <a:rPr lang="en-US" sz="2400" dirty="0">
                    <a:latin typeface="Cambria Math" pitchFamily="18" charset="0"/>
                    <a:ea typeface="Cambria Math" pitchFamily="18" charset="0"/>
                  </a:rPr>
                  <a:t>2</a:t>
                </a:r>
                <a:r>
                  <a:rPr lang="en-US" sz="2400" dirty="0"/>
                  <a:t>”, then </a:t>
                </a:r>
                <a:r>
                  <a:rPr lang="en-US" sz="2400" i="1" dirty="0">
                    <a:latin typeface="Cambria Math" pitchFamily="18" charset="0"/>
                    <a:ea typeface="Cambria Math" pitchFamily="18" charset="0"/>
                    <a:sym typeface="Symbol"/>
                  </a:rPr>
                  <a:t>x P(x)</a:t>
                </a:r>
                <a:r>
                  <a:rPr lang="en-US" sz="2400" dirty="0"/>
                  <a:t> is true, but </a:t>
                </a:r>
                <a:r>
                  <a:rPr lang="en-US" sz="2400" i="1" dirty="0">
                    <a:latin typeface="Cambria Math" pitchFamily="18" charset="0"/>
                    <a:ea typeface="Cambria Math" pitchFamily="18" charset="0"/>
                    <a:sym typeface="Symbol"/>
                  </a:rPr>
                  <a:t> x P(x) </a:t>
                </a:r>
                <a:r>
                  <a:rPr lang="en-US" sz="2400" dirty="0">
                    <a:latin typeface="Cambria Math" pitchFamily="18" charset="0"/>
                    <a:ea typeface="Cambria Math" pitchFamily="18" charset="0"/>
                    <a:sym typeface="Symbol"/>
                  </a:rPr>
                  <a:t>is false. </a:t>
                </a:r>
              </a:p>
              <a:p>
                <a:pPr marL="850392" lvl="1" indent="-457200">
                  <a:buClr>
                    <a:schemeClr val="tx1"/>
                  </a:buClr>
                  <a:buFont typeface="+mj-lt"/>
                  <a:buAutoNum type="arabicPeriod"/>
                </a:pPr>
                <a:r>
                  <a:rPr lang="en-US" sz="2400" dirty="0"/>
                  <a:t>If </a:t>
                </a:r>
                <a:r>
                  <a:rPr lang="en-US" sz="2400" i="1" dirty="0"/>
                  <a:t>U</a:t>
                </a:r>
                <a:r>
                  <a:rPr lang="en-US" sz="2400" dirty="0"/>
                  <a:t> is the negative integers and </a:t>
                </a:r>
                <a:r>
                  <a:rPr lang="en-US" sz="2400" i="1" dirty="0"/>
                  <a:t>P(x) </a:t>
                </a:r>
                <a:r>
                  <a:rPr lang="en-US" sz="2400" dirty="0"/>
                  <a:t>is the statement “</a:t>
                </a:r>
                <a:r>
                  <a:rPr lang="en-US" sz="2400" i="1" dirty="0"/>
                  <a:t>x</a:t>
                </a:r>
                <a:r>
                  <a:rPr lang="en-US" sz="2400" dirty="0"/>
                  <a:t> </a:t>
                </a:r>
                <a14:m>
                  <m:oMath xmlns:m="http://schemas.openxmlformats.org/officeDocument/2006/math">
                    <m:r>
                      <a:rPr lang="en-US" sz="2400" i="1" dirty="0">
                        <a:latin typeface="Cambria Math" panose="02040503050406030204" pitchFamily="18" charset="0"/>
                      </a:rPr>
                      <m:t>&lt;</m:t>
                    </m:r>
                  </m:oMath>
                </a14:m>
                <a:r>
                  <a:rPr lang="en-US" sz="2400" dirty="0"/>
                  <a:t> </a:t>
                </a:r>
                <a:r>
                  <a:rPr lang="en-US" sz="2400" dirty="0">
                    <a:latin typeface="Cambria Math" pitchFamily="18" charset="0"/>
                    <a:ea typeface="Cambria Math" pitchFamily="18" charset="0"/>
                  </a:rPr>
                  <a:t>2</a:t>
                </a:r>
                <a:r>
                  <a:rPr lang="en-US" sz="2400" dirty="0"/>
                  <a:t>”, then both </a:t>
                </a:r>
                <a:r>
                  <a:rPr lang="en-US" sz="2400" i="1" dirty="0">
                    <a:latin typeface="Cambria Math" pitchFamily="18" charset="0"/>
                    <a:ea typeface="Cambria Math" pitchFamily="18" charset="0"/>
                    <a:sym typeface="Symbol"/>
                  </a:rPr>
                  <a:t>x P(x)</a:t>
                </a:r>
                <a:r>
                  <a:rPr lang="en-US" sz="2400" dirty="0"/>
                  <a:t> and</a:t>
                </a:r>
                <a:r>
                  <a:rPr lang="en-US" sz="2400" i="1" dirty="0">
                    <a:latin typeface="Cambria Math" pitchFamily="18" charset="0"/>
                    <a:ea typeface="Cambria Math" pitchFamily="18" charset="0"/>
                    <a:sym typeface="Symbol"/>
                  </a:rPr>
                  <a:t> x P(x) </a:t>
                </a:r>
                <a:r>
                  <a:rPr lang="en-US" sz="2400" dirty="0">
                    <a:latin typeface="Cambria Math" pitchFamily="18" charset="0"/>
                    <a:ea typeface="Cambria Math" pitchFamily="18" charset="0"/>
                    <a:sym typeface="Symbol"/>
                  </a:rPr>
                  <a:t>are true. </a:t>
                </a:r>
              </a:p>
              <a:p>
                <a:pPr marL="850392" lvl="1" indent="-457200">
                  <a:buClr>
                    <a:schemeClr val="tx1"/>
                  </a:buClr>
                  <a:buFont typeface="+mj-lt"/>
                  <a:buAutoNum type="arabicPeriod"/>
                </a:pPr>
                <a:r>
                  <a:rPr lang="en-US" sz="2400" dirty="0"/>
                  <a:t>If </a:t>
                </a:r>
                <a:r>
                  <a:rPr lang="en-US" sz="2400" i="1" dirty="0"/>
                  <a:t>U</a:t>
                </a:r>
                <a:r>
                  <a:rPr lang="en-US" sz="2400" dirty="0"/>
                  <a:t> consists of </a:t>
                </a:r>
                <a:r>
                  <a:rPr lang="en-US" sz="2400" dirty="0">
                    <a:latin typeface="Cambria Math" pitchFamily="18" charset="0"/>
                    <a:ea typeface="Cambria Math" pitchFamily="18" charset="0"/>
                  </a:rPr>
                  <a:t>3</a:t>
                </a:r>
                <a:r>
                  <a:rPr lang="en-US" sz="2400" dirty="0"/>
                  <a:t>, </a:t>
                </a:r>
                <a:r>
                  <a:rPr lang="en-US" sz="2400" dirty="0">
                    <a:latin typeface="Cambria Math" pitchFamily="18" charset="0"/>
                    <a:ea typeface="Cambria Math" pitchFamily="18" charset="0"/>
                  </a:rPr>
                  <a:t>4</a:t>
                </a:r>
                <a:r>
                  <a:rPr lang="en-US" sz="2400" dirty="0"/>
                  <a:t>, and </a:t>
                </a:r>
                <a:r>
                  <a:rPr lang="en-US" sz="2400" dirty="0">
                    <a:latin typeface="Cambria Math" pitchFamily="18" charset="0"/>
                    <a:ea typeface="Cambria Math" pitchFamily="18" charset="0"/>
                  </a:rPr>
                  <a:t>5</a:t>
                </a:r>
                <a:r>
                  <a:rPr lang="en-US" sz="2400" dirty="0"/>
                  <a:t>, and </a:t>
                </a:r>
                <a:r>
                  <a:rPr lang="en-US" sz="2400" i="1" dirty="0"/>
                  <a:t>P(x) </a:t>
                </a:r>
                <a:r>
                  <a:rPr lang="en-US" sz="2400" dirty="0"/>
                  <a:t>is the statement “</a:t>
                </a:r>
                <a:r>
                  <a:rPr lang="en-US" sz="2400" i="1" dirty="0"/>
                  <a:t>x</a:t>
                </a:r>
                <a:r>
                  <a:rPr lang="en-US" sz="2400" dirty="0"/>
                  <a:t> </a:t>
                </a:r>
                <a14:m>
                  <m:oMath xmlns:m="http://schemas.openxmlformats.org/officeDocument/2006/math">
                    <m:r>
                      <a:rPr lang="en-US" sz="2400" i="1" dirty="0">
                        <a:latin typeface="Cambria Math" panose="02040503050406030204" pitchFamily="18" charset="0"/>
                      </a:rPr>
                      <m:t>&lt;</m:t>
                    </m:r>
                  </m:oMath>
                </a14:m>
                <a:r>
                  <a:rPr lang="en-US" sz="2400" dirty="0"/>
                  <a:t> </a:t>
                </a:r>
                <a:r>
                  <a:rPr lang="en-US" sz="2400" dirty="0">
                    <a:latin typeface="Cambria Math" pitchFamily="18" charset="0"/>
                    <a:ea typeface="Cambria Math" pitchFamily="18" charset="0"/>
                  </a:rPr>
                  <a:t>2</a:t>
                </a:r>
                <a:r>
                  <a:rPr lang="en-US" sz="2400" dirty="0"/>
                  <a:t>”, then  both </a:t>
                </a:r>
                <a:r>
                  <a:rPr lang="en-US" sz="2400" i="1" dirty="0">
                    <a:latin typeface="Cambria Math" pitchFamily="18" charset="0"/>
                    <a:ea typeface="Cambria Math" pitchFamily="18" charset="0"/>
                    <a:sym typeface="Symbol"/>
                  </a:rPr>
                  <a:t>x P(x)</a:t>
                </a:r>
                <a:r>
                  <a:rPr lang="en-US" sz="2400" dirty="0"/>
                  <a:t> and</a:t>
                </a:r>
                <a:r>
                  <a:rPr lang="en-US" sz="2400" i="1" dirty="0">
                    <a:latin typeface="Cambria Math" pitchFamily="18" charset="0"/>
                    <a:ea typeface="Cambria Math" pitchFamily="18" charset="0"/>
                    <a:sym typeface="Symbol"/>
                  </a:rPr>
                  <a:t> x P(x) </a:t>
                </a:r>
                <a:r>
                  <a:rPr lang="en-US" sz="2400" dirty="0">
                    <a:latin typeface="Cambria Math" pitchFamily="18" charset="0"/>
                    <a:ea typeface="Cambria Math" pitchFamily="18" charset="0"/>
                    <a:sym typeface="Symbol"/>
                  </a:rPr>
                  <a:t>are true. But if </a:t>
                </a:r>
                <a:r>
                  <a:rPr lang="en-US" sz="2400" i="1" dirty="0"/>
                  <a:t>P(x) </a:t>
                </a:r>
                <a:r>
                  <a:rPr lang="en-US" sz="2400" dirty="0"/>
                  <a:t>is the statement “</a:t>
                </a:r>
                <a:r>
                  <a:rPr lang="en-US" sz="2400" i="1" dirty="0"/>
                  <a:t>x</a:t>
                </a:r>
                <a:r>
                  <a:rPr lang="en-US" sz="2400" dirty="0"/>
                  <a:t> </a:t>
                </a:r>
                <a14:m>
                  <m:oMath xmlns:m="http://schemas.openxmlformats.org/officeDocument/2006/math">
                    <m:r>
                      <a:rPr lang="en-US" sz="2400" i="1" dirty="0">
                        <a:latin typeface="Cambria Math" panose="02040503050406030204" pitchFamily="18" charset="0"/>
                      </a:rPr>
                      <m:t>&lt;</m:t>
                    </m:r>
                  </m:oMath>
                </a14:m>
                <a:r>
                  <a:rPr lang="en-US" sz="2400" dirty="0">
                    <a:latin typeface="Cambria Math" pitchFamily="18" charset="0"/>
                    <a:ea typeface="Cambria Math" pitchFamily="18" charset="0"/>
                  </a:rPr>
                  <a:t>2</a:t>
                </a:r>
                <a:r>
                  <a:rPr lang="en-US" sz="2400" dirty="0"/>
                  <a:t>”, then both </a:t>
                </a:r>
                <a:r>
                  <a:rPr lang="en-US" sz="2400" i="1" dirty="0">
                    <a:latin typeface="Cambria Math" pitchFamily="18" charset="0"/>
                    <a:ea typeface="Cambria Math" pitchFamily="18" charset="0"/>
                    <a:sym typeface="Symbol"/>
                  </a:rPr>
                  <a:t>x P(x)</a:t>
                </a:r>
                <a:r>
                  <a:rPr lang="en-US" sz="2400" dirty="0"/>
                  <a:t> and</a:t>
                </a:r>
                <a:r>
                  <a:rPr lang="en-US" sz="2400" i="1" dirty="0">
                    <a:latin typeface="Cambria Math" pitchFamily="18" charset="0"/>
                    <a:ea typeface="Cambria Math" pitchFamily="18" charset="0"/>
                    <a:sym typeface="Symbol"/>
                  </a:rPr>
                  <a:t> x P(x) </a:t>
                </a:r>
                <a:r>
                  <a:rPr lang="en-US" sz="2400" dirty="0">
                    <a:latin typeface="Cambria Math" pitchFamily="18" charset="0"/>
                    <a:ea typeface="Cambria Math" pitchFamily="18" charset="0"/>
                    <a:sym typeface="Symbol"/>
                  </a:rPr>
                  <a:t>are false.</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568000" cy="5257800"/>
              </a:xfrm>
              <a:blipFill>
                <a:blip r:embed="rId2"/>
                <a:stretch>
                  <a:fillRect l="-1422" t="-1508" r="-1778"/>
                </a:stretch>
              </a:blipFill>
            </p:spPr>
            <p:txBody>
              <a:bodyPr/>
              <a:lstStyle/>
              <a:p>
                <a:r>
                  <a:rPr lang="en-IN">
                    <a:noFill/>
                  </a:rPr>
                  <a:t> </a:t>
                </a:r>
              </a:p>
            </p:txBody>
          </p:sp>
        </mc:Fallback>
      </mc:AlternateContent>
    </p:spTree>
    <p:extLst>
      <p:ext uri="{BB962C8B-B14F-4D97-AF65-F5344CB8AC3E}">
        <p14:creationId xmlns:p14="http://schemas.microsoft.com/office/powerpoint/2010/main" val="1474946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Precedence of Quantifiers</a:t>
            </a:r>
          </a:p>
        </p:txBody>
      </p:sp>
      <p:sp>
        <p:nvSpPr>
          <p:cNvPr id="3" name="Content Placeholder 2"/>
          <p:cNvSpPr>
            <a:spLocks noGrp="1"/>
          </p:cNvSpPr>
          <p:nvPr>
            <p:ph idx="1"/>
          </p:nvPr>
        </p:nvSpPr>
        <p:spPr>
          <a:xfrm>
            <a:off x="457200" y="1295400"/>
            <a:ext cx="8568000" cy="5257800"/>
          </a:xfrm>
        </p:spPr>
        <p:txBody>
          <a:bodyPr/>
          <a:lstStyle/>
          <a:p>
            <a:r>
              <a:rPr lang="en-US" sz="2800" dirty="0"/>
              <a:t>The quantifiers </a:t>
            </a:r>
            <a:r>
              <a:rPr lang="en-US" sz="2800" dirty="0">
                <a:sym typeface="Symbol"/>
              </a:rPr>
              <a:t> and  have higher precedence than all the logical operators.</a:t>
            </a:r>
          </a:p>
          <a:p>
            <a:r>
              <a:rPr lang="en-US" sz="2800" dirty="0">
                <a:sym typeface="Symbol"/>
              </a:rPr>
              <a:t>For </a:t>
            </a:r>
            <a:r>
              <a:rPr lang="en-US" sz="2800" dirty="0" err="1">
                <a:sym typeface="Symbol"/>
              </a:rPr>
              <a:t>example,</a:t>
            </a:r>
            <a:r>
              <a:rPr lang="en-US" sz="2800" i="1" dirty="0" err="1">
                <a:ea typeface="Cambria Math" pitchFamily="18" charset="0"/>
                <a:sym typeface="Symbol"/>
              </a:rPr>
              <a:t>x</a:t>
            </a:r>
            <a:r>
              <a:rPr lang="en-US" sz="2800" i="1" dirty="0">
                <a:ea typeface="Cambria Math" pitchFamily="18" charset="0"/>
                <a:sym typeface="Symbol"/>
              </a:rPr>
              <a:t> P(x)</a:t>
            </a:r>
            <a:r>
              <a:rPr lang="en-US" sz="2800" i="1" dirty="0">
                <a:ea typeface="Cambria Math"/>
                <a:sym typeface="Symbol"/>
              </a:rPr>
              <a:t>∨</a:t>
            </a:r>
            <a:r>
              <a:rPr lang="en-US" sz="2800" i="1" dirty="0">
                <a:ea typeface="Cambria Math" pitchFamily="18" charset="0"/>
                <a:sym typeface="Symbol"/>
              </a:rPr>
              <a:t> Q(x) </a:t>
            </a:r>
            <a:r>
              <a:rPr lang="en-US" sz="2800" dirty="0">
                <a:sym typeface="Symbol"/>
              </a:rPr>
              <a:t>means</a:t>
            </a:r>
            <a:r>
              <a:rPr lang="en-US" sz="2800" i="1" dirty="0">
                <a:ea typeface="Cambria Math" pitchFamily="18" charset="0"/>
                <a:sym typeface="Symbol"/>
              </a:rPr>
              <a:t> (x P(x))</a:t>
            </a:r>
            <a:r>
              <a:rPr lang="en-US" sz="2800" i="1" dirty="0">
                <a:ea typeface="Cambria Math"/>
                <a:sym typeface="Symbol"/>
              </a:rPr>
              <a:t>∨</a:t>
            </a:r>
            <a:r>
              <a:rPr lang="en-US" sz="2800" i="1" dirty="0">
                <a:ea typeface="Cambria Math" pitchFamily="18" charset="0"/>
                <a:sym typeface="Symbol"/>
              </a:rPr>
              <a:t> Q(x)</a:t>
            </a:r>
            <a:endParaRPr lang="en-US" sz="2800" dirty="0">
              <a:sym typeface="Symbol"/>
            </a:endParaRPr>
          </a:p>
          <a:p>
            <a:r>
              <a:rPr lang="en-US" sz="2800" i="1" dirty="0">
                <a:ea typeface="Cambria Math" pitchFamily="18" charset="0"/>
                <a:sym typeface="Symbol"/>
              </a:rPr>
              <a:t>x (P(x)</a:t>
            </a:r>
            <a:r>
              <a:rPr lang="en-US" sz="2800" i="1" dirty="0">
                <a:ea typeface="Cambria Math"/>
                <a:sym typeface="Symbol"/>
              </a:rPr>
              <a:t>∨</a:t>
            </a:r>
            <a:r>
              <a:rPr lang="en-US" sz="2800" i="1" dirty="0">
                <a:ea typeface="Cambria Math" pitchFamily="18" charset="0"/>
                <a:sym typeface="Symbol"/>
              </a:rPr>
              <a:t> Q(x)) </a:t>
            </a:r>
            <a:r>
              <a:rPr lang="en-US" sz="2800" dirty="0">
                <a:ea typeface="Cambria Math" pitchFamily="18" charset="0"/>
                <a:sym typeface="Symbol"/>
              </a:rPr>
              <a:t>means something different.</a:t>
            </a:r>
          </a:p>
          <a:p>
            <a:r>
              <a:rPr lang="en-US" sz="2800" dirty="0">
                <a:ea typeface="Cambria Math" pitchFamily="18" charset="0"/>
                <a:sym typeface="Symbol"/>
              </a:rPr>
              <a:t>Unfortunately, often people </a:t>
            </a:r>
            <a:r>
              <a:rPr lang="en-US" sz="2800" dirty="0" err="1">
                <a:ea typeface="Cambria Math" pitchFamily="18" charset="0"/>
                <a:sym typeface="Symbol"/>
              </a:rPr>
              <a:t>write</a:t>
            </a:r>
            <a:r>
              <a:rPr lang="en-US" sz="2800" i="1" dirty="0" err="1">
                <a:ea typeface="Cambria Math" pitchFamily="18" charset="0"/>
                <a:sym typeface="Symbol"/>
              </a:rPr>
              <a:t>x</a:t>
            </a:r>
            <a:r>
              <a:rPr lang="en-US" sz="2800" i="1" dirty="0">
                <a:ea typeface="Cambria Math" pitchFamily="18" charset="0"/>
                <a:sym typeface="Symbol"/>
              </a:rPr>
              <a:t> P(x)</a:t>
            </a:r>
            <a:r>
              <a:rPr lang="en-US" sz="2800" i="1" dirty="0">
                <a:ea typeface="Cambria Math"/>
                <a:sym typeface="Symbol"/>
              </a:rPr>
              <a:t>∨</a:t>
            </a:r>
            <a:r>
              <a:rPr lang="en-US" sz="2800" i="1" dirty="0">
                <a:ea typeface="Cambria Math" pitchFamily="18" charset="0"/>
                <a:sym typeface="Symbol"/>
              </a:rPr>
              <a:t> Q(x)  </a:t>
            </a:r>
            <a:r>
              <a:rPr lang="en-US" sz="2800" dirty="0">
                <a:ea typeface="Cambria Math" pitchFamily="18" charset="0"/>
                <a:sym typeface="Symbol"/>
              </a:rPr>
              <a:t>when they mean</a:t>
            </a:r>
            <a:r>
              <a:rPr lang="en-US" sz="2800" i="1" dirty="0">
                <a:ea typeface="Cambria Math" pitchFamily="18" charset="0"/>
                <a:sym typeface="Symbol"/>
              </a:rPr>
              <a:t> x (P(x) </a:t>
            </a:r>
            <a:r>
              <a:rPr lang="en-US" sz="2800" i="1" dirty="0">
                <a:ea typeface="Cambria Math"/>
                <a:sym typeface="Symbol"/>
              </a:rPr>
              <a:t>∨</a:t>
            </a:r>
            <a:r>
              <a:rPr lang="en-US" sz="2800" i="1" dirty="0">
                <a:ea typeface="Cambria Math" pitchFamily="18" charset="0"/>
                <a:sym typeface="Symbol"/>
              </a:rPr>
              <a:t> Q(x)).</a:t>
            </a:r>
            <a:endParaRPr lang="en-US" sz="2800" dirty="0"/>
          </a:p>
        </p:txBody>
      </p:sp>
    </p:spTree>
    <p:extLst>
      <p:ext uri="{BB962C8B-B14F-4D97-AF65-F5344CB8AC3E}">
        <p14:creationId xmlns:p14="http://schemas.microsoft.com/office/powerpoint/2010/main" val="1680621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Translating from English to Logic</a:t>
            </a:r>
            <a:r>
              <a:rPr lang="en-IN" sz="1500" dirty="0"/>
              <a:t> 1</a:t>
            </a:r>
            <a:endParaRPr lang="en-US" sz="15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568000" cy="5257800"/>
              </a:xfrm>
            </p:spPr>
            <p:txBody>
              <a:bodyPr/>
              <a:lstStyle/>
              <a:p>
                <a:pPr>
                  <a:spcBef>
                    <a:spcPts val="200"/>
                  </a:spcBef>
                </a:pPr>
                <a:r>
                  <a:rPr lang="en-US" sz="2800" b="1" dirty="0"/>
                  <a:t>Example </a:t>
                </a:r>
                <a:r>
                  <a:rPr lang="en-US" sz="2800" b="1" dirty="0">
                    <a:ea typeface="Cambria Math" pitchFamily="18" charset="0"/>
                  </a:rPr>
                  <a:t>1</a:t>
                </a:r>
                <a:r>
                  <a:rPr lang="en-US" sz="2800" dirty="0"/>
                  <a:t>: Translate the following sentence into predicate logic: “Every student in this class has taken a course in Java.”</a:t>
                </a:r>
              </a:p>
              <a:p>
                <a:pPr>
                  <a:spcBef>
                    <a:spcPts val="200"/>
                  </a:spcBef>
                </a:pPr>
                <a:r>
                  <a:rPr lang="en-US" sz="2800" b="1" dirty="0"/>
                  <a:t>Solution</a:t>
                </a:r>
                <a:r>
                  <a:rPr lang="en-US" sz="2800" dirty="0"/>
                  <a:t>:</a:t>
                </a:r>
              </a:p>
              <a:p>
                <a:pPr>
                  <a:spcBef>
                    <a:spcPts val="200"/>
                  </a:spcBef>
                </a:pPr>
                <a:r>
                  <a:rPr lang="en-US" sz="2800" dirty="0"/>
                  <a:t>First decide on the domain </a:t>
                </a:r>
                <a:r>
                  <a:rPr lang="en-US" sz="2800" i="1" dirty="0"/>
                  <a:t>U</a:t>
                </a:r>
                <a:r>
                  <a:rPr lang="en-US" sz="2800" dirty="0"/>
                  <a:t>.</a:t>
                </a:r>
              </a:p>
              <a:p>
                <a:pPr lvl="1">
                  <a:spcBef>
                    <a:spcPts val="200"/>
                  </a:spcBef>
                  <a:buNone/>
                </a:pPr>
                <a:r>
                  <a:rPr lang="en-US" sz="2400" b="1" dirty="0"/>
                  <a:t>Solution </a:t>
                </a:r>
                <a:r>
                  <a:rPr lang="en-US" sz="2400" b="1" dirty="0">
                    <a:ea typeface="Cambria Math" pitchFamily="18" charset="0"/>
                  </a:rPr>
                  <a:t>1</a:t>
                </a:r>
                <a:r>
                  <a:rPr lang="en-US" sz="2400" dirty="0"/>
                  <a:t>: If </a:t>
                </a:r>
                <a:r>
                  <a:rPr lang="en-US" sz="2400" i="1" dirty="0"/>
                  <a:t>U</a:t>
                </a:r>
                <a:r>
                  <a:rPr lang="en-US" sz="2400" dirty="0"/>
                  <a:t> is all students in this class, define a propositional function J(</a:t>
                </a:r>
                <a:r>
                  <a:rPr lang="en-US" sz="2400" i="1" dirty="0"/>
                  <a:t>x</a:t>
                </a:r>
                <a:r>
                  <a:rPr lang="en-US" sz="2400" dirty="0"/>
                  <a:t>) denoting “x has taken a course in Java” and translate </a:t>
                </a:r>
                <a:r>
                  <a:rPr lang="en-US" sz="2400" dirty="0" err="1"/>
                  <a:t>as</a:t>
                </a:r>
                <a:r>
                  <a:rPr lang="en-US" sz="2400" i="1" dirty="0" err="1">
                    <a:ea typeface="Cambria Math" pitchFamily="18" charset="0"/>
                    <a:sym typeface="Symbol"/>
                  </a:rPr>
                  <a:t>x</a:t>
                </a:r>
                <a:r>
                  <a:rPr lang="en-US" sz="2400" i="1" dirty="0">
                    <a:ea typeface="Cambria Math" pitchFamily="18" charset="0"/>
                    <a:sym typeface="Symbol"/>
                  </a:rPr>
                  <a:t> J(x).</a:t>
                </a:r>
              </a:p>
              <a:p>
                <a:pPr lvl="1">
                  <a:spcBef>
                    <a:spcPts val="200"/>
                  </a:spcBef>
                  <a:buNone/>
                </a:pPr>
                <a:r>
                  <a:rPr lang="en-US" sz="2400" b="1" dirty="0"/>
                  <a:t>Solution </a:t>
                </a:r>
                <a:r>
                  <a:rPr lang="en-US" sz="2400" b="1" dirty="0">
                    <a:ea typeface="Cambria Math" pitchFamily="18" charset="0"/>
                  </a:rPr>
                  <a:t>2</a:t>
                </a:r>
                <a:r>
                  <a:rPr lang="en-US" sz="2400" dirty="0"/>
                  <a:t>:</a:t>
                </a:r>
                <a:r>
                  <a:rPr lang="en-US" sz="2400" b="1" dirty="0">
                    <a:ea typeface="Cambria Math" pitchFamily="18" charset="0"/>
                  </a:rPr>
                  <a:t> </a:t>
                </a:r>
                <a:r>
                  <a:rPr lang="en-US" sz="2400" dirty="0"/>
                  <a:t>But if </a:t>
                </a:r>
                <a:r>
                  <a:rPr lang="en-US" sz="2400" i="1" dirty="0"/>
                  <a:t>U</a:t>
                </a:r>
                <a:r>
                  <a:rPr lang="en-US" sz="2400" dirty="0"/>
                  <a:t> is all people, also define a propositional function S(x) denoting “x is a student in this class” and translate </a:t>
                </a:r>
                <a:r>
                  <a:rPr lang="en-US" sz="2400" dirty="0" err="1"/>
                  <a:t>as</a:t>
                </a:r>
                <a:r>
                  <a:rPr lang="en-US" sz="2400" i="1" dirty="0" err="1">
                    <a:ea typeface="Cambria Math" pitchFamily="18" charset="0"/>
                    <a:sym typeface="Symbol"/>
                  </a:rPr>
                  <a:t>x</a:t>
                </a:r>
                <a:r>
                  <a:rPr lang="en-US" sz="2400" i="1" dirty="0">
                    <a:ea typeface="Cambria Math" pitchFamily="18" charset="0"/>
                    <a:sym typeface="Symbol"/>
                  </a:rPr>
                  <a:t> (S(x)</a:t>
                </a:r>
                <a:r>
                  <a:rPr lang="en-US" sz="2400" i="1" dirty="0">
                    <a:ea typeface="Cambria Math"/>
                    <a:sym typeface="Symbol"/>
                  </a:rPr>
                  <a:t>→</a:t>
                </a:r>
                <a:r>
                  <a:rPr lang="en-US" sz="2400" i="1" dirty="0">
                    <a:ea typeface="Cambria Math" pitchFamily="18" charset="0"/>
                    <a:sym typeface="Symbol"/>
                  </a:rPr>
                  <a:t> J(x))</a:t>
                </a:r>
                <a:r>
                  <a:rPr lang="en-US" sz="2400" dirty="0">
                    <a:ea typeface="Cambria Math" pitchFamily="18" charset="0"/>
                    <a:sym typeface="Symbol"/>
                  </a:rPr>
                  <a:t>.</a:t>
                </a:r>
                <a:endParaRPr lang="en-US" sz="2400" i="1" dirty="0">
                  <a:ea typeface="Cambria Math" pitchFamily="18" charset="0"/>
                  <a:sym typeface="Symbol"/>
                </a:endParaRPr>
              </a:p>
              <a:p>
                <a:pPr lvl="2">
                  <a:spcBef>
                    <a:spcPts val="200"/>
                  </a:spcBef>
                  <a:buNone/>
                </a:pPr>
                <a:r>
                  <a:rPr lang="en-US" sz="2000" i="1" dirty="0">
                    <a:ea typeface="Cambria Math" pitchFamily="18" charset="0"/>
                    <a:sym typeface="Symbol"/>
                  </a:rPr>
                  <a:t>			x (S(x) </a:t>
                </a:r>
                <a14:m>
                  <m:oMath xmlns:m="http://schemas.openxmlformats.org/officeDocument/2006/math">
                    <m:r>
                      <a:rPr lang="en-US" sz="2000" i="1" dirty="0" smtClean="0">
                        <a:latin typeface="Cambria Math" panose="02040503050406030204" pitchFamily="18" charset="0"/>
                        <a:ea typeface="Cambria Math"/>
                        <a:sym typeface="Symbol"/>
                      </a:rPr>
                      <m:t>∧</m:t>
                    </m:r>
                  </m:oMath>
                </a14:m>
                <a:r>
                  <a:rPr lang="en-US" sz="2000" i="1" dirty="0">
                    <a:ea typeface="Cambria Math" pitchFamily="18" charset="0"/>
                    <a:sym typeface="Symbol"/>
                  </a:rPr>
                  <a:t> J(x))</a:t>
                </a:r>
                <a:r>
                  <a:rPr lang="en-US" sz="2000" dirty="0">
                    <a:ea typeface="Cambria Math" pitchFamily="18" charset="0"/>
                    <a:sym typeface="Symbol"/>
                  </a:rPr>
                  <a:t> is not correct. What does it mean?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568000" cy="5257800"/>
              </a:xfrm>
              <a:blipFill>
                <a:blip r:embed="rId2"/>
                <a:stretch>
                  <a:fillRect l="-1422" t="-1160" r="-782" b="-1624"/>
                </a:stretch>
              </a:blipFill>
            </p:spPr>
            <p:txBody>
              <a:bodyPr/>
              <a:lstStyle/>
              <a:p>
                <a:r>
                  <a:rPr lang="en-IN">
                    <a:noFill/>
                  </a:rPr>
                  <a:t> </a:t>
                </a:r>
              </a:p>
            </p:txBody>
          </p:sp>
        </mc:Fallback>
      </mc:AlternateContent>
    </p:spTree>
    <p:extLst>
      <p:ext uri="{BB962C8B-B14F-4D97-AF65-F5344CB8AC3E}">
        <p14:creationId xmlns:p14="http://schemas.microsoft.com/office/powerpoint/2010/main" val="637591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Translating from English to Logic</a:t>
            </a:r>
            <a:r>
              <a:rPr lang="en-IN" sz="1500" dirty="0"/>
              <a:t> 2</a:t>
            </a:r>
            <a:endParaRPr lang="en-US" sz="15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568000" cy="5257800"/>
              </a:xfrm>
            </p:spPr>
            <p:txBody>
              <a:bodyPr/>
              <a:lstStyle/>
              <a:p>
                <a:pPr>
                  <a:spcBef>
                    <a:spcPts val="1000"/>
                  </a:spcBef>
                </a:pPr>
                <a:r>
                  <a:rPr lang="en-US" sz="2800" b="1" dirty="0"/>
                  <a:t>Example 2</a:t>
                </a:r>
                <a:r>
                  <a:rPr lang="en-US" sz="2800" dirty="0"/>
                  <a:t>: Translate the following sentence into predicate logic: “Some student in this class has taken a course in Java.”</a:t>
                </a:r>
              </a:p>
              <a:p>
                <a:pPr>
                  <a:spcBef>
                    <a:spcPts val="1000"/>
                  </a:spcBef>
                </a:pPr>
                <a:r>
                  <a:rPr lang="en-US" sz="2800" b="1" dirty="0"/>
                  <a:t>Solution</a:t>
                </a:r>
                <a:r>
                  <a:rPr lang="en-US" sz="2800" dirty="0"/>
                  <a:t>:</a:t>
                </a:r>
              </a:p>
              <a:p>
                <a:pPr>
                  <a:spcBef>
                    <a:spcPts val="1000"/>
                  </a:spcBef>
                </a:pPr>
                <a:r>
                  <a:rPr lang="en-US" sz="2800" dirty="0"/>
                  <a:t>First decide on the domain </a:t>
                </a:r>
                <a:r>
                  <a:rPr lang="en-US" sz="2800" i="1" dirty="0"/>
                  <a:t>U</a:t>
                </a:r>
                <a:r>
                  <a:rPr lang="en-US" sz="2800" dirty="0"/>
                  <a:t>.</a:t>
                </a:r>
              </a:p>
              <a:p>
                <a:pPr lvl="1">
                  <a:spcBef>
                    <a:spcPts val="1000"/>
                  </a:spcBef>
                  <a:buNone/>
                </a:pPr>
                <a:r>
                  <a:rPr lang="en-US" sz="2400" b="1" dirty="0"/>
                  <a:t>Solution </a:t>
                </a:r>
                <a:r>
                  <a:rPr lang="en-US" sz="2400" b="1" dirty="0">
                    <a:ea typeface="Cambria Math" pitchFamily="18" charset="0"/>
                  </a:rPr>
                  <a:t>1</a:t>
                </a:r>
                <a:r>
                  <a:rPr lang="en-US" sz="2400" dirty="0"/>
                  <a:t>: If </a:t>
                </a:r>
                <a:r>
                  <a:rPr lang="en-US" sz="2400" i="1" dirty="0"/>
                  <a:t>U</a:t>
                </a:r>
                <a:r>
                  <a:rPr lang="en-US" sz="2400" dirty="0"/>
                  <a:t> is all students in this class, translate as</a:t>
                </a:r>
              </a:p>
              <a:p>
                <a:pPr lvl="1">
                  <a:spcBef>
                    <a:spcPts val="1000"/>
                  </a:spcBef>
                  <a:buNone/>
                </a:pPr>
                <a:r>
                  <a:rPr lang="en-US" sz="2400" i="1" dirty="0">
                    <a:ea typeface="Cambria Math" pitchFamily="18" charset="0"/>
                    <a:sym typeface="Symbol"/>
                  </a:rPr>
                  <a:t>				x J(x)</a:t>
                </a:r>
              </a:p>
              <a:p>
                <a:pPr lvl="1">
                  <a:spcBef>
                    <a:spcPts val="1000"/>
                  </a:spcBef>
                  <a:buNone/>
                </a:pPr>
                <a:r>
                  <a:rPr lang="en-US" sz="2400" b="1" dirty="0"/>
                  <a:t>Solution </a:t>
                </a:r>
                <a:r>
                  <a:rPr lang="en-US" sz="2400" b="1" dirty="0">
                    <a:ea typeface="Cambria Math" pitchFamily="18" charset="0"/>
                  </a:rPr>
                  <a:t>2</a:t>
                </a:r>
                <a:r>
                  <a:rPr lang="en-US" sz="2400" dirty="0"/>
                  <a:t>: But if </a:t>
                </a:r>
                <a:r>
                  <a:rPr lang="en-US" sz="2400" i="1" dirty="0"/>
                  <a:t>U</a:t>
                </a:r>
                <a:r>
                  <a:rPr lang="en-US" sz="2400" dirty="0"/>
                  <a:t> is all people, then translate as</a:t>
                </a:r>
                <a:br>
                  <a:rPr lang="en-US" sz="2400" dirty="0"/>
                </a:br>
                <a:r>
                  <a:rPr lang="en-US" sz="2400" i="1" dirty="0">
                    <a:ea typeface="Cambria Math" pitchFamily="18" charset="0"/>
                    <a:sym typeface="Symbol"/>
                  </a:rPr>
                  <a:t>x (S(x) </a:t>
                </a:r>
                <a14:m>
                  <m:oMath xmlns:m="http://schemas.openxmlformats.org/officeDocument/2006/math">
                    <m:r>
                      <a:rPr lang="en-US" sz="2400" i="1" dirty="0" smtClean="0">
                        <a:latin typeface="Cambria Math" panose="02040503050406030204" pitchFamily="18" charset="0"/>
                        <a:ea typeface="Cambria Math"/>
                        <a:sym typeface="Symbol"/>
                      </a:rPr>
                      <m:t>∧</m:t>
                    </m:r>
                  </m:oMath>
                </a14:m>
                <a:r>
                  <a:rPr lang="en-US" sz="2400" i="1" dirty="0">
                    <a:ea typeface="Cambria Math"/>
                    <a:sym typeface="Symbol"/>
                  </a:rPr>
                  <a:t> </a:t>
                </a:r>
                <a:r>
                  <a:rPr lang="en-US" sz="2400" i="1" dirty="0">
                    <a:ea typeface="Cambria Math" pitchFamily="18" charset="0"/>
                    <a:sym typeface="Symbol"/>
                  </a:rPr>
                  <a:t>J(x))</a:t>
                </a:r>
              </a:p>
              <a:p>
                <a:pPr lvl="2">
                  <a:spcBef>
                    <a:spcPts val="1000"/>
                  </a:spcBef>
                  <a:buNone/>
                </a:pPr>
                <a:r>
                  <a:rPr lang="en-US" i="1" dirty="0">
                    <a:ea typeface="Cambria Math" pitchFamily="18" charset="0"/>
                    <a:sym typeface="Symbol"/>
                  </a:rPr>
                  <a:t>		</a:t>
                </a:r>
                <a:r>
                  <a:rPr lang="en-US" sz="2000" i="1" dirty="0">
                    <a:ea typeface="Cambria Math" pitchFamily="18" charset="0"/>
                    <a:sym typeface="Symbol"/>
                  </a:rPr>
                  <a:t>x (S(x)</a:t>
                </a:r>
                <a:r>
                  <a:rPr lang="en-US" sz="2000" i="1" dirty="0">
                    <a:ea typeface="Cambria Math"/>
                    <a:sym typeface="Symbol"/>
                  </a:rPr>
                  <a:t>→</a:t>
                </a:r>
                <a:r>
                  <a:rPr lang="en-US" sz="2000" i="1" dirty="0">
                    <a:ea typeface="Cambria Math" pitchFamily="18" charset="0"/>
                    <a:sym typeface="Symbol"/>
                  </a:rPr>
                  <a:t> J(x))</a:t>
                </a:r>
                <a:r>
                  <a:rPr lang="en-US" sz="2000" dirty="0">
                    <a:ea typeface="Cambria Math" pitchFamily="18" charset="0"/>
                    <a:sym typeface="Symbol"/>
                  </a:rPr>
                  <a:t> is not correct. What does it mean?</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568000" cy="5257800"/>
              </a:xfrm>
              <a:blipFill>
                <a:blip r:embed="rId2"/>
                <a:stretch>
                  <a:fillRect l="-1422" t="-1160" b="-2668"/>
                </a:stretch>
              </a:blipFill>
            </p:spPr>
            <p:txBody>
              <a:bodyPr/>
              <a:lstStyle/>
              <a:p>
                <a:r>
                  <a:rPr lang="en-IN">
                    <a:noFill/>
                  </a:rPr>
                  <a:t> </a:t>
                </a:r>
              </a:p>
            </p:txBody>
          </p:sp>
        </mc:Fallback>
      </mc:AlternateContent>
    </p:spTree>
    <p:extLst>
      <p:ext uri="{BB962C8B-B14F-4D97-AF65-F5344CB8AC3E}">
        <p14:creationId xmlns:p14="http://schemas.microsoft.com/office/powerpoint/2010/main" val="3776970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Returning to the Socrates Example</a:t>
            </a:r>
          </a:p>
        </p:txBody>
      </p:sp>
      <p:sp>
        <p:nvSpPr>
          <p:cNvPr id="3" name="Content Placeholder 2"/>
          <p:cNvSpPr>
            <a:spLocks noGrp="1"/>
          </p:cNvSpPr>
          <p:nvPr>
            <p:ph idx="1"/>
          </p:nvPr>
        </p:nvSpPr>
        <p:spPr>
          <a:xfrm>
            <a:off x="457200" y="1295400"/>
            <a:ext cx="8229600" cy="1981200"/>
          </a:xfrm>
        </p:spPr>
        <p:txBody>
          <a:bodyPr/>
          <a:lstStyle/>
          <a:p>
            <a:pPr>
              <a:spcBef>
                <a:spcPts val="600"/>
              </a:spcBef>
            </a:pPr>
            <a:r>
              <a:rPr lang="en-US" sz="2800" dirty="0"/>
              <a:t>Introduce the propositional functions </a:t>
            </a:r>
            <a:r>
              <a:rPr lang="en-US" sz="2800" i="1" dirty="0"/>
              <a:t>Man(x) </a:t>
            </a:r>
            <a:r>
              <a:rPr lang="en-US" sz="2800" dirty="0"/>
              <a:t>denoting “</a:t>
            </a:r>
            <a:r>
              <a:rPr lang="en-US" sz="2800" i="1" dirty="0"/>
              <a:t>x</a:t>
            </a:r>
            <a:r>
              <a:rPr lang="en-US" sz="2800" dirty="0"/>
              <a:t> is a man” and </a:t>
            </a:r>
            <a:r>
              <a:rPr lang="en-US" sz="2800" i="1" dirty="0"/>
              <a:t>Mortal(x)</a:t>
            </a:r>
            <a:r>
              <a:rPr lang="en-US" sz="2800" dirty="0"/>
              <a:t> denoting “</a:t>
            </a:r>
            <a:r>
              <a:rPr lang="en-US" sz="2800" i="1" dirty="0"/>
              <a:t>x</a:t>
            </a:r>
            <a:r>
              <a:rPr lang="en-US" sz="2800" dirty="0"/>
              <a:t> is mortal.”  Specify the domain as all people.</a:t>
            </a:r>
          </a:p>
          <a:p>
            <a:pPr>
              <a:spcBef>
                <a:spcPts val="600"/>
              </a:spcBef>
            </a:pPr>
            <a:r>
              <a:rPr lang="en-US" sz="2800" dirty="0"/>
              <a:t>The two premises are:</a:t>
            </a:r>
            <a:endParaRPr lang="en-IN" sz="2800" dirty="0"/>
          </a:p>
        </p:txBody>
      </p:sp>
      <p:sp>
        <p:nvSpPr>
          <p:cNvPr id="4" name="Content Placeholder 3"/>
          <p:cNvSpPr>
            <a:spLocks noGrp="1"/>
          </p:cNvSpPr>
          <p:nvPr>
            <p:ph idx="13"/>
          </p:nvPr>
        </p:nvSpPr>
        <p:spPr>
          <a:xfrm>
            <a:off x="457200" y="4191000"/>
            <a:ext cx="2743200" cy="457200"/>
          </a:xfrm>
        </p:spPr>
        <p:txBody>
          <a:bodyPr/>
          <a:lstStyle/>
          <a:p>
            <a:r>
              <a:rPr lang="en-US" sz="2800" dirty="0"/>
              <a:t>The conclusion is:</a:t>
            </a:r>
          </a:p>
        </p:txBody>
      </p:sp>
      <p:sp>
        <p:nvSpPr>
          <p:cNvPr id="5" name="Content Placeholder 4"/>
          <p:cNvSpPr>
            <a:spLocks noGrp="1"/>
          </p:cNvSpPr>
          <p:nvPr>
            <p:ph idx="14"/>
          </p:nvPr>
        </p:nvSpPr>
        <p:spPr>
          <a:xfrm>
            <a:off x="457200" y="5562600"/>
            <a:ext cx="8229600" cy="914400"/>
          </a:xfrm>
        </p:spPr>
        <p:txBody>
          <a:bodyPr/>
          <a:lstStyle/>
          <a:p>
            <a:r>
              <a:rPr lang="en-US" sz="2800" dirty="0"/>
              <a:t>Later we will show how to prove that the conclusion follows from the premises.</a:t>
            </a:r>
          </a:p>
        </p:txBody>
      </p:sp>
      <p:graphicFrame>
        <p:nvGraphicFramePr>
          <p:cNvPr id="8" name="Object 5"/>
          <p:cNvGraphicFramePr>
            <a:graphicFrameLocks noChangeAspect="1"/>
          </p:cNvGraphicFramePr>
          <p:nvPr>
            <p:extLst>
              <p:ext uri="{D42A27DB-BD31-4B8C-83A1-F6EECF244321}">
                <p14:modId xmlns:p14="http://schemas.microsoft.com/office/powerpoint/2010/main" val="3389477461"/>
              </p:ext>
            </p:extLst>
          </p:nvPr>
        </p:nvGraphicFramePr>
        <p:xfrm>
          <a:off x="3886200" y="2769000"/>
          <a:ext cx="3428640" cy="507600"/>
        </p:xfrm>
        <a:graphic>
          <a:graphicData uri="http://schemas.openxmlformats.org/presentationml/2006/ole">
            <mc:AlternateContent xmlns:mc="http://schemas.openxmlformats.org/markup-compatibility/2006">
              <mc:Choice xmlns:v="urn:schemas-microsoft-com:vml" Requires="v">
                <p:oleObj spid="_x0000_s20292" name="Equation" r:id="rId3" imgW="1714320" imgH="253800" progId="Equation.DSMT4">
                  <p:embed/>
                </p:oleObj>
              </mc:Choice>
              <mc:Fallback>
                <p:oleObj name="Equation" r:id="rId3" imgW="1714320" imgH="253800" progId="Equation.DSMT4">
                  <p:embed/>
                  <p:pic>
                    <p:nvPicPr>
                      <p:cNvPr id="0" name=""/>
                      <p:cNvPicPr/>
                      <p:nvPr/>
                    </p:nvPicPr>
                    <p:blipFill>
                      <a:blip r:embed="rId4"/>
                      <a:stretch>
                        <a:fillRect/>
                      </a:stretch>
                    </p:blipFill>
                    <p:spPr>
                      <a:xfrm>
                        <a:off x="3886200" y="2769000"/>
                        <a:ext cx="3428640" cy="507600"/>
                      </a:xfrm>
                      <a:prstGeom prst="rect">
                        <a:avLst/>
                      </a:prstGeom>
                    </p:spPr>
                  </p:pic>
                </p:oleObj>
              </mc:Fallback>
            </mc:AlternateContent>
          </a:graphicData>
        </a:graphic>
      </p:graphicFrame>
      <p:graphicFrame>
        <p:nvGraphicFramePr>
          <p:cNvPr id="9" name="Object 6"/>
          <p:cNvGraphicFramePr>
            <a:graphicFrameLocks noChangeAspect="1"/>
          </p:cNvGraphicFramePr>
          <p:nvPr>
            <p:extLst>
              <p:ext uri="{D42A27DB-BD31-4B8C-83A1-F6EECF244321}">
                <p14:modId xmlns:p14="http://schemas.microsoft.com/office/powerpoint/2010/main" val="675121233"/>
              </p:ext>
            </p:extLst>
          </p:nvPr>
        </p:nvGraphicFramePr>
        <p:xfrm>
          <a:off x="4597220" y="3556000"/>
          <a:ext cx="2006600" cy="508000"/>
        </p:xfrm>
        <a:graphic>
          <a:graphicData uri="http://schemas.openxmlformats.org/presentationml/2006/ole">
            <mc:AlternateContent xmlns:mc="http://schemas.openxmlformats.org/markup-compatibility/2006">
              <mc:Choice xmlns:v="urn:schemas-microsoft-com:vml" Requires="v">
                <p:oleObj spid="_x0000_s20293" name="Equation" r:id="rId5" imgW="1002960" imgH="253800" progId="Equation.DSMT4">
                  <p:embed/>
                </p:oleObj>
              </mc:Choice>
              <mc:Fallback>
                <p:oleObj name="Equation" r:id="rId5" imgW="1002960" imgH="253800" progId="Equation.DSMT4">
                  <p:embed/>
                  <p:pic>
                    <p:nvPicPr>
                      <p:cNvPr id="8" name="Object 7"/>
                      <p:cNvPicPr/>
                      <p:nvPr/>
                    </p:nvPicPr>
                    <p:blipFill>
                      <a:blip r:embed="rId6"/>
                      <a:stretch>
                        <a:fillRect/>
                      </a:stretch>
                    </p:blipFill>
                    <p:spPr>
                      <a:xfrm>
                        <a:off x="4597220" y="3556000"/>
                        <a:ext cx="2006600" cy="508000"/>
                      </a:xfrm>
                      <a:prstGeom prst="rect">
                        <a:avLst/>
                      </a:prstGeom>
                    </p:spPr>
                  </p:pic>
                </p:oleObj>
              </mc:Fallback>
            </mc:AlternateContent>
          </a:graphicData>
        </a:graphic>
      </p:graphicFrame>
      <p:graphicFrame>
        <p:nvGraphicFramePr>
          <p:cNvPr id="10" name="Object 7"/>
          <p:cNvGraphicFramePr>
            <a:graphicFrameLocks noChangeAspect="1"/>
          </p:cNvGraphicFramePr>
          <p:nvPr>
            <p:extLst>
              <p:ext uri="{D42A27DB-BD31-4B8C-83A1-F6EECF244321}">
                <p14:modId xmlns:p14="http://schemas.microsoft.com/office/powerpoint/2010/main" val="714603129"/>
              </p:ext>
            </p:extLst>
          </p:nvPr>
        </p:nvGraphicFramePr>
        <p:xfrm>
          <a:off x="4444820" y="4343400"/>
          <a:ext cx="2311400" cy="508000"/>
        </p:xfrm>
        <a:graphic>
          <a:graphicData uri="http://schemas.openxmlformats.org/presentationml/2006/ole">
            <mc:AlternateContent xmlns:mc="http://schemas.openxmlformats.org/markup-compatibility/2006">
              <mc:Choice xmlns:v="urn:schemas-microsoft-com:vml" Requires="v">
                <p:oleObj spid="_x0000_s20294" name="Equation" r:id="rId7" imgW="1155600" imgH="253800" progId="Equation.DSMT4">
                  <p:embed/>
                </p:oleObj>
              </mc:Choice>
              <mc:Fallback>
                <p:oleObj name="Equation" r:id="rId7" imgW="1155600" imgH="253800" progId="Equation.DSMT4">
                  <p:embed/>
                  <p:pic>
                    <p:nvPicPr>
                      <p:cNvPr id="9" name="Object 8"/>
                      <p:cNvPicPr/>
                      <p:nvPr/>
                    </p:nvPicPr>
                    <p:blipFill>
                      <a:blip r:embed="rId8"/>
                      <a:stretch>
                        <a:fillRect/>
                      </a:stretch>
                    </p:blipFill>
                    <p:spPr>
                      <a:xfrm>
                        <a:off x="4444820" y="4343400"/>
                        <a:ext cx="2311400" cy="508000"/>
                      </a:xfrm>
                      <a:prstGeom prst="rect">
                        <a:avLst/>
                      </a:prstGeom>
                    </p:spPr>
                  </p:pic>
                </p:oleObj>
              </mc:Fallback>
            </mc:AlternateContent>
          </a:graphicData>
        </a:graphic>
      </p:graphicFrame>
    </p:spTree>
    <p:extLst>
      <p:ext uri="{BB962C8B-B14F-4D97-AF65-F5344CB8AC3E}">
        <p14:creationId xmlns:p14="http://schemas.microsoft.com/office/powerpoint/2010/main" val="2391367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Predicate Logic (First-Order Logic (FOL), Predicate Calculus)</a:t>
            </a:r>
          </a:p>
          <a:p>
            <a:pPr lvl="1"/>
            <a:r>
              <a:rPr lang="en-US" dirty="0"/>
              <a:t>The Language of Quantifiers</a:t>
            </a:r>
          </a:p>
          <a:p>
            <a:pPr lvl="1"/>
            <a:r>
              <a:rPr lang="en-US" dirty="0"/>
              <a:t>Logical Equivalences</a:t>
            </a:r>
          </a:p>
          <a:p>
            <a:pPr lvl="1"/>
            <a:r>
              <a:rPr lang="en-US" dirty="0"/>
              <a:t>Nested Quantifiers</a:t>
            </a:r>
          </a:p>
          <a:p>
            <a:pPr lvl="1"/>
            <a:r>
              <a:rPr lang="en-US" dirty="0"/>
              <a:t>Translation from Predicate Logic to English</a:t>
            </a:r>
          </a:p>
          <a:p>
            <a:pPr lvl="1"/>
            <a:r>
              <a:rPr lang="en-US" dirty="0"/>
              <a:t>Translation from English to Predicate Logic</a:t>
            </a:r>
            <a:endParaRPr lang="en-US" sz="2400" dirty="0"/>
          </a:p>
        </p:txBody>
      </p:sp>
    </p:spTree>
    <p:extLst>
      <p:ext uri="{BB962C8B-B14F-4D97-AF65-F5344CB8AC3E}">
        <p14:creationId xmlns:p14="http://schemas.microsoft.com/office/powerpoint/2010/main" val="766881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Equivalences in Predicate Logic</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280000" cy="5257800"/>
              </a:xfrm>
            </p:spPr>
            <p:txBody>
              <a:bodyPr/>
              <a:lstStyle/>
              <a:p>
                <a:pPr>
                  <a:spcBef>
                    <a:spcPts val="400"/>
                  </a:spcBef>
                </a:pPr>
                <a:r>
                  <a:rPr lang="en-US" dirty="0"/>
                  <a:t>Statements involving predicates and quantifiers are </a:t>
                </a:r>
                <a:r>
                  <a:rPr lang="en-US" i="1" dirty="0"/>
                  <a:t>logically equivalent </a:t>
                </a:r>
                <a:r>
                  <a:rPr lang="en-US" dirty="0"/>
                  <a:t>if and only if they have the same truth value </a:t>
                </a:r>
              </a:p>
              <a:p>
                <a:pPr lvl="1">
                  <a:spcBef>
                    <a:spcPts val="400"/>
                  </a:spcBef>
                </a:pPr>
                <a:r>
                  <a:rPr lang="en-US" dirty="0"/>
                  <a:t>for every predicate substituted into these statements and </a:t>
                </a:r>
              </a:p>
              <a:p>
                <a:pPr lvl="1">
                  <a:spcBef>
                    <a:spcPts val="400"/>
                  </a:spcBef>
                </a:pPr>
                <a:r>
                  <a:rPr lang="en-US" dirty="0"/>
                  <a:t>for every domain of discourse used for the variables in the expressions. </a:t>
                </a:r>
              </a:p>
              <a:p>
                <a:pPr>
                  <a:spcBef>
                    <a:spcPts val="400"/>
                  </a:spcBef>
                </a:pPr>
                <a:r>
                  <a:rPr lang="en-US" dirty="0"/>
                  <a:t>The notation </a:t>
                </a:r>
                <a:r>
                  <a:rPr lang="en-US" i="1" dirty="0"/>
                  <a:t>S </a:t>
                </a:r>
                <a14:m>
                  <m:oMath xmlns:m="http://schemas.openxmlformats.org/officeDocument/2006/math">
                    <m:r>
                      <a:rPr lang="en-US" i="1" dirty="0" smtClean="0">
                        <a:latin typeface="Cambria Math" panose="02040503050406030204" pitchFamily="18" charset="0"/>
                        <a:ea typeface="Cambria Math"/>
                      </a:rPr>
                      <m:t>≡</m:t>
                    </m:r>
                  </m:oMath>
                </a14:m>
                <a:r>
                  <a:rPr lang="en-US" i="1" dirty="0">
                    <a:ea typeface="Cambria Math"/>
                  </a:rPr>
                  <a:t>T</a:t>
                </a:r>
                <a:r>
                  <a:rPr lang="en-US" dirty="0">
                    <a:ea typeface="Cambria Math"/>
                  </a:rPr>
                  <a:t> indicates that </a:t>
                </a:r>
                <a:r>
                  <a:rPr lang="en-US" i="1" dirty="0">
                    <a:ea typeface="Cambria Math"/>
                  </a:rPr>
                  <a:t>S</a:t>
                </a:r>
                <a:r>
                  <a:rPr lang="en-US" dirty="0">
                    <a:ea typeface="Cambria Math"/>
                  </a:rPr>
                  <a:t> and </a:t>
                </a:r>
                <a:r>
                  <a:rPr lang="en-US" i="1" dirty="0">
                    <a:ea typeface="Cambria Math"/>
                  </a:rPr>
                  <a:t>T</a:t>
                </a:r>
                <a:r>
                  <a:rPr lang="en-US" dirty="0">
                    <a:ea typeface="Cambria Math"/>
                  </a:rPr>
                  <a:t> are logically equivalent. </a:t>
                </a:r>
              </a:p>
              <a:p>
                <a:pPr>
                  <a:spcBef>
                    <a:spcPts val="400"/>
                  </a:spcBef>
                </a:pPr>
                <a:r>
                  <a:rPr lang="en-US" b="1" dirty="0">
                    <a:ea typeface="Cambria Math"/>
                  </a:rPr>
                  <a:t>Example</a:t>
                </a:r>
                <a:r>
                  <a:rPr lang="en-US" dirty="0">
                    <a:ea typeface="Cambria Math"/>
                  </a:rPr>
                  <a:t>: </a:t>
                </a:r>
                <a:r>
                  <a:rPr lang="en-US" dirty="0">
                    <a:ea typeface="Cambria Math"/>
                    <a:sym typeface="Symbol"/>
                  </a:rPr>
                  <a:t></a:t>
                </a:r>
                <a:r>
                  <a:rPr lang="en-US" i="1" dirty="0">
                    <a:ea typeface="Cambria Math"/>
                    <a:sym typeface="Symbol"/>
                  </a:rPr>
                  <a:t>x</a:t>
                </a:r>
                <a:r>
                  <a:rPr lang="en-US" dirty="0">
                    <a:ea typeface="Cambria Math"/>
                    <a:sym typeface="Symbol"/>
                  </a:rPr>
                  <a:t> </a:t>
                </a:r>
                <a14:m>
                  <m:oMath xmlns:m="http://schemas.openxmlformats.org/officeDocument/2006/math">
                    <m:r>
                      <a:rPr lang="en-US" i="1" dirty="0" smtClean="0">
                        <a:latin typeface="Cambria Math" panose="02040503050406030204" pitchFamily="18" charset="0"/>
                        <a:ea typeface="Cambria Math"/>
                        <a:sym typeface="Symbol"/>
                      </a:rPr>
                      <m:t>¬</m:t>
                    </m:r>
                    <m:r>
                      <a:rPr lang="en-US" i="1" dirty="0">
                        <a:latin typeface="Cambria Math" panose="02040503050406030204" pitchFamily="18" charset="0"/>
                        <a:ea typeface="Cambria Math"/>
                        <a:sym typeface="Symbol"/>
                      </a:rPr>
                      <m:t>¬</m:t>
                    </m:r>
                  </m:oMath>
                </a14:m>
                <a:r>
                  <a:rPr lang="en-US" i="1" dirty="0">
                    <a:ea typeface="Cambria Math"/>
                    <a:sym typeface="Symbol"/>
                  </a:rPr>
                  <a:t>S(x) </a:t>
                </a:r>
                <a14:m>
                  <m:oMath xmlns:m="http://schemas.openxmlformats.org/officeDocument/2006/math">
                    <m:r>
                      <a:rPr lang="en-US" i="1" dirty="0">
                        <a:latin typeface="Cambria Math" panose="02040503050406030204" pitchFamily="18" charset="0"/>
                        <a:ea typeface="Cambria Math"/>
                      </a:rPr>
                      <m:t>≡</m:t>
                    </m:r>
                  </m:oMath>
                </a14:m>
                <a:r>
                  <a:rPr lang="en-US" dirty="0">
                    <a:ea typeface="Cambria Math"/>
                    <a:sym typeface="Symbol"/>
                  </a:rPr>
                  <a:t></a:t>
                </a:r>
                <a:r>
                  <a:rPr lang="en-US" i="1" dirty="0">
                    <a:ea typeface="Cambria Math"/>
                    <a:sym typeface="Symbol"/>
                  </a:rPr>
                  <a:t>x S(x)</a:t>
                </a:r>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280000" cy="5257800"/>
              </a:xfrm>
              <a:blipFill>
                <a:blip r:embed="rId2"/>
                <a:stretch>
                  <a:fillRect l="-1841" t="-1508" r="-515" b="-3364"/>
                </a:stretch>
              </a:blipFill>
            </p:spPr>
            <p:txBody>
              <a:bodyPr/>
              <a:lstStyle/>
              <a:p>
                <a:r>
                  <a:rPr lang="en-IN">
                    <a:noFill/>
                  </a:rPr>
                  <a:t> </a:t>
                </a:r>
              </a:p>
            </p:txBody>
          </p:sp>
        </mc:Fallback>
      </mc:AlternateContent>
    </p:spTree>
    <p:extLst>
      <p:ext uri="{BB962C8B-B14F-4D97-AF65-F5344CB8AC3E}">
        <p14:creationId xmlns:p14="http://schemas.microsoft.com/office/powerpoint/2010/main" val="2589813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Thinking about Quantifiers as Conjunctions and Disjunctions</a:t>
            </a:r>
          </a:p>
        </p:txBody>
      </p:sp>
      <p:sp>
        <p:nvSpPr>
          <p:cNvPr id="3" name="Content Placeholder 2"/>
          <p:cNvSpPr>
            <a:spLocks noGrp="1"/>
          </p:cNvSpPr>
          <p:nvPr>
            <p:ph idx="1"/>
          </p:nvPr>
        </p:nvSpPr>
        <p:spPr>
          <a:xfrm>
            <a:off x="457200" y="1295400"/>
            <a:ext cx="8568000" cy="2209800"/>
          </a:xfrm>
        </p:spPr>
        <p:txBody>
          <a:bodyPr/>
          <a:lstStyle/>
          <a:p>
            <a:pPr>
              <a:spcBef>
                <a:spcPts val="300"/>
              </a:spcBef>
            </a:pPr>
            <a:r>
              <a:rPr lang="en-US" sz="2600" dirty="0">
                <a:sym typeface="Symbol"/>
              </a:rPr>
              <a:t>If the domain is finite, a universally quantified proposition is equivalent to a conjunction of propositions without quantifiers and an existentially quantified proposition is equivalent to a disjunction of propositions without quantifiers. </a:t>
            </a:r>
          </a:p>
          <a:p>
            <a:pPr>
              <a:spcBef>
                <a:spcPts val="300"/>
              </a:spcBef>
            </a:pPr>
            <a:r>
              <a:rPr lang="en-US" sz="2600" dirty="0">
                <a:sym typeface="Symbol"/>
              </a:rPr>
              <a:t>If </a:t>
            </a:r>
            <a:r>
              <a:rPr lang="en-US" sz="2600" i="1" dirty="0">
                <a:sym typeface="Symbol"/>
              </a:rPr>
              <a:t>U</a:t>
            </a:r>
            <a:r>
              <a:rPr lang="en-US" sz="2600" dirty="0">
                <a:sym typeface="Symbol"/>
              </a:rPr>
              <a:t> consists of the integers </a:t>
            </a:r>
            <a:r>
              <a:rPr lang="en-US" sz="2600" dirty="0">
                <a:ea typeface="Cambria Math" pitchFamily="18" charset="0"/>
                <a:sym typeface="Symbol"/>
              </a:rPr>
              <a:t>1</a:t>
            </a:r>
            <a:r>
              <a:rPr lang="en-US" sz="2600" dirty="0">
                <a:sym typeface="Symbol"/>
              </a:rPr>
              <a:t>,</a:t>
            </a:r>
            <a:r>
              <a:rPr lang="en-US" sz="2600" dirty="0">
                <a:ea typeface="Cambria Math" pitchFamily="18" charset="0"/>
                <a:sym typeface="Symbol"/>
              </a:rPr>
              <a:t>2</a:t>
            </a:r>
            <a:r>
              <a:rPr lang="en-US" sz="2600" dirty="0">
                <a:sym typeface="Symbol"/>
              </a:rPr>
              <a:t>, and </a:t>
            </a:r>
            <a:r>
              <a:rPr lang="en-US" sz="2600" dirty="0">
                <a:ea typeface="Cambria Math" pitchFamily="18" charset="0"/>
                <a:sym typeface="Symbol"/>
              </a:rPr>
              <a:t>3</a:t>
            </a:r>
            <a:r>
              <a:rPr lang="en-US" sz="2600" dirty="0">
                <a:sym typeface="Symbol"/>
              </a:rPr>
              <a:t>:</a:t>
            </a:r>
          </a:p>
        </p:txBody>
      </p:sp>
      <p:graphicFrame>
        <p:nvGraphicFramePr>
          <p:cNvPr id="7" name="Object 3"/>
          <p:cNvGraphicFramePr>
            <a:graphicFrameLocks noChangeAspect="1"/>
          </p:cNvGraphicFramePr>
          <p:nvPr>
            <p:extLst>
              <p:ext uri="{D42A27DB-BD31-4B8C-83A1-F6EECF244321}">
                <p14:modId xmlns:p14="http://schemas.microsoft.com/office/powerpoint/2010/main" val="597327229"/>
              </p:ext>
            </p:extLst>
          </p:nvPr>
        </p:nvGraphicFramePr>
        <p:xfrm>
          <a:off x="2874963" y="3797300"/>
          <a:ext cx="3732212" cy="1168400"/>
        </p:xfrm>
        <a:graphic>
          <a:graphicData uri="http://schemas.openxmlformats.org/presentationml/2006/ole">
            <mc:AlternateContent xmlns:mc="http://schemas.openxmlformats.org/markup-compatibility/2006">
              <mc:Choice xmlns:v="urn:schemas-microsoft-com:vml" Requires="v">
                <p:oleObj spid="_x0000_s20753" name="Equation" r:id="rId3" imgW="1866600" imgH="583920" progId="Equation.DSMT4">
                  <p:embed/>
                </p:oleObj>
              </mc:Choice>
              <mc:Fallback>
                <p:oleObj name="Equation" r:id="rId3" imgW="1866600" imgH="583920" progId="Equation.DSMT4">
                  <p:embed/>
                  <p:pic>
                    <p:nvPicPr>
                      <p:cNvPr id="0" name=""/>
                      <p:cNvPicPr/>
                      <p:nvPr/>
                    </p:nvPicPr>
                    <p:blipFill>
                      <a:blip r:embed="rId4"/>
                      <a:stretch>
                        <a:fillRect/>
                      </a:stretch>
                    </p:blipFill>
                    <p:spPr>
                      <a:xfrm>
                        <a:off x="2874963" y="3797300"/>
                        <a:ext cx="3732212" cy="1168400"/>
                      </a:xfrm>
                      <a:prstGeom prst="rect">
                        <a:avLst/>
                      </a:prstGeom>
                    </p:spPr>
                  </p:pic>
                </p:oleObj>
              </mc:Fallback>
            </mc:AlternateContent>
          </a:graphicData>
        </a:graphic>
      </p:graphicFrame>
      <p:sp>
        <p:nvSpPr>
          <p:cNvPr id="4" name="Content Placeholder 4"/>
          <p:cNvSpPr>
            <a:spLocks noGrp="1"/>
          </p:cNvSpPr>
          <p:nvPr>
            <p:ph idx="13"/>
          </p:nvPr>
        </p:nvSpPr>
        <p:spPr>
          <a:xfrm>
            <a:off x="457200" y="5257800"/>
            <a:ext cx="8568000" cy="1295400"/>
          </a:xfrm>
        </p:spPr>
        <p:txBody>
          <a:bodyPr/>
          <a:lstStyle/>
          <a:p>
            <a:r>
              <a:rPr lang="en-US" sz="2600" dirty="0">
                <a:sym typeface="Symbol"/>
              </a:rPr>
              <a:t>Even if the domains are infinite, you can still think of the quantifiers in this fashion, but the equivalent expressions without quantifiers will be infinitely long.</a:t>
            </a:r>
          </a:p>
        </p:txBody>
      </p:sp>
    </p:spTree>
    <p:extLst>
      <p:ext uri="{BB962C8B-B14F-4D97-AF65-F5344CB8AC3E}">
        <p14:creationId xmlns:p14="http://schemas.microsoft.com/office/powerpoint/2010/main" val="3381995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Negating Quantified Expressions</a:t>
            </a:r>
            <a:r>
              <a:rPr lang="en-IN" sz="1500" dirty="0"/>
              <a:t> 1</a:t>
            </a:r>
            <a:endParaRPr lang="en-US" sz="15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568000" cy="5257800"/>
              </a:xfrm>
            </p:spPr>
            <p:txBody>
              <a:bodyPr/>
              <a:lstStyle/>
              <a:p>
                <a:r>
                  <a:rPr lang="en-US" sz="2800" dirty="0" err="1"/>
                  <a:t>Consider</a:t>
                </a:r>
                <a:r>
                  <a:rPr lang="en-US" sz="2800" i="1" dirty="0" err="1">
                    <a:ea typeface="Cambria Math" pitchFamily="18" charset="0"/>
                    <a:sym typeface="Symbol"/>
                  </a:rPr>
                  <a:t>x</a:t>
                </a:r>
                <a:r>
                  <a:rPr lang="en-US" sz="2800" i="1" dirty="0">
                    <a:ea typeface="Cambria Math" pitchFamily="18" charset="0"/>
                    <a:sym typeface="Symbol"/>
                  </a:rPr>
                  <a:t> J(x)</a:t>
                </a:r>
                <a:endParaRPr lang="en-US" sz="2800" dirty="0"/>
              </a:p>
              <a:p>
                <a:pPr marL="850392" lvl="1" indent="-457200">
                  <a:buNone/>
                </a:pPr>
                <a:r>
                  <a:rPr lang="en-US" sz="2400" dirty="0"/>
                  <a:t>“Every student in your class has taken a course in Java.”</a:t>
                </a:r>
              </a:p>
              <a:p>
                <a:pPr marL="850392" lvl="1" indent="-457200">
                  <a:buNone/>
                </a:pPr>
                <a:r>
                  <a:rPr lang="en-US" sz="2400" dirty="0"/>
                  <a:t> Here </a:t>
                </a:r>
                <a:r>
                  <a:rPr lang="en-US" sz="2400" i="1" dirty="0">
                    <a:ea typeface="Cambria Math" pitchFamily="18" charset="0"/>
                    <a:sym typeface="Symbol"/>
                  </a:rPr>
                  <a:t>J(x)</a:t>
                </a:r>
                <a:r>
                  <a:rPr lang="en-US" sz="2400" dirty="0"/>
                  <a:t> is “x has taken a course in Java” and</a:t>
                </a:r>
              </a:p>
              <a:p>
                <a:pPr marL="850392" lvl="1" indent="-457200">
                  <a:buNone/>
                </a:pPr>
                <a:r>
                  <a:rPr lang="en-US" sz="2400" dirty="0"/>
                  <a:t> the domain is students in your class.</a:t>
                </a:r>
              </a:p>
              <a:p>
                <a:r>
                  <a:rPr lang="en-US" sz="2800" dirty="0"/>
                  <a:t>Negating the original statement gives “It is not the case that every student in your class has taken Java.” This implies that “There is a student in your class who has not taken Java.”</a:t>
                </a:r>
              </a:p>
              <a:p>
                <a:r>
                  <a:rPr lang="en-US" sz="2800" dirty="0">
                    <a:ea typeface="Cambria Math"/>
                    <a:sym typeface="Symbol"/>
                  </a:rPr>
                  <a:t>Symbolically</a:t>
                </a:r>
                <a14:m>
                  <m:oMath xmlns:m="http://schemas.openxmlformats.org/officeDocument/2006/math">
                    <m:r>
                      <a:rPr lang="en-US" sz="2800" i="1" dirty="0" smtClean="0">
                        <a:latin typeface="Cambria Math" panose="02040503050406030204" pitchFamily="18" charset="0"/>
                        <a:ea typeface="Cambria Math"/>
                        <a:sym typeface="Symbol"/>
                      </a:rPr>
                      <m:t>¬</m:t>
                    </m:r>
                  </m:oMath>
                </a14:m>
                <a:r>
                  <a:rPr lang="en-US" sz="2800" i="1" dirty="0">
                    <a:ea typeface="Cambria Math" pitchFamily="18" charset="0"/>
                    <a:sym typeface="Symbol"/>
                  </a:rPr>
                  <a:t>x J(x) </a:t>
                </a:r>
                <a:r>
                  <a:rPr lang="en-US" sz="2800" dirty="0">
                    <a:ea typeface="Cambria Math" pitchFamily="18" charset="0"/>
                    <a:sym typeface="Symbol"/>
                  </a:rPr>
                  <a:t>and </a:t>
                </a:r>
                <a:r>
                  <a:rPr lang="en-US" sz="2800" i="1" dirty="0">
                    <a:ea typeface="Cambria Math" pitchFamily="18" charset="0"/>
                    <a:sym typeface="Symbol"/>
                  </a:rPr>
                  <a:t>x</a:t>
                </a:r>
                <a14:m>
                  <m:oMath xmlns:m="http://schemas.openxmlformats.org/officeDocument/2006/math">
                    <m:r>
                      <a:rPr lang="en-US" sz="2800" i="1" dirty="0">
                        <a:latin typeface="Cambria Math" panose="02040503050406030204" pitchFamily="18" charset="0"/>
                        <a:ea typeface="Cambria Math"/>
                        <a:sym typeface="Symbol"/>
                      </a:rPr>
                      <m:t>¬</m:t>
                    </m:r>
                    <m:r>
                      <a:rPr lang="en-US" sz="2800" i="1" dirty="0" smtClean="0">
                        <a:latin typeface="Cambria Math" panose="02040503050406030204" pitchFamily="18" charset="0"/>
                        <a:ea typeface="Cambria Math"/>
                        <a:sym typeface="Symbol"/>
                      </a:rPr>
                      <m:t> </m:t>
                    </m:r>
                  </m:oMath>
                </a14:m>
                <a:r>
                  <a:rPr lang="en-US" sz="2800" i="1" dirty="0">
                    <a:ea typeface="Cambria Math" pitchFamily="18" charset="0"/>
                    <a:sym typeface="Symbol"/>
                  </a:rPr>
                  <a:t>J(x) </a:t>
                </a:r>
                <a:r>
                  <a:rPr lang="en-US" sz="2800" dirty="0">
                    <a:ea typeface="Cambria Math" pitchFamily="18" charset="0"/>
                    <a:sym typeface="Symbol"/>
                  </a:rPr>
                  <a:t>are equivalent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568000" cy="5257800"/>
              </a:xfrm>
              <a:blipFill>
                <a:blip r:embed="rId2"/>
                <a:stretch>
                  <a:fillRect l="-1422" t="-1508" r="-569"/>
                </a:stretch>
              </a:blipFill>
            </p:spPr>
            <p:txBody>
              <a:bodyPr/>
              <a:lstStyle/>
              <a:p>
                <a:r>
                  <a:rPr lang="en-IN">
                    <a:noFill/>
                  </a:rPr>
                  <a:t> </a:t>
                </a:r>
              </a:p>
            </p:txBody>
          </p:sp>
        </mc:Fallback>
      </mc:AlternateContent>
    </p:spTree>
    <p:extLst>
      <p:ext uri="{BB962C8B-B14F-4D97-AF65-F5344CB8AC3E}">
        <p14:creationId xmlns:p14="http://schemas.microsoft.com/office/powerpoint/2010/main" val="2488019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Negating Quantified Expressions</a:t>
            </a:r>
            <a:r>
              <a:rPr lang="en-IN" sz="1500" dirty="0"/>
              <a:t> 2</a:t>
            </a:r>
            <a:endParaRPr lang="en-US" sz="15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280000" cy="5257800"/>
              </a:xfrm>
            </p:spPr>
            <p:txBody>
              <a:bodyPr/>
              <a:lstStyle/>
              <a:p>
                <a:pPr>
                  <a:spcBef>
                    <a:spcPts val="800"/>
                  </a:spcBef>
                </a:pPr>
                <a:r>
                  <a:rPr lang="en-US" sz="3000" dirty="0"/>
                  <a:t>Now Consider </a:t>
                </a:r>
                <a:r>
                  <a:rPr lang="en-US" sz="3000" i="1" dirty="0">
                    <a:ea typeface="Cambria Math" pitchFamily="18" charset="0"/>
                    <a:sym typeface="Symbol"/>
                  </a:rPr>
                  <a:t> x J(x)</a:t>
                </a:r>
                <a:endParaRPr lang="en-US" sz="3000" dirty="0"/>
              </a:p>
              <a:p>
                <a:pPr lvl="1">
                  <a:spcBef>
                    <a:spcPts val="800"/>
                  </a:spcBef>
                  <a:buNone/>
                </a:pPr>
                <a:r>
                  <a:rPr lang="en-US" sz="2600" dirty="0"/>
                  <a:t>“There is a student in this class who has taken a course in Java.”</a:t>
                </a:r>
                <a:endParaRPr lang="en-US" sz="2600" i="1" dirty="0">
                  <a:ea typeface="Cambria Math" pitchFamily="18" charset="0"/>
                  <a:sym typeface="Symbol"/>
                </a:endParaRPr>
              </a:p>
              <a:p>
                <a:pPr lvl="1">
                  <a:spcBef>
                    <a:spcPts val="800"/>
                  </a:spcBef>
                  <a:buNone/>
                </a:pPr>
                <a:r>
                  <a:rPr lang="en-US" sz="2600" dirty="0"/>
                  <a:t>Where </a:t>
                </a:r>
                <a:r>
                  <a:rPr lang="en-US" sz="2600" i="1" dirty="0">
                    <a:ea typeface="Cambria Math" pitchFamily="18" charset="0"/>
                    <a:sym typeface="Symbol"/>
                  </a:rPr>
                  <a:t>J(x)</a:t>
                </a:r>
                <a:r>
                  <a:rPr lang="en-US" sz="2600" dirty="0"/>
                  <a:t> is “x has taken a course in Java.”</a:t>
                </a:r>
              </a:p>
              <a:p>
                <a:pPr>
                  <a:spcBef>
                    <a:spcPts val="800"/>
                  </a:spcBef>
                </a:pPr>
                <a:r>
                  <a:rPr lang="en-US" sz="3000" dirty="0"/>
                  <a:t>Negating the original statement gives “It is not the case that there is a student in this class who has taken Java.” This implies that “Every student in this class has not taken Java”</a:t>
                </a:r>
              </a:p>
              <a:p>
                <a:pPr>
                  <a:spcBef>
                    <a:spcPts val="800"/>
                  </a:spcBef>
                </a:pPr>
                <a:r>
                  <a:rPr lang="en-US" sz="3000" dirty="0">
                    <a:ea typeface="Cambria Math"/>
                    <a:sym typeface="Symbol"/>
                  </a:rPr>
                  <a:t>Symbolically</a:t>
                </a:r>
                <a14:m>
                  <m:oMath xmlns:m="http://schemas.openxmlformats.org/officeDocument/2006/math">
                    <m:r>
                      <a:rPr lang="en-US" sz="3000" i="1" dirty="0" smtClean="0">
                        <a:latin typeface="Cambria Math" panose="02040503050406030204" pitchFamily="18" charset="0"/>
                        <a:ea typeface="Cambria Math"/>
                        <a:sym typeface="Symbol"/>
                      </a:rPr>
                      <m:t>¬</m:t>
                    </m:r>
                  </m:oMath>
                </a14:m>
                <a:r>
                  <a:rPr lang="en-US" sz="3000" i="1" dirty="0">
                    <a:ea typeface="Cambria Math" pitchFamily="18" charset="0"/>
                    <a:sym typeface="Symbol"/>
                  </a:rPr>
                  <a:t> x J(x) </a:t>
                </a:r>
                <a:r>
                  <a:rPr lang="en-US" sz="3000" dirty="0">
                    <a:ea typeface="Cambria Math" pitchFamily="18" charset="0"/>
                    <a:sym typeface="Symbol"/>
                  </a:rPr>
                  <a:t>and</a:t>
                </a:r>
                <a:r>
                  <a:rPr lang="en-US" sz="3000" i="1" dirty="0">
                    <a:ea typeface="Cambria Math" pitchFamily="18" charset="0"/>
                    <a:sym typeface="Symbol"/>
                  </a:rPr>
                  <a:t> x</a:t>
                </a:r>
                <a:r>
                  <a:rPr lang="en-US" sz="3000" dirty="0">
                    <a:ea typeface="Cambria Math"/>
                    <a:sym typeface="Symbol"/>
                  </a:rPr>
                  <a:t> </a:t>
                </a:r>
                <a14:m>
                  <m:oMath xmlns:m="http://schemas.openxmlformats.org/officeDocument/2006/math">
                    <m:r>
                      <a:rPr lang="en-US" sz="3000" i="1" dirty="0">
                        <a:latin typeface="Cambria Math" panose="02040503050406030204" pitchFamily="18" charset="0"/>
                        <a:ea typeface="Cambria Math"/>
                        <a:sym typeface="Symbol"/>
                      </a:rPr>
                      <m:t>¬ </m:t>
                    </m:r>
                  </m:oMath>
                </a14:m>
                <a:r>
                  <a:rPr lang="en-US" sz="3000" i="1" dirty="0">
                    <a:ea typeface="Cambria Math" pitchFamily="18" charset="0"/>
                    <a:sym typeface="Symbol"/>
                  </a:rPr>
                  <a:t>J(x) </a:t>
                </a:r>
                <a:r>
                  <a:rPr lang="en-US" sz="3000" dirty="0">
                    <a:ea typeface="Cambria Math" pitchFamily="18" charset="0"/>
                    <a:sym typeface="Symbol"/>
                  </a:rPr>
                  <a:t>are equivalent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280000" cy="5257800"/>
              </a:xfrm>
              <a:blipFill>
                <a:blip r:embed="rId2"/>
                <a:stretch>
                  <a:fillRect l="-1694" t="-1740"/>
                </a:stretch>
              </a:blipFill>
            </p:spPr>
            <p:txBody>
              <a:bodyPr/>
              <a:lstStyle/>
              <a:p>
                <a:r>
                  <a:rPr lang="en-IN">
                    <a:noFill/>
                  </a:rPr>
                  <a:t> </a:t>
                </a:r>
              </a:p>
            </p:txBody>
          </p:sp>
        </mc:Fallback>
      </mc:AlternateContent>
    </p:spTree>
    <p:extLst>
      <p:ext uri="{BB962C8B-B14F-4D97-AF65-F5344CB8AC3E}">
        <p14:creationId xmlns:p14="http://schemas.microsoft.com/office/powerpoint/2010/main" val="3844115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De </a:t>
            </a:r>
            <a:r>
              <a:rPr lang="fr-FR" dirty="0" err="1"/>
              <a:t>Morgan’s</a:t>
            </a:r>
            <a:r>
              <a:rPr lang="fr-FR" dirty="0"/>
              <a:t> </a:t>
            </a:r>
            <a:r>
              <a:rPr lang="fr-FR" dirty="0" err="1"/>
              <a:t>Laws</a:t>
            </a:r>
            <a:r>
              <a:rPr lang="fr-FR" dirty="0"/>
              <a:t> for Quantifiers</a:t>
            </a:r>
            <a:endParaRPr lang="en-IN" dirty="0"/>
          </a:p>
        </p:txBody>
      </p:sp>
      <p:sp>
        <p:nvSpPr>
          <p:cNvPr id="3" name="Content Placeholder 2"/>
          <p:cNvSpPr>
            <a:spLocks noGrp="1"/>
          </p:cNvSpPr>
          <p:nvPr>
            <p:ph idx="1"/>
          </p:nvPr>
        </p:nvSpPr>
        <p:spPr>
          <a:xfrm>
            <a:off x="457200" y="1295400"/>
            <a:ext cx="8229600" cy="567116"/>
          </a:xfrm>
        </p:spPr>
        <p:txBody>
          <a:bodyPr/>
          <a:lstStyle/>
          <a:p>
            <a:r>
              <a:rPr lang="en-US" sz="2800" dirty="0"/>
              <a:t>The rules for negating quantifiers are:</a:t>
            </a:r>
          </a:p>
        </p:txBody>
      </p:sp>
      <p:sp>
        <p:nvSpPr>
          <p:cNvPr id="17" name="Content Placeholder 3"/>
          <p:cNvSpPr>
            <a:spLocks noGrp="1"/>
          </p:cNvSpPr>
          <p:nvPr>
            <p:ph idx="13"/>
          </p:nvPr>
        </p:nvSpPr>
        <p:spPr>
          <a:xfrm>
            <a:off x="457200" y="2040316"/>
            <a:ext cx="8121600" cy="356520"/>
          </a:xfrm>
          <a:solidFill>
            <a:srgbClr val="E1F3FF"/>
          </a:solidFill>
          <a:ln w="19050">
            <a:solidFill>
              <a:srgbClr val="04617B"/>
            </a:solidFill>
          </a:ln>
        </p:spPr>
        <p:txBody>
          <a:bodyPr/>
          <a:lstStyle/>
          <a:p>
            <a:r>
              <a:rPr lang="en-IN" sz="2000" dirty="0"/>
              <a:t>TABLE 2 De Morgan’s Laws for Quantifiers.</a:t>
            </a:r>
          </a:p>
        </p:txBody>
      </p:sp>
      <p:graphicFrame>
        <p:nvGraphicFramePr>
          <p:cNvPr id="33" name="Table 4"/>
          <p:cNvGraphicFramePr>
            <a:graphicFrameLocks noGrp="1"/>
          </p:cNvGraphicFramePr>
          <p:nvPr>
            <p:ph idx="14"/>
            <p:extLst>
              <p:ext uri="{D42A27DB-BD31-4B8C-83A1-F6EECF244321}">
                <p14:modId xmlns:p14="http://schemas.microsoft.com/office/powerpoint/2010/main" val="80661418"/>
              </p:ext>
            </p:extLst>
          </p:nvPr>
        </p:nvGraphicFramePr>
        <p:xfrm>
          <a:off x="457200" y="2401454"/>
          <a:ext cx="8121645" cy="1651000"/>
        </p:xfrm>
        <a:graphic>
          <a:graphicData uri="http://schemas.openxmlformats.org/drawingml/2006/table">
            <a:tbl>
              <a:tblPr firstRow="1" bandRow="1">
                <a:tableStyleId>{5C22544A-7EE6-4342-B048-85BDC9FD1C3A}</a:tableStyleId>
              </a:tblPr>
              <a:tblGrid>
                <a:gridCol w="1526356">
                  <a:extLst>
                    <a:ext uri="{9D8B030D-6E8A-4147-A177-3AD203B41FA5}">
                      <a16:colId xmlns:a16="http://schemas.microsoft.com/office/drawing/2014/main" val="3884436471"/>
                    </a:ext>
                  </a:extLst>
                </a:gridCol>
                <a:gridCol w="2235450">
                  <a:extLst>
                    <a:ext uri="{9D8B030D-6E8A-4147-A177-3AD203B41FA5}">
                      <a16:colId xmlns:a16="http://schemas.microsoft.com/office/drawing/2014/main" val="2296947400"/>
                    </a:ext>
                  </a:extLst>
                </a:gridCol>
                <a:gridCol w="2487839">
                  <a:extLst>
                    <a:ext uri="{9D8B030D-6E8A-4147-A177-3AD203B41FA5}">
                      <a16:colId xmlns:a16="http://schemas.microsoft.com/office/drawing/2014/main" val="477489729"/>
                    </a:ext>
                  </a:extLst>
                </a:gridCol>
                <a:gridCol w="1872000">
                  <a:extLst>
                    <a:ext uri="{9D8B030D-6E8A-4147-A177-3AD203B41FA5}">
                      <a16:colId xmlns:a16="http://schemas.microsoft.com/office/drawing/2014/main" val="1426298312"/>
                    </a:ext>
                  </a:extLst>
                </a:gridCol>
              </a:tblGrid>
              <a:tr h="370840">
                <a:tc>
                  <a:txBody>
                    <a:bodyPr/>
                    <a:lstStyle/>
                    <a:p>
                      <a:r>
                        <a:rPr lang="en-IN" i="1" dirty="0">
                          <a:solidFill>
                            <a:schemeClr val="tx1"/>
                          </a:solidFill>
                        </a:rPr>
                        <a:t>Negation</a:t>
                      </a:r>
                    </a:p>
                  </a:txBody>
                  <a:tcPr>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lnB w="19050" cap="flat" cmpd="sng" algn="ctr">
                      <a:solidFill>
                        <a:srgbClr val="04617B"/>
                      </a:solidFill>
                      <a:prstDash val="solid"/>
                      <a:round/>
                      <a:headEnd type="none" w="med" len="med"/>
                      <a:tailEnd type="none" w="med" len="med"/>
                    </a:lnB>
                    <a:solidFill>
                      <a:schemeClr val="bg1"/>
                    </a:solidFill>
                  </a:tcPr>
                </a:tc>
                <a:tc>
                  <a:txBody>
                    <a:bodyPr/>
                    <a:lstStyle/>
                    <a:p>
                      <a:r>
                        <a:rPr lang="en-IN" i="1" dirty="0">
                          <a:solidFill>
                            <a:schemeClr val="tx1"/>
                          </a:solidFill>
                        </a:rPr>
                        <a:t>Equivalent</a:t>
                      </a:r>
                      <a:r>
                        <a:rPr lang="en-IN" i="1" baseline="0" dirty="0">
                          <a:solidFill>
                            <a:schemeClr val="tx1"/>
                          </a:solidFill>
                        </a:rPr>
                        <a:t> Statement</a:t>
                      </a:r>
                      <a:endParaRPr lang="en-IN" i="1" dirty="0">
                        <a:solidFill>
                          <a:schemeClr val="tx1"/>
                        </a:solidFill>
                      </a:endParaRPr>
                    </a:p>
                  </a:txBody>
                  <a:tcPr>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lnB w="19050" cap="flat" cmpd="sng" algn="ctr">
                      <a:solidFill>
                        <a:srgbClr val="04617B"/>
                      </a:solidFill>
                      <a:prstDash val="solid"/>
                      <a:round/>
                      <a:headEnd type="none" w="med" len="med"/>
                      <a:tailEnd type="none" w="med" len="med"/>
                    </a:lnB>
                    <a:solidFill>
                      <a:schemeClr val="bg1"/>
                    </a:solidFill>
                  </a:tcPr>
                </a:tc>
                <a:tc>
                  <a:txBody>
                    <a:bodyPr/>
                    <a:lstStyle/>
                    <a:p>
                      <a:r>
                        <a:rPr lang="en-IN" i="1" dirty="0">
                          <a:solidFill>
                            <a:schemeClr val="tx1"/>
                          </a:solidFill>
                        </a:rPr>
                        <a:t>When Is Negation True?</a:t>
                      </a:r>
                    </a:p>
                  </a:txBody>
                  <a:tcPr>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lnB w="19050" cap="flat" cmpd="sng" algn="ctr">
                      <a:solidFill>
                        <a:srgbClr val="04617B"/>
                      </a:solidFill>
                      <a:prstDash val="solid"/>
                      <a:round/>
                      <a:headEnd type="none" w="med" len="med"/>
                      <a:tailEnd type="none" w="med" len="med"/>
                    </a:lnB>
                    <a:solidFill>
                      <a:schemeClr val="bg1"/>
                    </a:solidFill>
                  </a:tcPr>
                </a:tc>
                <a:tc>
                  <a:txBody>
                    <a:bodyPr/>
                    <a:lstStyle/>
                    <a:p>
                      <a:r>
                        <a:rPr lang="en-IN" i="1" dirty="0">
                          <a:solidFill>
                            <a:schemeClr val="tx1"/>
                          </a:solidFill>
                        </a:rPr>
                        <a:t>When False?</a:t>
                      </a:r>
                    </a:p>
                  </a:txBody>
                  <a:tcPr>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lnB w="19050" cap="flat" cmpd="sng" algn="ctr">
                      <a:solidFill>
                        <a:srgbClr val="04617B"/>
                      </a:solidFill>
                      <a:prstDash val="solid"/>
                      <a:round/>
                      <a:headEnd type="none" w="med" len="med"/>
                      <a:tailEnd type="none" w="med" len="med"/>
                    </a:lnB>
                    <a:solidFill>
                      <a:schemeClr val="bg1"/>
                    </a:solidFill>
                  </a:tcPr>
                </a:tc>
                <a:extLst>
                  <a:ext uri="{0D108BD9-81ED-4DB2-BD59-A6C34878D82A}">
                    <a16:rowId xmlns:a16="http://schemas.microsoft.com/office/drawing/2014/main" val="3176854780"/>
                  </a:ext>
                </a:extLst>
              </a:tr>
              <a:tr h="370840">
                <a:tc>
                  <a:txBody>
                    <a:bodyPr/>
                    <a:lstStyle/>
                    <a:p>
                      <a:endParaRPr lang="en-IN" dirty="0"/>
                    </a:p>
                  </a:txBody>
                  <a:tcPr>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endParaRPr lang="en-IN" dirty="0"/>
                    </a:p>
                  </a:txBody>
                  <a:tcPr>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r>
                        <a:rPr lang="en-IN" dirty="0"/>
                        <a:t>For every </a:t>
                      </a:r>
                      <a:r>
                        <a:rPr lang="en-IN" i="1" dirty="0"/>
                        <a:t>x, P</a:t>
                      </a:r>
                      <a:r>
                        <a:rPr lang="en-IN" dirty="0"/>
                        <a:t>(</a:t>
                      </a:r>
                      <a:r>
                        <a:rPr lang="en-IN" i="1" dirty="0"/>
                        <a:t>x</a:t>
                      </a:r>
                      <a:r>
                        <a:rPr lang="en-IN" dirty="0"/>
                        <a:t>) is false.</a:t>
                      </a:r>
                    </a:p>
                  </a:txBody>
                  <a:tcPr>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r>
                        <a:rPr lang="en-IN" dirty="0"/>
                        <a:t>There is </a:t>
                      </a:r>
                      <a:r>
                        <a:rPr lang="en-IN" i="1" dirty="0"/>
                        <a:t>x</a:t>
                      </a:r>
                      <a:r>
                        <a:rPr lang="en-IN" dirty="0"/>
                        <a:t> for which </a:t>
                      </a:r>
                      <a:r>
                        <a:rPr lang="en-IN" i="1" dirty="0"/>
                        <a:t>P</a:t>
                      </a:r>
                      <a:r>
                        <a:rPr lang="en-IN" dirty="0"/>
                        <a:t>(</a:t>
                      </a:r>
                      <a:r>
                        <a:rPr lang="en-IN" i="1" dirty="0"/>
                        <a:t>x</a:t>
                      </a:r>
                      <a:r>
                        <a:rPr lang="en-IN" dirty="0"/>
                        <a:t>) is true.</a:t>
                      </a:r>
                    </a:p>
                  </a:txBody>
                  <a:tcPr>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509448196"/>
                  </a:ext>
                </a:extLst>
              </a:tr>
              <a:tr h="370840">
                <a:tc>
                  <a:txBody>
                    <a:bodyPr/>
                    <a:lstStyle/>
                    <a:p>
                      <a:endParaRPr lang="en-IN" dirty="0"/>
                    </a:p>
                  </a:txBody>
                  <a:tcPr>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4617B"/>
                      </a:solidFill>
                      <a:prstDash val="solid"/>
                      <a:round/>
                      <a:headEnd type="none" w="med" len="med"/>
                      <a:tailEnd type="none" w="med" len="med"/>
                    </a:lnB>
                    <a:solidFill>
                      <a:schemeClr val="bg1"/>
                    </a:solidFill>
                  </a:tcPr>
                </a:tc>
                <a:tc>
                  <a:txBody>
                    <a:bodyPr/>
                    <a:lstStyle/>
                    <a:p>
                      <a:endParaRPr lang="en-IN" dirty="0"/>
                    </a:p>
                  </a:txBody>
                  <a:tcPr>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4617B"/>
                      </a:solidFill>
                      <a:prstDash val="solid"/>
                      <a:round/>
                      <a:headEnd type="none" w="med" len="med"/>
                      <a:tailEnd type="none" w="med" len="med"/>
                    </a:lnB>
                    <a:solidFill>
                      <a:schemeClr val="bg1"/>
                    </a:solidFill>
                  </a:tcPr>
                </a:tc>
                <a:tc>
                  <a:txBody>
                    <a:bodyPr/>
                    <a:lstStyle/>
                    <a:p>
                      <a:r>
                        <a:rPr lang="en-IN" dirty="0"/>
                        <a:t>There is an </a:t>
                      </a:r>
                      <a:r>
                        <a:rPr lang="en-IN" i="1" dirty="0"/>
                        <a:t>x</a:t>
                      </a:r>
                      <a:r>
                        <a:rPr lang="en-IN" dirty="0"/>
                        <a:t> for</a:t>
                      </a:r>
                      <a:r>
                        <a:rPr lang="en-IN" baseline="0" dirty="0"/>
                        <a:t> which </a:t>
                      </a:r>
                      <a:r>
                        <a:rPr lang="en-IN" i="1" baseline="0" dirty="0"/>
                        <a:t>P</a:t>
                      </a:r>
                      <a:r>
                        <a:rPr lang="en-IN" baseline="0" dirty="0"/>
                        <a:t> (</a:t>
                      </a:r>
                      <a:r>
                        <a:rPr lang="en-IN" i="1" baseline="0" dirty="0"/>
                        <a:t>x</a:t>
                      </a:r>
                      <a:r>
                        <a:rPr lang="en-IN" baseline="0" dirty="0"/>
                        <a:t>) is false.</a:t>
                      </a:r>
                      <a:endParaRPr lang="en-IN" dirty="0"/>
                    </a:p>
                  </a:txBody>
                  <a:tcPr>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4617B"/>
                      </a:solidFill>
                      <a:prstDash val="solid"/>
                      <a:round/>
                      <a:headEnd type="none" w="med" len="med"/>
                      <a:tailEnd type="none" w="med" len="med"/>
                    </a:lnB>
                    <a:solidFill>
                      <a:schemeClr val="bg1"/>
                    </a:solidFill>
                  </a:tcPr>
                </a:tc>
                <a:tc>
                  <a:txBody>
                    <a:bodyPr/>
                    <a:lstStyle/>
                    <a:p>
                      <a:r>
                        <a:rPr lang="en-IN" i="1" dirty="0"/>
                        <a:t>P</a:t>
                      </a:r>
                      <a:r>
                        <a:rPr lang="en-IN" dirty="0"/>
                        <a:t>(</a:t>
                      </a:r>
                      <a:r>
                        <a:rPr lang="en-IN" i="1" dirty="0"/>
                        <a:t>x</a:t>
                      </a:r>
                      <a:r>
                        <a:rPr lang="en-IN" dirty="0"/>
                        <a:t>) is true for every </a:t>
                      </a:r>
                      <a:r>
                        <a:rPr lang="en-IN" i="1" dirty="0"/>
                        <a:t>x</a:t>
                      </a:r>
                      <a:r>
                        <a:rPr lang="en-IN" dirty="0"/>
                        <a:t>.</a:t>
                      </a:r>
                    </a:p>
                  </a:txBody>
                  <a:tcPr>
                    <a:lnL w="19050" cap="flat" cmpd="sng" algn="ctr">
                      <a:solidFill>
                        <a:srgbClr val="04617B"/>
                      </a:solidFill>
                      <a:prstDash val="solid"/>
                      <a:round/>
                      <a:headEnd type="none" w="med" len="med"/>
                      <a:tailEnd type="none" w="med" len="med"/>
                    </a:lnL>
                    <a:lnR w="19050" cap="flat" cmpd="sng" algn="ctr">
                      <a:solidFill>
                        <a:srgbClr val="04617B"/>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4617B"/>
                      </a:solidFill>
                      <a:prstDash val="solid"/>
                      <a:round/>
                      <a:headEnd type="none" w="med" len="med"/>
                      <a:tailEnd type="none" w="med" len="med"/>
                    </a:lnB>
                    <a:solidFill>
                      <a:schemeClr val="bg1"/>
                    </a:solidFill>
                  </a:tcPr>
                </a:tc>
                <a:extLst>
                  <a:ext uri="{0D108BD9-81ED-4DB2-BD59-A6C34878D82A}">
                    <a16:rowId xmlns:a16="http://schemas.microsoft.com/office/drawing/2014/main" val="1469504087"/>
                  </a:ext>
                </a:extLst>
              </a:tr>
            </a:tbl>
          </a:graphicData>
        </a:graphic>
      </p:graphicFrame>
      <p:graphicFrame>
        <p:nvGraphicFramePr>
          <p:cNvPr id="34" name="Object 5"/>
          <p:cNvGraphicFramePr>
            <a:graphicFrameLocks noChangeAspect="1"/>
          </p:cNvGraphicFramePr>
          <p:nvPr>
            <p:extLst>
              <p:ext uri="{D42A27DB-BD31-4B8C-83A1-F6EECF244321}">
                <p14:modId xmlns:p14="http://schemas.microsoft.com/office/powerpoint/2010/main" val="121071132"/>
              </p:ext>
            </p:extLst>
          </p:nvPr>
        </p:nvGraphicFramePr>
        <p:xfrm>
          <a:off x="624729" y="2880301"/>
          <a:ext cx="1218960" cy="482400"/>
        </p:xfrm>
        <a:graphic>
          <a:graphicData uri="http://schemas.openxmlformats.org/presentationml/2006/ole">
            <mc:AlternateContent xmlns:mc="http://schemas.openxmlformats.org/markup-compatibility/2006">
              <mc:Choice xmlns:v="urn:schemas-microsoft-com:vml" Requires="v">
                <p:oleObj spid="_x0000_s47453" name="Equation" r:id="rId4" imgW="609480" imgH="241200" progId="Equation.DSMT4">
                  <p:embed/>
                </p:oleObj>
              </mc:Choice>
              <mc:Fallback>
                <p:oleObj name="Equation" r:id="rId4" imgW="609480" imgH="241200" progId="Equation.DSMT4">
                  <p:embed/>
                  <p:pic>
                    <p:nvPicPr>
                      <p:cNvPr id="19" name="Object 18"/>
                      <p:cNvPicPr/>
                      <p:nvPr/>
                    </p:nvPicPr>
                    <p:blipFill>
                      <a:blip r:embed="rId5"/>
                      <a:stretch>
                        <a:fillRect/>
                      </a:stretch>
                    </p:blipFill>
                    <p:spPr>
                      <a:xfrm>
                        <a:off x="624729" y="2880301"/>
                        <a:ext cx="1218960" cy="482400"/>
                      </a:xfrm>
                      <a:prstGeom prst="rect">
                        <a:avLst/>
                      </a:prstGeom>
                    </p:spPr>
                  </p:pic>
                </p:oleObj>
              </mc:Fallback>
            </mc:AlternateContent>
          </a:graphicData>
        </a:graphic>
      </p:graphicFrame>
      <p:graphicFrame>
        <p:nvGraphicFramePr>
          <p:cNvPr id="35" name="Object 6"/>
          <p:cNvGraphicFramePr>
            <a:graphicFrameLocks noChangeAspect="1"/>
          </p:cNvGraphicFramePr>
          <p:nvPr>
            <p:extLst>
              <p:ext uri="{D42A27DB-BD31-4B8C-83A1-F6EECF244321}">
                <p14:modId xmlns:p14="http://schemas.microsoft.com/office/powerpoint/2010/main" val="1374754539"/>
              </p:ext>
            </p:extLst>
          </p:nvPr>
        </p:nvGraphicFramePr>
        <p:xfrm>
          <a:off x="599209" y="3489901"/>
          <a:ext cx="1270000" cy="482600"/>
        </p:xfrm>
        <a:graphic>
          <a:graphicData uri="http://schemas.openxmlformats.org/presentationml/2006/ole">
            <mc:AlternateContent xmlns:mc="http://schemas.openxmlformats.org/markup-compatibility/2006">
              <mc:Choice xmlns:v="urn:schemas-microsoft-com:vml" Requires="v">
                <p:oleObj spid="_x0000_s47454" name="Equation" r:id="rId6" imgW="634680" imgH="241200" progId="Equation.DSMT4">
                  <p:embed/>
                </p:oleObj>
              </mc:Choice>
              <mc:Fallback>
                <p:oleObj name="Equation" r:id="rId6" imgW="634680" imgH="241200" progId="Equation.DSMT4">
                  <p:embed/>
                  <p:pic>
                    <p:nvPicPr>
                      <p:cNvPr id="20" name="Object 19"/>
                      <p:cNvPicPr/>
                      <p:nvPr/>
                    </p:nvPicPr>
                    <p:blipFill>
                      <a:blip r:embed="rId7"/>
                      <a:stretch>
                        <a:fillRect/>
                      </a:stretch>
                    </p:blipFill>
                    <p:spPr>
                      <a:xfrm>
                        <a:off x="599209" y="3489901"/>
                        <a:ext cx="1270000" cy="482600"/>
                      </a:xfrm>
                      <a:prstGeom prst="rect">
                        <a:avLst/>
                      </a:prstGeom>
                    </p:spPr>
                  </p:pic>
                </p:oleObj>
              </mc:Fallback>
            </mc:AlternateContent>
          </a:graphicData>
        </a:graphic>
      </p:graphicFrame>
      <p:graphicFrame>
        <p:nvGraphicFramePr>
          <p:cNvPr id="36" name="Object 7"/>
          <p:cNvGraphicFramePr>
            <a:graphicFrameLocks noChangeAspect="1"/>
          </p:cNvGraphicFramePr>
          <p:nvPr>
            <p:extLst>
              <p:ext uri="{D42A27DB-BD31-4B8C-83A1-F6EECF244321}">
                <p14:modId xmlns:p14="http://schemas.microsoft.com/office/powerpoint/2010/main" val="616528871"/>
              </p:ext>
            </p:extLst>
          </p:nvPr>
        </p:nvGraphicFramePr>
        <p:xfrm>
          <a:off x="2396836" y="2880301"/>
          <a:ext cx="1270000" cy="482600"/>
        </p:xfrm>
        <a:graphic>
          <a:graphicData uri="http://schemas.openxmlformats.org/presentationml/2006/ole">
            <mc:AlternateContent xmlns:mc="http://schemas.openxmlformats.org/markup-compatibility/2006">
              <mc:Choice xmlns:v="urn:schemas-microsoft-com:vml" Requires="v">
                <p:oleObj spid="_x0000_s47455" name="Equation" r:id="rId8" imgW="634680" imgH="241200" progId="Equation.DSMT4">
                  <p:embed/>
                </p:oleObj>
              </mc:Choice>
              <mc:Fallback>
                <p:oleObj name="Equation" r:id="rId8" imgW="634680" imgH="241200" progId="Equation.DSMT4">
                  <p:embed/>
                  <p:pic>
                    <p:nvPicPr>
                      <p:cNvPr id="21" name="Object 20"/>
                      <p:cNvPicPr/>
                      <p:nvPr/>
                    </p:nvPicPr>
                    <p:blipFill>
                      <a:blip r:embed="rId9"/>
                      <a:stretch>
                        <a:fillRect/>
                      </a:stretch>
                    </p:blipFill>
                    <p:spPr>
                      <a:xfrm>
                        <a:off x="2396836" y="2880301"/>
                        <a:ext cx="1270000" cy="482600"/>
                      </a:xfrm>
                      <a:prstGeom prst="rect">
                        <a:avLst/>
                      </a:prstGeom>
                    </p:spPr>
                  </p:pic>
                </p:oleObj>
              </mc:Fallback>
            </mc:AlternateContent>
          </a:graphicData>
        </a:graphic>
      </p:graphicFrame>
      <p:graphicFrame>
        <p:nvGraphicFramePr>
          <p:cNvPr id="37" name="Object 8"/>
          <p:cNvGraphicFramePr>
            <a:graphicFrameLocks noChangeAspect="1"/>
          </p:cNvGraphicFramePr>
          <p:nvPr>
            <p:extLst>
              <p:ext uri="{D42A27DB-BD31-4B8C-83A1-F6EECF244321}">
                <p14:modId xmlns:p14="http://schemas.microsoft.com/office/powerpoint/2010/main" val="1823943644"/>
              </p:ext>
            </p:extLst>
          </p:nvPr>
        </p:nvGraphicFramePr>
        <p:xfrm>
          <a:off x="2422236" y="3479800"/>
          <a:ext cx="1219200" cy="482600"/>
        </p:xfrm>
        <a:graphic>
          <a:graphicData uri="http://schemas.openxmlformats.org/presentationml/2006/ole">
            <mc:AlternateContent xmlns:mc="http://schemas.openxmlformats.org/markup-compatibility/2006">
              <mc:Choice xmlns:v="urn:schemas-microsoft-com:vml" Requires="v">
                <p:oleObj spid="_x0000_s47456" name="Equation" r:id="rId10" imgW="609480" imgH="241200" progId="Equation.DSMT4">
                  <p:embed/>
                </p:oleObj>
              </mc:Choice>
              <mc:Fallback>
                <p:oleObj name="Equation" r:id="rId10" imgW="609480" imgH="241200" progId="Equation.DSMT4">
                  <p:embed/>
                  <p:pic>
                    <p:nvPicPr>
                      <p:cNvPr id="22" name="Object 21"/>
                      <p:cNvPicPr/>
                      <p:nvPr/>
                    </p:nvPicPr>
                    <p:blipFill>
                      <a:blip r:embed="rId11"/>
                      <a:stretch>
                        <a:fillRect/>
                      </a:stretch>
                    </p:blipFill>
                    <p:spPr>
                      <a:xfrm>
                        <a:off x="2422236" y="3479800"/>
                        <a:ext cx="1219200" cy="482600"/>
                      </a:xfrm>
                      <a:prstGeom prst="rect">
                        <a:avLst/>
                      </a:prstGeom>
                    </p:spPr>
                  </p:pic>
                </p:oleObj>
              </mc:Fallback>
            </mc:AlternateContent>
          </a:graphicData>
        </a:graphic>
      </p:graphicFrame>
      <p:sp>
        <p:nvSpPr>
          <p:cNvPr id="6" name="Content Placeholder 9"/>
          <p:cNvSpPr>
            <a:spLocks noGrp="1"/>
          </p:cNvSpPr>
          <p:nvPr>
            <p:ph idx="15"/>
          </p:nvPr>
        </p:nvSpPr>
        <p:spPr>
          <a:xfrm>
            <a:off x="457200" y="4209022"/>
            <a:ext cx="8229600" cy="536160"/>
          </a:xfrm>
        </p:spPr>
        <p:txBody>
          <a:bodyPr/>
          <a:lstStyle/>
          <a:p>
            <a:pPr lvl="0"/>
            <a:r>
              <a:rPr lang="en-US" sz="2800" dirty="0">
                <a:solidFill>
                  <a:prstClr val="black"/>
                </a:solidFill>
              </a:rPr>
              <a:t>The reasoning in the table shows that:</a:t>
            </a:r>
          </a:p>
        </p:txBody>
      </p:sp>
      <p:graphicFrame>
        <p:nvGraphicFramePr>
          <p:cNvPr id="12" name="Object 10"/>
          <p:cNvGraphicFramePr>
            <a:graphicFrameLocks noChangeAspect="1"/>
          </p:cNvGraphicFramePr>
          <p:nvPr>
            <p:extLst>
              <p:ext uri="{D42A27DB-BD31-4B8C-83A1-F6EECF244321}">
                <p14:modId xmlns:p14="http://schemas.microsoft.com/office/powerpoint/2010/main" val="3607363685"/>
              </p:ext>
            </p:extLst>
          </p:nvPr>
        </p:nvGraphicFramePr>
        <p:xfrm>
          <a:off x="3187800" y="4800600"/>
          <a:ext cx="2768400" cy="1167840"/>
        </p:xfrm>
        <a:graphic>
          <a:graphicData uri="http://schemas.openxmlformats.org/presentationml/2006/ole">
            <mc:AlternateContent xmlns:mc="http://schemas.openxmlformats.org/markup-compatibility/2006">
              <mc:Choice xmlns:v="urn:schemas-microsoft-com:vml" Requires="v">
                <p:oleObj spid="_x0000_s47457" name="Equation" r:id="rId12" imgW="1384200" imgH="583920" progId="Equation.DSMT4">
                  <p:embed/>
                </p:oleObj>
              </mc:Choice>
              <mc:Fallback>
                <p:oleObj name="Equation" r:id="rId12" imgW="1384200" imgH="583920" progId="Equation.DSMT4">
                  <p:embed/>
                  <p:pic>
                    <p:nvPicPr>
                      <p:cNvPr id="12" name="Object 5"/>
                      <p:cNvPicPr/>
                      <p:nvPr/>
                    </p:nvPicPr>
                    <p:blipFill>
                      <a:blip r:embed="rId13"/>
                      <a:stretch>
                        <a:fillRect/>
                      </a:stretch>
                    </p:blipFill>
                    <p:spPr>
                      <a:xfrm>
                        <a:off x="3187800" y="4800600"/>
                        <a:ext cx="2768400" cy="1167840"/>
                      </a:xfrm>
                      <a:prstGeom prst="rect">
                        <a:avLst/>
                      </a:prstGeom>
                    </p:spPr>
                  </p:pic>
                </p:oleObj>
              </mc:Fallback>
            </mc:AlternateContent>
          </a:graphicData>
        </a:graphic>
      </p:graphicFrame>
      <p:sp>
        <p:nvSpPr>
          <p:cNvPr id="13" name="Content Placeholder 11"/>
          <p:cNvSpPr>
            <a:spLocks noGrp="1"/>
          </p:cNvSpPr>
          <p:nvPr>
            <p:ph idx="16"/>
          </p:nvPr>
        </p:nvSpPr>
        <p:spPr>
          <a:xfrm>
            <a:off x="457200" y="5984970"/>
            <a:ext cx="8229600" cy="568230"/>
          </a:xfrm>
        </p:spPr>
        <p:txBody>
          <a:bodyPr/>
          <a:lstStyle/>
          <a:p>
            <a:pPr lvl="0"/>
            <a:r>
              <a:rPr lang="en-US" sz="2800" dirty="0">
                <a:solidFill>
                  <a:prstClr val="black"/>
                </a:solidFill>
              </a:rPr>
              <a:t>These are important. You will use these.</a:t>
            </a:r>
          </a:p>
        </p:txBody>
      </p:sp>
    </p:spTree>
    <p:extLst>
      <p:ext uri="{BB962C8B-B14F-4D97-AF65-F5344CB8AC3E}">
        <p14:creationId xmlns:p14="http://schemas.microsoft.com/office/powerpoint/2010/main" val="1867735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Translation from English to Logic</a:t>
            </a:r>
          </a:p>
        </p:txBody>
      </p:sp>
      <p:sp>
        <p:nvSpPr>
          <p:cNvPr id="3" name="Content Placeholder 2"/>
          <p:cNvSpPr>
            <a:spLocks noGrp="1"/>
          </p:cNvSpPr>
          <p:nvPr>
            <p:ph idx="1"/>
          </p:nvPr>
        </p:nvSpPr>
        <p:spPr>
          <a:xfrm>
            <a:off x="457200" y="1295400"/>
            <a:ext cx="8229600" cy="2286000"/>
          </a:xfrm>
        </p:spPr>
        <p:txBody>
          <a:bodyPr/>
          <a:lstStyle/>
          <a:p>
            <a:r>
              <a:rPr lang="en-US" sz="2800" b="1" dirty="0"/>
              <a:t>Examples</a:t>
            </a:r>
            <a:r>
              <a:rPr lang="en-US" sz="2800" dirty="0"/>
              <a:t>:</a:t>
            </a:r>
          </a:p>
          <a:p>
            <a:pPr marL="514350" indent="-514350">
              <a:buFont typeface="+mj-lt"/>
              <a:buAutoNum type="arabicPeriod"/>
            </a:pPr>
            <a:r>
              <a:rPr lang="en-US" sz="2800" dirty="0"/>
              <a:t>“Some student in this class has visited Mexico.”</a:t>
            </a:r>
          </a:p>
          <a:p>
            <a:pPr marL="850392" lvl="1" indent="-457200">
              <a:buNone/>
            </a:pPr>
            <a:r>
              <a:rPr lang="en-US" dirty="0"/>
              <a:t>   </a:t>
            </a:r>
            <a:r>
              <a:rPr lang="en-US" sz="2400" b="1" dirty="0"/>
              <a:t>Solution</a:t>
            </a:r>
            <a:r>
              <a:rPr lang="en-US" sz="2400" dirty="0"/>
              <a:t>: Let </a:t>
            </a:r>
            <a:r>
              <a:rPr lang="en-US" sz="2400" i="1" dirty="0"/>
              <a:t>M</a:t>
            </a:r>
            <a:r>
              <a:rPr lang="en-US" sz="2400" dirty="0"/>
              <a:t>(</a:t>
            </a:r>
            <a:r>
              <a:rPr lang="en-US" sz="2400" i="1" dirty="0"/>
              <a:t>x</a:t>
            </a:r>
            <a:r>
              <a:rPr lang="en-US" sz="2400" dirty="0"/>
              <a:t>) denote “</a:t>
            </a:r>
            <a:r>
              <a:rPr lang="en-US" sz="2400" i="1" dirty="0"/>
              <a:t>x</a:t>
            </a:r>
            <a:r>
              <a:rPr lang="en-US" sz="2400" dirty="0"/>
              <a:t> has visited Mexico” and </a:t>
            </a:r>
            <a:r>
              <a:rPr lang="en-US" sz="2400" i="1" dirty="0"/>
              <a:t>S</a:t>
            </a:r>
            <a:r>
              <a:rPr lang="en-US" sz="2400" dirty="0"/>
              <a:t>(</a:t>
            </a:r>
            <a:r>
              <a:rPr lang="en-US" sz="2400" i="1" dirty="0"/>
              <a:t>x</a:t>
            </a:r>
            <a:r>
              <a:rPr lang="en-US" sz="2400" dirty="0"/>
              <a:t>) denote “</a:t>
            </a:r>
            <a:r>
              <a:rPr lang="en-US" sz="2400" i="1" dirty="0"/>
              <a:t>x</a:t>
            </a:r>
            <a:r>
              <a:rPr lang="en-US" sz="2400" dirty="0"/>
              <a:t> is a student in this class,” and </a:t>
            </a:r>
            <a:r>
              <a:rPr lang="en-US" sz="2400" i="1" dirty="0">
                <a:latin typeface="Cambria Math" pitchFamily="18" charset="0"/>
                <a:ea typeface="Cambria Math" pitchFamily="18" charset="0"/>
                <a:sym typeface="Symbol"/>
              </a:rPr>
              <a:t>U  </a:t>
            </a:r>
            <a:r>
              <a:rPr lang="en-US" sz="2400" dirty="0">
                <a:latin typeface="Cambria Math" pitchFamily="18" charset="0"/>
                <a:ea typeface="Cambria Math" pitchFamily="18" charset="0"/>
                <a:sym typeface="Symbol"/>
              </a:rPr>
              <a:t>be all people.</a:t>
            </a:r>
            <a:endParaRPr lang="en-IN" sz="2400" dirty="0"/>
          </a:p>
        </p:txBody>
      </p:sp>
      <p:graphicFrame>
        <p:nvGraphicFramePr>
          <p:cNvPr id="7" name="Object 3"/>
          <p:cNvGraphicFramePr>
            <a:graphicFrameLocks noChangeAspect="1"/>
          </p:cNvGraphicFramePr>
          <p:nvPr>
            <p:extLst>
              <p:ext uri="{D42A27DB-BD31-4B8C-83A1-F6EECF244321}">
                <p14:modId xmlns:p14="http://schemas.microsoft.com/office/powerpoint/2010/main" val="1785991038"/>
              </p:ext>
            </p:extLst>
          </p:nvPr>
        </p:nvGraphicFramePr>
        <p:xfrm>
          <a:off x="3263900" y="3581400"/>
          <a:ext cx="2616200" cy="508000"/>
        </p:xfrm>
        <a:graphic>
          <a:graphicData uri="http://schemas.openxmlformats.org/presentationml/2006/ole">
            <mc:AlternateContent xmlns:mc="http://schemas.openxmlformats.org/markup-compatibility/2006">
              <mc:Choice xmlns:v="urn:schemas-microsoft-com:vml" Requires="v">
                <p:oleObj spid="_x0000_s23038" name="Equation" r:id="rId3" imgW="1307880" imgH="253800" progId="Equation.DSMT4">
                  <p:embed/>
                </p:oleObj>
              </mc:Choice>
              <mc:Fallback>
                <p:oleObj name="Equation" r:id="rId3" imgW="1307880" imgH="253800" progId="Equation.DSMT4">
                  <p:embed/>
                  <p:pic>
                    <p:nvPicPr>
                      <p:cNvPr id="0" name=""/>
                      <p:cNvPicPr/>
                      <p:nvPr/>
                    </p:nvPicPr>
                    <p:blipFill>
                      <a:blip r:embed="rId4"/>
                      <a:stretch>
                        <a:fillRect/>
                      </a:stretch>
                    </p:blipFill>
                    <p:spPr>
                      <a:xfrm>
                        <a:off x="3263900" y="3581400"/>
                        <a:ext cx="2616200" cy="508000"/>
                      </a:xfrm>
                      <a:prstGeom prst="rect">
                        <a:avLst/>
                      </a:prstGeom>
                    </p:spPr>
                  </p:pic>
                </p:oleObj>
              </mc:Fallback>
            </mc:AlternateContent>
          </a:graphicData>
        </a:graphic>
      </p:graphicFrame>
      <p:sp>
        <p:nvSpPr>
          <p:cNvPr id="4" name="Content Placeholder 4"/>
          <p:cNvSpPr>
            <a:spLocks noGrp="1"/>
          </p:cNvSpPr>
          <p:nvPr>
            <p:ph idx="13"/>
          </p:nvPr>
        </p:nvSpPr>
        <p:spPr>
          <a:xfrm>
            <a:off x="457200" y="4191000"/>
            <a:ext cx="8229600" cy="1600200"/>
          </a:xfrm>
        </p:spPr>
        <p:txBody>
          <a:bodyPr/>
          <a:lstStyle/>
          <a:p>
            <a:pPr marL="514350" indent="-514350">
              <a:buFont typeface="+mj-lt"/>
              <a:buAutoNum type="arabicPeriod"/>
            </a:pPr>
            <a:r>
              <a:rPr lang="en-US" sz="2800" dirty="0"/>
              <a:t>“Every student in this class has visited Canada or Mexico.”</a:t>
            </a:r>
          </a:p>
          <a:p>
            <a:pPr marL="850392" lvl="1" indent="-457200">
              <a:buNone/>
            </a:pPr>
            <a:r>
              <a:rPr lang="en-US" sz="2400" dirty="0"/>
              <a:t>  </a:t>
            </a:r>
            <a:r>
              <a:rPr lang="en-US" sz="2400" b="1" dirty="0"/>
              <a:t>Solution</a:t>
            </a:r>
            <a:r>
              <a:rPr lang="en-US" sz="2400" dirty="0"/>
              <a:t>: Add </a:t>
            </a:r>
            <a:r>
              <a:rPr lang="en-US" sz="2400" i="1" dirty="0"/>
              <a:t>C</a:t>
            </a:r>
            <a:r>
              <a:rPr lang="en-US" sz="2400" dirty="0"/>
              <a:t>(</a:t>
            </a:r>
            <a:r>
              <a:rPr lang="en-US" sz="2400" i="1" dirty="0"/>
              <a:t>x</a:t>
            </a:r>
            <a:r>
              <a:rPr lang="en-US" sz="2400" dirty="0"/>
              <a:t>) denoting “</a:t>
            </a:r>
            <a:r>
              <a:rPr lang="en-US" sz="2400" i="1" dirty="0"/>
              <a:t>x</a:t>
            </a:r>
            <a:r>
              <a:rPr lang="en-US" sz="2400" dirty="0"/>
              <a:t> has visited Canada.”</a:t>
            </a:r>
          </a:p>
        </p:txBody>
      </p:sp>
      <p:graphicFrame>
        <p:nvGraphicFramePr>
          <p:cNvPr id="8" name="Object 5"/>
          <p:cNvGraphicFramePr>
            <a:graphicFrameLocks noChangeAspect="1"/>
          </p:cNvGraphicFramePr>
          <p:nvPr>
            <p:extLst>
              <p:ext uri="{D42A27DB-BD31-4B8C-83A1-F6EECF244321}">
                <p14:modId xmlns:p14="http://schemas.microsoft.com/office/powerpoint/2010/main" val="3714826813"/>
              </p:ext>
            </p:extLst>
          </p:nvPr>
        </p:nvGraphicFramePr>
        <p:xfrm>
          <a:off x="2578100" y="5943600"/>
          <a:ext cx="3987800" cy="609600"/>
        </p:xfrm>
        <a:graphic>
          <a:graphicData uri="http://schemas.openxmlformats.org/presentationml/2006/ole">
            <mc:AlternateContent xmlns:mc="http://schemas.openxmlformats.org/markup-compatibility/2006">
              <mc:Choice xmlns:v="urn:schemas-microsoft-com:vml" Requires="v">
                <p:oleObj spid="_x0000_s23039" name="Equation" r:id="rId5" imgW="1993680" imgH="304560" progId="Equation.DSMT4">
                  <p:embed/>
                </p:oleObj>
              </mc:Choice>
              <mc:Fallback>
                <p:oleObj name="Equation" r:id="rId5" imgW="1993680" imgH="304560" progId="Equation.DSMT4">
                  <p:embed/>
                  <p:pic>
                    <p:nvPicPr>
                      <p:cNvPr id="7" name="Object 6"/>
                      <p:cNvPicPr/>
                      <p:nvPr/>
                    </p:nvPicPr>
                    <p:blipFill>
                      <a:blip r:embed="rId6"/>
                      <a:stretch>
                        <a:fillRect/>
                      </a:stretch>
                    </p:blipFill>
                    <p:spPr>
                      <a:xfrm>
                        <a:off x="2578100" y="5943600"/>
                        <a:ext cx="3987800" cy="609600"/>
                      </a:xfrm>
                      <a:prstGeom prst="rect">
                        <a:avLst/>
                      </a:prstGeom>
                    </p:spPr>
                  </p:pic>
                </p:oleObj>
              </mc:Fallback>
            </mc:AlternateContent>
          </a:graphicData>
        </a:graphic>
      </p:graphicFrame>
    </p:spTree>
    <p:extLst>
      <p:ext uri="{BB962C8B-B14F-4D97-AF65-F5344CB8AC3E}">
        <p14:creationId xmlns:p14="http://schemas.microsoft.com/office/powerpoint/2010/main" val="199013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Some Fun with Translating from English into Logical Expressions</a:t>
            </a:r>
            <a:r>
              <a:rPr lang="en-IN" sz="1500" dirty="0"/>
              <a:t> 1</a:t>
            </a:r>
            <a:endParaRPr lang="en-US" sz="1500" dirty="0"/>
          </a:p>
        </p:txBody>
      </p:sp>
      <p:sp>
        <p:nvSpPr>
          <p:cNvPr id="3" name="Content Placeholder 2"/>
          <p:cNvSpPr>
            <a:spLocks noGrp="1"/>
          </p:cNvSpPr>
          <p:nvPr>
            <p:ph idx="1"/>
          </p:nvPr>
        </p:nvSpPr>
        <p:spPr>
          <a:xfrm>
            <a:off x="457200" y="1295400"/>
            <a:ext cx="8280000" cy="5257800"/>
          </a:xfrm>
        </p:spPr>
        <p:txBody>
          <a:bodyPr/>
          <a:lstStyle/>
          <a:p>
            <a:r>
              <a:rPr lang="en-US" dirty="0"/>
              <a:t>U = {</a:t>
            </a:r>
            <a:r>
              <a:rPr lang="en-US" dirty="0" err="1"/>
              <a:t>fleegles</a:t>
            </a:r>
            <a:r>
              <a:rPr lang="en-US" dirty="0"/>
              <a:t>, </a:t>
            </a:r>
            <a:r>
              <a:rPr lang="en-US" dirty="0" err="1"/>
              <a:t>snurds</a:t>
            </a:r>
            <a:r>
              <a:rPr lang="en-US" dirty="0"/>
              <a:t>, thingamabobs}</a:t>
            </a:r>
          </a:p>
          <a:p>
            <a:pPr lvl="1">
              <a:buNone/>
            </a:pPr>
            <a:r>
              <a:rPr lang="en-US" i="1" dirty="0"/>
              <a:t>F(x)</a:t>
            </a:r>
            <a:r>
              <a:rPr lang="en-US" dirty="0"/>
              <a:t>: </a:t>
            </a:r>
            <a:r>
              <a:rPr lang="en-US" i="1" dirty="0"/>
              <a:t>x</a:t>
            </a:r>
            <a:r>
              <a:rPr lang="en-US" dirty="0"/>
              <a:t> is a </a:t>
            </a:r>
            <a:r>
              <a:rPr lang="en-US" dirty="0" err="1"/>
              <a:t>fleegle</a:t>
            </a:r>
            <a:endParaRPr lang="en-US" dirty="0"/>
          </a:p>
          <a:p>
            <a:pPr lvl="1">
              <a:buNone/>
            </a:pPr>
            <a:r>
              <a:rPr lang="en-US" i="1" dirty="0"/>
              <a:t>S(x)</a:t>
            </a:r>
            <a:r>
              <a:rPr lang="en-US" dirty="0"/>
              <a:t>: </a:t>
            </a:r>
            <a:r>
              <a:rPr lang="en-US" i="1" dirty="0"/>
              <a:t>x</a:t>
            </a:r>
            <a:r>
              <a:rPr lang="en-US" dirty="0"/>
              <a:t> is a </a:t>
            </a:r>
            <a:r>
              <a:rPr lang="en-US" dirty="0" err="1"/>
              <a:t>snurd</a:t>
            </a:r>
            <a:endParaRPr lang="en-US" dirty="0"/>
          </a:p>
          <a:p>
            <a:pPr lvl="1">
              <a:buNone/>
            </a:pPr>
            <a:r>
              <a:rPr lang="en-US" i="1" dirty="0"/>
              <a:t>T(x)</a:t>
            </a:r>
            <a:r>
              <a:rPr lang="en-US" dirty="0"/>
              <a:t>: x is a thingamabob</a:t>
            </a:r>
          </a:p>
          <a:p>
            <a:r>
              <a:rPr lang="en-US" dirty="0"/>
              <a:t>Translate “Everything is a </a:t>
            </a:r>
            <a:r>
              <a:rPr lang="en-US" dirty="0" err="1"/>
              <a:t>fleegle</a:t>
            </a:r>
            <a:r>
              <a:rPr lang="en-US" dirty="0"/>
              <a:t>”</a:t>
            </a:r>
          </a:p>
          <a:p>
            <a:pPr>
              <a:spcBef>
                <a:spcPts val="2400"/>
              </a:spcBef>
            </a:pPr>
            <a:r>
              <a:rPr lang="en-US" b="1" dirty="0"/>
              <a:t>Solution</a:t>
            </a:r>
            <a:r>
              <a:rPr lang="en-US" dirty="0"/>
              <a:t>: </a:t>
            </a:r>
            <a:r>
              <a:rPr lang="en-US" i="1" dirty="0">
                <a:ea typeface="Cambria Math" pitchFamily="18" charset="0"/>
                <a:sym typeface="Symbol"/>
              </a:rPr>
              <a:t>x F(x)</a:t>
            </a:r>
            <a:endParaRPr lang="en-US" i="1" dirty="0">
              <a:ea typeface="Cambria Math" pitchFamily="18" charset="0"/>
            </a:endParaRPr>
          </a:p>
        </p:txBody>
      </p:sp>
    </p:spTree>
    <p:extLst>
      <p:ext uri="{BB962C8B-B14F-4D97-AF65-F5344CB8AC3E}">
        <p14:creationId xmlns:p14="http://schemas.microsoft.com/office/powerpoint/2010/main" val="3390159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Some Fun with Translating from English into Logical Expressions</a:t>
            </a:r>
            <a:r>
              <a:rPr lang="en-IN" sz="1500" dirty="0"/>
              <a:t> 2</a:t>
            </a:r>
            <a:endParaRPr lang="en-US" sz="15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280000" cy="5257800"/>
              </a:xfrm>
            </p:spPr>
            <p:txBody>
              <a:bodyPr/>
              <a:lstStyle/>
              <a:p>
                <a:r>
                  <a:rPr lang="en-US" dirty="0"/>
                  <a:t>U = {</a:t>
                </a:r>
                <a:r>
                  <a:rPr lang="en-US" dirty="0" err="1"/>
                  <a:t>fleegles</a:t>
                </a:r>
                <a:r>
                  <a:rPr lang="en-US" dirty="0"/>
                  <a:t>, </a:t>
                </a:r>
                <a:r>
                  <a:rPr lang="en-US" dirty="0" err="1"/>
                  <a:t>snurds</a:t>
                </a:r>
                <a:r>
                  <a:rPr lang="en-US" dirty="0"/>
                  <a:t>, thingamabobs}</a:t>
                </a:r>
              </a:p>
              <a:p>
                <a:pPr lvl="1">
                  <a:buNone/>
                </a:pPr>
                <a:r>
                  <a:rPr lang="en-US" i="1" dirty="0"/>
                  <a:t>F(x)</a:t>
                </a:r>
                <a:r>
                  <a:rPr lang="en-US" dirty="0"/>
                  <a:t>: </a:t>
                </a:r>
                <a:r>
                  <a:rPr lang="en-US" i="1" dirty="0"/>
                  <a:t>x</a:t>
                </a:r>
                <a:r>
                  <a:rPr lang="en-US" dirty="0"/>
                  <a:t> is a </a:t>
                </a:r>
                <a:r>
                  <a:rPr lang="en-US" dirty="0" err="1"/>
                  <a:t>fleegle</a:t>
                </a:r>
                <a:endParaRPr lang="en-US" dirty="0"/>
              </a:p>
              <a:p>
                <a:pPr lvl="1">
                  <a:buNone/>
                </a:pPr>
                <a:r>
                  <a:rPr lang="en-US" i="1" dirty="0"/>
                  <a:t>S(x)</a:t>
                </a:r>
                <a:r>
                  <a:rPr lang="en-US" dirty="0"/>
                  <a:t>: </a:t>
                </a:r>
                <a:r>
                  <a:rPr lang="en-US" i="1" dirty="0"/>
                  <a:t>x</a:t>
                </a:r>
                <a:r>
                  <a:rPr lang="en-US" dirty="0"/>
                  <a:t> is a </a:t>
                </a:r>
                <a:r>
                  <a:rPr lang="en-US" dirty="0" err="1"/>
                  <a:t>snurd</a:t>
                </a:r>
                <a:endParaRPr lang="en-US" dirty="0"/>
              </a:p>
              <a:p>
                <a:pPr lvl="1">
                  <a:buNone/>
                </a:pPr>
                <a:r>
                  <a:rPr lang="en-US" i="1" dirty="0"/>
                  <a:t>T(x)</a:t>
                </a:r>
                <a:r>
                  <a:rPr lang="en-US" dirty="0"/>
                  <a:t>: </a:t>
                </a:r>
                <a:r>
                  <a:rPr lang="en-US" i="1" dirty="0"/>
                  <a:t>x</a:t>
                </a:r>
                <a:r>
                  <a:rPr lang="en-US" dirty="0"/>
                  <a:t> is a thingamabob</a:t>
                </a:r>
              </a:p>
              <a:p>
                <a:r>
                  <a:rPr lang="en-US" dirty="0"/>
                  <a:t>“Nothing is a </a:t>
                </a:r>
                <a:r>
                  <a:rPr lang="en-US" dirty="0" err="1"/>
                  <a:t>snurd</a:t>
                </a:r>
                <a:r>
                  <a:rPr lang="en-US" dirty="0"/>
                  <a:t>.”</a:t>
                </a:r>
              </a:p>
              <a:p>
                <a:pPr>
                  <a:spcBef>
                    <a:spcPts val="2400"/>
                  </a:spcBef>
                </a:pPr>
                <a:r>
                  <a:rPr lang="en-US" b="1" dirty="0"/>
                  <a:t>Solution</a:t>
                </a:r>
                <a:r>
                  <a:rPr lang="en-US" dirty="0"/>
                  <a:t>: </a:t>
                </a:r>
                <a14:m>
                  <m:oMath xmlns:m="http://schemas.openxmlformats.org/officeDocument/2006/math">
                    <m:r>
                      <a:rPr lang="en-US" i="1" dirty="0" smtClean="0">
                        <a:latin typeface="Cambria Math" panose="02040503050406030204" pitchFamily="18" charset="0"/>
                        <a:ea typeface="Cambria Math"/>
                      </a:rPr>
                      <m:t>¬</m:t>
                    </m:r>
                  </m:oMath>
                </a14:m>
                <a:r>
                  <a:rPr lang="en-US" dirty="0">
                    <a:sym typeface="Symbol"/>
                  </a:rPr>
                  <a:t></a:t>
                </a:r>
                <a:r>
                  <a:rPr lang="en-US" i="1" dirty="0">
                    <a:ea typeface="Cambria Math" pitchFamily="18" charset="0"/>
                    <a:sym typeface="Symbol"/>
                  </a:rPr>
                  <a:t>x S(x) </a:t>
                </a:r>
                <a:r>
                  <a:rPr lang="en-US" dirty="0">
                    <a:ea typeface="Cambria Math" pitchFamily="18" charset="0"/>
                    <a:sym typeface="Symbol"/>
                  </a:rPr>
                  <a:t>What is this equivalent to?</a:t>
                </a:r>
                <a:endParaRPr lang="en-US" dirty="0">
                  <a:ea typeface="Cambria Math" pitchFamily="18" charset="0"/>
                </a:endParaRPr>
              </a:p>
              <a:p>
                <a:r>
                  <a:rPr lang="en-US" b="1" dirty="0"/>
                  <a:t>Solution</a:t>
                </a:r>
                <a:r>
                  <a:rPr lang="en-US" dirty="0"/>
                  <a:t>:   </a:t>
                </a:r>
                <a:r>
                  <a:rPr lang="en-US" dirty="0">
                    <a:sym typeface="Symbol"/>
                  </a:rPr>
                  <a:t></a:t>
                </a:r>
                <a:r>
                  <a:rPr lang="en-US" i="1" dirty="0">
                    <a:ea typeface="Cambria Math" pitchFamily="18" charset="0"/>
                    <a:sym typeface="Symbol"/>
                  </a:rPr>
                  <a:t>x</a:t>
                </a:r>
                <a14:m>
                  <m:oMath xmlns:m="http://schemas.openxmlformats.org/officeDocument/2006/math">
                    <m:r>
                      <a:rPr lang="en-US" i="1" dirty="0">
                        <a:latin typeface="Cambria Math" panose="02040503050406030204" pitchFamily="18" charset="0"/>
                        <a:ea typeface="Cambria Math"/>
                      </a:rPr>
                      <m:t>¬</m:t>
                    </m:r>
                  </m:oMath>
                </a14:m>
                <a:r>
                  <a:rPr lang="en-US" i="1" dirty="0">
                    <a:ea typeface="Cambria Math" pitchFamily="18" charset="0"/>
                    <a:sym typeface="Symbol"/>
                  </a:rPr>
                  <a:t>S(x)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280000" cy="5257800"/>
              </a:xfrm>
              <a:blipFill>
                <a:blip r:embed="rId2"/>
                <a:stretch>
                  <a:fillRect l="-1841" t="-1508"/>
                </a:stretch>
              </a:blipFill>
            </p:spPr>
            <p:txBody>
              <a:bodyPr/>
              <a:lstStyle/>
              <a:p>
                <a:r>
                  <a:rPr lang="en-IN">
                    <a:noFill/>
                  </a:rPr>
                  <a:t> </a:t>
                </a:r>
              </a:p>
            </p:txBody>
          </p:sp>
        </mc:Fallback>
      </mc:AlternateContent>
    </p:spTree>
    <p:extLst>
      <p:ext uri="{BB962C8B-B14F-4D97-AF65-F5344CB8AC3E}">
        <p14:creationId xmlns:p14="http://schemas.microsoft.com/office/powerpoint/2010/main" val="467922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Some Fun with Translating from English into Logical Expressions</a:t>
            </a:r>
            <a:r>
              <a:rPr lang="en-IN" sz="1500" dirty="0"/>
              <a:t> 3</a:t>
            </a:r>
            <a:endParaRPr lang="en-US" sz="1500" dirty="0"/>
          </a:p>
        </p:txBody>
      </p:sp>
      <p:sp>
        <p:nvSpPr>
          <p:cNvPr id="3" name="Content Placeholder 2"/>
          <p:cNvSpPr>
            <a:spLocks noGrp="1"/>
          </p:cNvSpPr>
          <p:nvPr>
            <p:ph idx="1"/>
          </p:nvPr>
        </p:nvSpPr>
        <p:spPr>
          <a:xfrm>
            <a:off x="457200" y="1295400"/>
            <a:ext cx="8280000" cy="4267200"/>
          </a:xfrm>
        </p:spPr>
        <p:txBody>
          <a:bodyPr/>
          <a:lstStyle/>
          <a:p>
            <a:r>
              <a:rPr lang="en-US" dirty="0"/>
              <a:t>U = {</a:t>
            </a:r>
            <a:r>
              <a:rPr lang="en-US" dirty="0" err="1"/>
              <a:t>fleegles</a:t>
            </a:r>
            <a:r>
              <a:rPr lang="en-US" dirty="0"/>
              <a:t>, </a:t>
            </a:r>
            <a:r>
              <a:rPr lang="en-US" dirty="0" err="1"/>
              <a:t>snurds</a:t>
            </a:r>
            <a:r>
              <a:rPr lang="en-US" dirty="0"/>
              <a:t>, thingamabobs}</a:t>
            </a:r>
          </a:p>
          <a:p>
            <a:pPr lvl="1">
              <a:buNone/>
            </a:pPr>
            <a:r>
              <a:rPr lang="en-US" i="1" dirty="0"/>
              <a:t>F(x)</a:t>
            </a:r>
            <a:r>
              <a:rPr lang="en-US" dirty="0"/>
              <a:t>: </a:t>
            </a:r>
            <a:r>
              <a:rPr lang="en-US" i="1" dirty="0"/>
              <a:t>x</a:t>
            </a:r>
            <a:r>
              <a:rPr lang="en-US" dirty="0"/>
              <a:t> is a </a:t>
            </a:r>
            <a:r>
              <a:rPr lang="en-US" dirty="0" err="1"/>
              <a:t>fleegle</a:t>
            </a:r>
            <a:endParaRPr lang="en-US" dirty="0"/>
          </a:p>
          <a:p>
            <a:pPr lvl="1">
              <a:buNone/>
            </a:pPr>
            <a:r>
              <a:rPr lang="en-US" i="1" dirty="0"/>
              <a:t>S(x)</a:t>
            </a:r>
            <a:r>
              <a:rPr lang="en-US" dirty="0"/>
              <a:t>: </a:t>
            </a:r>
            <a:r>
              <a:rPr lang="en-US" i="1" dirty="0"/>
              <a:t>x</a:t>
            </a:r>
            <a:r>
              <a:rPr lang="en-US" dirty="0"/>
              <a:t> is a </a:t>
            </a:r>
            <a:r>
              <a:rPr lang="en-US" dirty="0" err="1"/>
              <a:t>snurd</a:t>
            </a:r>
            <a:endParaRPr lang="en-US" dirty="0"/>
          </a:p>
          <a:p>
            <a:pPr lvl="1">
              <a:buNone/>
            </a:pPr>
            <a:r>
              <a:rPr lang="en-US" i="1" dirty="0"/>
              <a:t>T(x)</a:t>
            </a:r>
            <a:r>
              <a:rPr lang="en-US" dirty="0"/>
              <a:t>: </a:t>
            </a:r>
            <a:r>
              <a:rPr lang="en-US" i="1" dirty="0"/>
              <a:t>x</a:t>
            </a:r>
            <a:r>
              <a:rPr lang="en-US" dirty="0"/>
              <a:t> is a thingamabob</a:t>
            </a:r>
          </a:p>
          <a:p>
            <a:r>
              <a:rPr lang="en-US" dirty="0"/>
              <a:t>“All </a:t>
            </a:r>
            <a:r>
              <a:rPr lang="en-US" dirty="0" err="1"/>
              <a:t>fleegles</a:t>
            </a:r>
            <a:r>
              <a:rPr lang="en-US" dirty="0"/>
              <a:t> are </a:t>
            </a:r>
            <a:r>
              <a:rPr lang="en-US" dirty="0" err="1"/>
              <a:t>snurds</a:t>
            </a:r>
            <a:r>
              <a:rPr lang="en-US" dirty="0"/>
              <a:t>.”</a:t>
            </a:r>
          </a:p>
          <a:p>
            <a:r>
              <a:rPr lang="en-US" b="1" dirty="0"/>
              <a:t>Solution</a:t>
            </a:r>
            <a:r>
              <a:rPr lang="en-US" dirty="0"/>
              <a:t>:</a:t>
            </a:r>
            <a:endParaRPr lang="en-US" i="1" dirty="0">
              <a:ea typeface="Cambria Math"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12153946"/>
              </p:ext>
            </p:extLst>
          </p:nvPr>
        </p:nvGraphicFramePr>
        <p:xfrm>
          <a:off x="2209800" y="4800600"/>
          <a:ext cx="2743200" cy="507600"/>
        </p:xfrm>
        <a:graphic>
          <a:graphicData uri="http://schemas.openxmlformats.org/presentationml/2006/ole">
            <mc:AlternateContent xmlns:mc="http://schemas.openxmlformats.org/markup-compatibility/2006">
              <mc:Choice xmlns:v="urn:schemas-microsoft-com:vml" Requires="v">
                <p:oleObj spid="_x0000_s23796" name="Equation" r:id="rId3" imgW="1371600" imgH="253800" progId="Equation.DSMT4">
                  <p:embed/>
                </p:oleObj>
              </mc:Choice>
              <mc:Fallback>
                <p:oleObj name="Equation" r:id="rId3" imgW="1371600" imgH="253800" progId="Equation.DSMT4">
                  <p:embed/>
                  <p:pic>
                    <p:nvPicPr>
                      <p:cNvPr id="0" name=""/>
                      <p:cNvPicPr/>
                      <p:nvPr/>
                    </p:nvPicPr>
                    <p:blipFill>
                      <a:blip r:embed="rId4"/>
                      <a:stretch>
                        <a:fillRect/>
                      </a:stretch>
                    </p:blipFill>
                    <p:spPr>
                      <a:xfrm>
                        <a:off x="2209800" y="4800600"/>
                        <a:ext cx="2743200" cy="507600"/>
                      </a:xfrm>
                      <a:prstGeom prst="rect">
                        <a:avLst/>
                      </a:prstGeom>
                    </p:spPr>
                  </p:pic>
                </p:oleObj>
              </mc:Fallback>
            </mc:AlternateContent>
          </a:graphicData>
        </a:graphic>
      </p:graphicFrame>
    </p:spTree>
    <p:extLst>
      <p:ext uri="{BB962C8B-B14F-4D97-AF65-F5344CB8AC3E}">
        <p14:creationId xmlns:p14="http://schemas.microsoft.com/office/powerpoint/2010/main" val="1537914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Some Fun with Translating from English into Logical Expressions</a:t>
            </a:r>
            <a:r>
              <a:rPr lang="en-IN" sz="1500" dirty="0"/>
              <a:t> 4</a:t>
            </a:r>
            <a:endParaRPr lang="en-US" sz="1500" dirty="0"/>
          </a:p>
        </p:txBody>
      </p:sp>
      <p:sp>
        <p:nvSpPr>
          <p:cNvPr id="3" name="Content Placeholder 2"/>
          <p:cNvSpPr>
            <a:spLocks noGrp="1"/>
          </p:cNvSpPr>
          <p:nvPr>
            <p:ph idx="1"/>
          </p:nvPr>
        </p:nvSpPr>
        <p:spPr>
          <a:xfrm>
            <a:off x="457200" y="1295400"/>
            <a:ext cx="8280000" cy="4267200"/>
          </a:xfrm>
        </p:spPr>
        <p:txBody>
          <a:bodyPr/>
          <a:lstStyle/>
          <a:p>
            <a:r>
              <a:rPr lang="en-US" dirty="0"/>
              <a:t>U = {</a:t>
            </a:r>
            <a:r>
              <a:rPr lang="en-US" dirty="0" err="1"/>
              <a:t>fleegles</a:t>
            </a:r>
            <a:r>
              <a:rPr lang="en-US" dirty="0"/>
              <a:t>, </a:t>
            </a:r>
            <a:r>
              <a:rPr lang="en-US" dirty="0" err="1"/>
              <a:t>snurds</a:t>
            </a:r>
            <a:r>
              <a:rPr lang="en-US" dirty="0"/>
              <a:t>, thingamabobs}</a:t>
            </a:r>
          </a:p>
          <a:p>
            <a:pPr lvl="1">
              <a:buNone/>
            </a:pPr>
            <a:r>
              <a:rPr lang="en-US" i="1" dirty="0"/>
              <a:t>F(x)</a:t>
            </a:r>
            <a:r>
              <a:rPr lang="en-US" dirty="0"/>
              <a:t>: </a:t>
            </a:r>
            <a:r>
              <a:rPr lang="en-US" i="1" dirty="0"/>
              <a:t>x</a:t>
            </a:r>
            <a:r>
              <a:rPr lang="en-US" dirty="0"/>
              <a:t> is a </a:t>
            </a:r>
            <a:r>
              <a:rPr lang="en-US" dirty="0" err="1"/>
              <a:t>fleegle</a:t>
            </a:r>
            <a:endParaRPr lang="en-US" dirty="0"/>
          </a:p>
          <a:p>
            <a:pPr lvl="1">
              <a:buNone/>
            </a:pPr>
            <a:r>
              <a:rPr lang="en-US" i="1" dirty="0"/>
              <a:t>S(x)</a:t>
            </a:r>
            <a:r>
              <a:rPr lang="en-US" dirty="0"/>
              <a:t>: </a:t>
            </a:r>
            <a:r>
              <a:rPr lang="en-US" i="1" dirty="0"/>
              <a:t>x</a:t>
            </a:r>
            <a:r>
              <a:rPr lang="en-US" dirty="0"/>
              <a:t> is a </a:t>
            </a:r>
            <a:r>
              <a:rPr lang="en-US" dirty="0" err="1"/>
              <a:t>snurd</a:t>
            </a:r>
            <a:endParaRPr lang="en-US" dirty="0"/>
          </a:p>
          <a:p>
            <a:pPr lvl="1">
              <a:buNone/>
            </a:pPr>
            <a:r>
              <a:rPr lang="en-US" i="1" dirty="0"/>
              <a:t>T(x)</a:t>
            </a:r>
            <a:r>
              <a:rPr lang="en-US" dirty="0"/>
              <a:t>: </a:t>
            </a:r>
            <a:r>
              <a:rPr lang="en-US" i="1" dirty="0"/>
              <a:t>x</a:t>
            </a:r>
            <a:r>
              <a:rPr lang="en-US" dirty="0"/>
              <a:t> is a thingamabob</a:t>
            </a:r>
          </a:p>
          <a:p>
            <a:r>
              <a:rPr lang="en-US" dirty="0"/>
              <a:t>“Some </a:t>
            </a:r>
            <a:r>
              <a:rPr lang="en-US" dirty="0" err="1"/>
              <a:t>fleegles</a:t>
            </a:r>
            <a:r>
              <a:rPr lang="en-US" dirty="0"/>
              <a:t> are thingamabobs.”</a:t>
            </a:r>
          </a:p>
          <a:p>
            <a:r>
              <a:rPr lang="en-US" b="1" dirty="0"/>
              <a:t>Solution</a:t>
            </a:r>
            <a:r>
              <a:rPr lang="en-US" dirty="0"/>
              <a:t>:</a:t>
            </a:r>
            <a:endParaRPr lang="en-US" i="1" dirty="0">
              <a:ea typeface="Cambria Math"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513378032"/>
              </p:ext>
            </p:extLst>
          </p:nvPr>
        </p:nvGraphicFramePr>
        <p:xfrm>
          <a:off x="2387600" y="4800600"/>
          <a:ext cx="2540000" cy="508000"/>
        </p:xfrm>
        <a:graphic>
          <a:graphicData uri="http://schemas.openxmlformats.org/presentationml/2006/ole">
            <mc:AlternateContent xmlns:mc="http://schemas.openxmlformats.org/markup-compatibility/2006">
              <mc:Choice xmlns:v="urn:schemas-microsoft-com:vml" Requires="v">
                <p:oleObj spid="_x0000_s24820" name="Equation" r:id="rId3" imgW="1269720" imgH="253800" progId="Equation.DSMT4">
                  <p:embed/>
                </p:oleObj>
              </mc:Choice>
              <mc:Fallback>
                <p:oleObj name="Equation" r:id="rId3" imgW="1269720" imgH="253800" progId="Equation.DSMT4">
                  <p:embed/>
                  <p:pic>
                    <p:nvPicPr>
                      <p:cNvPr id="4" name="Object 3"/>
                      <p:cNvPicPr/>
                      <p:nvPr/>
                    </p:nvPicPr>
                    <p:blipFill>
                      <a:blip r:embed="rId4"/>
                      <a:stretch>
                        <a:fillRect/>
                      </a:stretch>
                    </p:blipFill>
                    <p:spPr>
                      <a:xfrm>
                        <a:off x="2387600" y="4800600"/>
                        <a:ext cx="2540000" cy="508000"/>
                      </a:xfrm>
                      <a:prstGeom prst="rect">
                        <a:avLst/>
                      </a:prstGeom>
                    </p:spPr>
                  </p:pic>
                </p:oleObj>
              </mc:Fallback>
            </mc:AlternateContent>
          </a:graphicData>
        </a:graphic>
      </p:graphicFrame>
    </p:spTree>
    <p:extLst>
      <p:ext uri="{BB962C8B-B14F-4D97-AF65-F5344CB8AC3E}">
        <p14:creationId xmlns:p14="http://schemas.microsoft.com/office/powerpoint/2010/main" val="2884083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2200"/>
            <a:ext cx="9144000" cy="1188720"/>
          </a:xfrm>
        </p:spPr>
        <p:txBody>
          <a:bodyPr/>
          <a:lstStyle/>
          <a:p>
            <a:r>
              <a:rPr lang="en-US" sz="6000" b="1" dirty="0"/>
              <a:t>Predicates and Quantifiers</a:t>
            </a:r>
          </a:p>
        </p:txBody>
      </p:sp>
      <p:sp>
        <p:nvSpPr>
          <p:cNvPr id="3" name="Content Placeholder 2"/>
          <p:cNvSpPr>
            <a:spLocks noGrp="1"/>
          </p:cNvSpPr>
          <p:nvPr>
            <p:ph idx="1"/>
          </p:nvPr>
        </p:nvSpPr>
        <p:spPr>
          <a:xfrm>
            <a:off x="3200400" y="3810000"/>
            <a:ext cx="2743200" cy="640080"/>
          </a:xfrm>
        </p:spPr>
        <p:txBody>
          <a:bodyPr/>
          <a:lstStyle/>
          <a:p>
            <a:pPr algn="ctr"/>
            <a:r>
              <a:rPr lang="en-US" dirty="0"/>
              <a:t>Section 1.4</a:t>
            </a:r>
          </a:p>
        </p:txBody>
      </p:sp>
    </p:spTree>
    <p:extLst>
      <p:ext uri="{BB962C8B-B14F-4D97-AF65-F5344CB8AC3E}">
        <p14:creationId xmlns:p14="http://schemas.microsoft.com/office/powerpoint/2010/main" val="1191040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Some Fun with Translating from English into Logical Expressions</a:t>
            </a:r>
            <a:r>
              <a:rPr lang="en-IN" sz="1500" dirty="0"/>
              <a:t> 5</a:t>
            </a:r>
            <a:endParaRPr lang="en-US" sz="1500" dirty="0"/>
          </a:p>
        </p:txBody>
      </p:sp>
      <p:sp>
        <p:nvSpPr>
          <p:cNvPr id="3" name="Content Placeholder 2"/>
          <p:cNvSpPr>
            <a:spLocks noGrp="1"/>
          </p:cNvSpPr>
          <p:nvPr>
            <p:ph idx="1"/>
          </p:nvPr>
        </p:nvSpPr>
        <p:spPr>
          <a:xfrm>
            <a:off x="457200" y="1295399"/>
            <a:ext cx="8229600" cy="3977389"/>
          </a:xfrm>
        </p:spPr>
        <p:txBody>
          <a:bodyPr/>
          <a:lstStyle/>
          <a:p>
            <a:r>
              <a:rPr lang="en-US" dirty="0"/>
              <a:t>U = {</a:t>
            </a:r>
            <a:r>
              <a:rPr lang="en-US" dirty="0" err="1"/>
              <a:t>fleegles</a:t>
            </a:r>
            <a:r>
              <a:rPr lang="en-US" dirty="0"/>
              <a:t>, </a:t>
            </a:r>
            <a:r>
              <a:rPr lang="en-US" dirty="0" err="1"/>
              <a:t>snurds</a:t>
            </a:r>
            <a:r>
              <a:rPr lang="en-US" dirty="0"/>
              <a:t>, thingamabobs}</a:t>
            </a:r>
          </a:p>
          <a:p>
            <a:pPr lvl="1">
              <a:buNone/>
            </a:pPr>
            <a:r>
              <a:rPr lang="en-US" i="1" dirty="0"/>
              <a:t>F(x)</a:t>
            </a:r>
            <a:r>
              <a:rPr lang="en-US" dirty="0"/>
              <a:t>: </a:t>
            </a:r>
            <a:r>
              <a:rPr lang="en-US" i="1" dirty="0"/>
              <a:t>x</a:t>
            </a:r>
            <a:r>
              <a:rPr lang="en-US" dirty="0"/>
              <a:t> is a </a:t>
            </a:r>
            <a:r>
              <a:rPr lang="en-US" dirty="0" err="1"/>
              <a:t>fleegle</a:t>
            </a:r>
            <a:endParaRPr lang="en-US" dirty="0"/>
          </a:p>
          <a:p>
            <a:pPr lvl="1">
              <a:buNone/>
            </a:pPr>
            <a:r>
              <a:rPr lang="en-US" i="1" dirty="0"/>
              <a:t>S(x)</a:t>
            </a:r>
            <a:r>
              <a:rPr lang="en-US" dirty="0"/>
              <a:t>: </a:t>
            </a:r>
            <a:r>
              <a:rPr lang="en-US" i="1" dirty="0"/>
              <a:t>x </a:t>
            </a:r>
            <a:r>
              <a:rPr lang="en-US" dirty="0"/>
              <a:t>is a </a:t>
            </a:r>
            <a:r>
              <a:rPr lang="en-US" dirty="0" err="1"/>
              <a:t>snurd</a:t>
            </a:r>
            <a:endParaRPr lang="en-US" dirty="0"/>
          </a:p>
          <a:p>
            <a:pPr lvl="1">
              <a:buNone/>
            </a:pPr>
            <a:r>
              <a:rPr lang="en-US" i="1" dirty="0"/>
              <a:t>T(x)</a:t>
            </a:r>
            <a:r>
              <a:rPr lang="en-US" dirty="0"/>
              <a:t>: </a:t>
            </a:r>
            <a:r>
              <a:rPr lang="en-US" i="1" dirty="0"/>
              <a:t>x</a:t>
            </a:r>
            <a:r>
              <a:rPr lang="en-US" dirty="0"/>
              <a:t> is a thingamabob</a:t>
            </a:r>
          </a:p>
          <a:p>
            <a:r>
              <a:rPr lang="en-US" dirty="0"/>
              <a:t>“No </a:t>
            </a:r>
            <a:r>
              <a:rPr lang="en-US" dirty="0" err="1"/>
              <a:t>snurd</a:t>
            </a:r>
            <a:r>
              <a:rPr lang="en-US" dirty="0"/>
              <a:t> is a thingamabob.”</a:t>
            </a:r>
          </a:p>
          <a:p>
            <a:r>
              <a:rPr lang="en-US" b="1" dirty="0"/>
              <a:t>Solution</a:t>
            </a:r>
            <a:r>
              <a:rPr lang="en-US" dirty="0"/>
              <a:t>:</a:t>
            </a:r>
          </a:p>
        </p:txBody>
      </p:sp>
      <p:graphicFrame>
        <p:nvGraphicFramePr>
          <p:cNvPr id="9" name="Object 3"/>
          <p:cNvGraphicFramePr>
            <a:graphicFrameLocks noChangeAspect="1"/>
          </p:cNvGraphicFramePr>
          <p:nvPr>
            <p:extLst>
              <p:ext uri="{D42A27DB-BD31-4B8C-83A1-F6EECF244321}">
                <p14:modId xmlns:p14="http://schemas.microsoft.com/office/powerpoint/2010/main" val="986099854"/>
              </p:ext>
            </p:extLst>
          </p:nvPr>
        </p:nvGraphicFramePr>
        <p:xfrm>
          <a:off x="2111476" y="4866709"/>
          <a:ext cx="2173824" cy="406080"/>
        </p:xfrm>
        <a:graphic>
          <a:graphicData uri="http://schemas.openxmlformats.org/presentationml/2006/ole">
            <mc:AlternateContent xmlns:mc="http://schemas.openxmlformats.org/markup-compatibility/2006">
              <mc:Choice xmlns:v="urn:schemas-microsoft-com:vml" Requires="v">
                <p:oleObj spid="_x0000_s26082" name="Equation" r:id="rId3" imgW="1358640" imgH="253800" progId="Equation.DSMT4">
                  <p:embed/>
                </p:oleObj>
              </mc:Choice>
              <mc:Fallback>
                <p:oleObj name="Equation" r:id="rId3" imgW="1358640" imgH="253800" progId="Equation.DSMT4">
                  <p:embed/>
                  <p:pic>
                    <p:nvPicPr>
                      <p:cNvPr id="4" name="Object 3"/>
                      <p:cNvPicPr/>
                      <p:nvPr/>
                    </p:nvPicPr>
                    <p:blipFill>
                      <a:blip r:embed="rId4"/>
                      <a:stretch>
                        <a:fillRect/>
                      </a:stretch>
                    </p:blipFill>
                    <p:spPr>
                      <a:xfrm>
                        <a:off x="2111476" y="4866709"/>
                        <a:ext cx="2173824" cy="406080"/>
                      </a:xfrm>
                      <a:prstGeom prst="rect">
                        <a:avLst/>
                      </a:prstGeom>
                    </p:spPr>
                  </p:pic>
                </p:oleObj>
              </mc:Fallback>
            </mc:AlternateContent>
          </a:graphicData>
        </a:graphic>
      </p:graphicFrame>
      <p:sp>
        <p:nvSpPr>
          <p:cNvPr id="5" name="Content Placeholder 4"/>
          <p:cNvSpPr>
            <a:spLocks noGrp="1"/>
          </p:cNvSpPr>
          <p:nvPr>
            <p:ph idx="13"/>
          </p:nvPr>
        </p:nvSpPr>
        <p:spPr>
          <a:xfrm>
            <a:off x="4270773" y="4800600"/>
            <a:ext cx="4752000" cy="571500"/>
          </a:xfrm>
        </p:spPr>
        <p:txBody>
          <a:bodyPr/>
          <a:lstStyle/>
          <a:p>
            <a:r>
              <a:rPr lang="en-US" dirty="0">
                <a:latin typeface="Cambria Math" pitchFamily="18" charset="0"/>
                <a:ea typeface="Cambria Math" pitchFamily="18" charset="0"/>
                <a:sym typeface="Symbol"/>
              </a:rPr>
              <a:t>What is this equivalent to?</a:t>
            </a:r>
            <a:endParaRPr lang="en-IN" dirty="0"/>
          </a:p>
        </p:txBody>
      </p:sp>
      <p:sp>
        <p:nvSpPr>
          <p:cNvPr id="6" name="Content Placeholder 5"/>
          <p:cNvSpPr>
            <a:spLocks noGrp="1"/>
          </p:cNvSpPr>
          <p:nvPr>
            <p:ph idx="14"/>
          </p:nvPr>
        </p:nvSpPr>
        <p:spPr>
          <a:xfrm>
            <a:off x="457200" y="5562600"/>
            <a:ext cx="1764000" cy="533400"/>
          </a:xfrm>
        </p:spPr>
        <p:txBody>
          <a:bodyPr/>
          <a:lstStyle/>
          <a:p>
            <a:r>
              <a:rPr lang="en-US" b="1" dirty="0"/>
              <a:t>Solution</a:t>
            </a:r>
            <a:r>
              <a:rPr lang="en-US" dirty="0"/>
              <a:t>:</a:t>
            </a:r>
            <a:endParaRPr lang="en-IN" dirty="0"/>
          </a:p>
        </p:txBody>
      </p:sp>
      <p:graphicFrame>
        <p:nvGraphicFramePr>
          <p:cNvPr id="10" name="Object 6"/>
          <p:cNvGraphicFramePr>
            <a:graphicFrameLocks noChangeAspect="1"/>
          </p:cNvGraphicFramePr>
          <p:nvPr>
            <p:extLst>
              <p:ext uri="{D42A27DB-BD31-4B8C-83A1-F6EECF244321}">
                <p14:modId xmlns:p14="http://schemas.microsoft.com/office/powerpoint/2010/main" val="3691924470"/>
              </p:ext>
            </p:extLst>
          </p:nvPr>
        </p:nvGraphicFramePr>
        <p:xfrm>
          <a:off x="2133600" y="5689600"/>
          <a:ext cx="2376487" cy="406400"/>
        </p:xfrm>
        <a:graphic>
          <a:graphicData uri="http://schemas.openxmlformats.org/presentationml/2006/ole">
            <mc:AlternateContent xmlns:mc="http://schemas.openxmlformats.org/markup-compatibility/2006">
              <mc:Choice xmlns:v="urn:schemas-microsoft-com:vml" Requires="v">
                <p:oleObj spid="_x0000_s26083" name="Equation" r:id="rId5" imgW="1485720" imgH="253800" progId="Equation.DSMT4">
                  <p:embed/>
                </p:oleObj>
              </mc:Choice>
              <mc:Fallback>
                <p:oleObj name="Equation" r:id="rId5" imgW="1485720" imgH="253800" progId="Equation.DSMT4">
                  <p:embed/>
                  <p:pic>
                    <p:nvPicPr>
                      <p:cNvPr id="9" name="Object 8"/>
                      <p:cNvPicPr/>
                      <p:nvPr/>
                    </p:nvPicPr>
                    <p:blipFill>
                      <a:blip r:embed="rId6"/>
                      <a:stretch>
                        <a:fillRect/>
                      </a:stretch>
                    </p:blipFill>
                    <p:spPr>
                      <a:xfrm>
                        <a:off x="2133600" y="5689600"/>
                        <a:ext cx="2376487" cy="406400"/>
                      </a:xfrm>
                      <a:prstGeom prst="rect">
                        <a:avLst/>
                      </a:prstGeom>
                    </p:spPr>
                  </p:pic>
                </p:oleObj>
              </mc:Fallback>
            </mc:AlternateContent>
          </a:graphicData>
        </a:graphic>
      </p:graphicFrame>
    </p:spTree>
    <p:extLst>
      <p:ext uri="{BB962C8B-B14F-4D97-AF65-F5344CB8AC3E}">
        <p14:creationId xmlns:p14="http://schemas.microsoft.com/office/powerpoint/2010/main" val="1197766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Some Fun with Translating from English into Logical Expressions</a:t>
            </a:r>
            <a:r>
              <a:rPr lang="en-IN" sz="1500" dirty="0"/>
              <a:t> 6</a:t>
            </a:r>
            <a:endParaRPr lang="en-US" sz="1500" dirty="0"/>
          </a:p>
        </p:txBody>
      </p:sp>
      <p:sp>
        <p:nvSpPr>
          <p:cNvPr id="3" name="Content Placeholder 2"/>
          <p:cNvSpPr>
            <a:spLocks noGrp="1"/>
          </p:cNvSpPr>
          <p:nvPr>
            <p:ph idx="1"/>
          </p:nvPr>
        </p:nvSpPr>
        <p:spPr>
          <a:xfrm>
            <a:off x="457200" y="1295400"/>
            <a:ext cx="8280000" cy="5105400"/>
          </a:xfrm>
        </p:spPr>
        <p:txBody>
          <a:bodyPr/>
          <a:lstStyle/>
          <a:p>
            <a:r>
              <a:rPr lang="en-US" dirty="0"/>
              <a:t>U = {</a:t>
            </a:r>
            <a:r>
              <a:rPr lang="en-US" dirty="0" err="1"/>
              <a:t>fleegles</a:t>
            </a:r>
            <a:r>
              <a:rPr lang="en-US" dirty="0"/>
              <a:t>, </a:t>
            </a:r>
            <a:r>
              <a:rPr lang="en-US" dirty="0" err="1"/>
              <a:t>snurds</a:t>
            </a:r>
            <a:r>
              <a:rPr lang="en-US" dirty="0"/>
              <a:t>, thingamabobs}</a:t>
            </a:r>
          </a:p>
          <a:p>
            <a:pPr lvl="1">
              <a:buNone/>
            </a:pPr>
            <a:r>
              <a:rPr lang="en-US" i="1" dirty="0"/>
              <a:t>F(x)</a:t>
            </a:r>
            <a:r>
              <a:rPr lang="en-US" dirty="0"/>
              <a:t>: x is a </a:t>
            </a:r>
            <a:r>
              <a:rPr lang="en-US" dirty="0" err="1"/>
              <a:t>fleegle</a:t>
            </a:r>
            <a:endParaRPr lang="en-US" dirty="0"/>
          </a:p>
          <a:p>
            <a:pPr lvl="1">
              <a:buNone/>
            </a:pPr>
            <a:r>
              <a:rPr lang="en-US" i="1" dirty="0"/>
              <a:t>S(x)</a:t>
            </a:r>
            <a:r>
              <a:rPr lang="en-US" dirty="0"/>
              <a:t>: </a:t>
            </a:r>
            <a:r>
              <a:rPr lang="en-US" i="1" dirty="0"/>
              <a:t>x</a:t>
            </a:r>
            <a:r>
              <a:rPr lang="en-US" dirty="0"/>
              <a:t> is a </a:t>
            </a:r>
            <a:r>
              <a:rPr lang="en-US" dirty="0" err="1"/>
              <a:t>snurd</a:t>
            </a:r>
            <a:endParaRPr lang="en-US" dirty="0"/>
          </a:p>
          <a:p>
            <a:pPr lvl="1">
              <a:buNone/>
            </a:pPr>
            <a:r>
              <a:rPr lang="en-US" i="1" dirty="0"/>
              <a:t>T(x)</a:t>
            </a:r>
            <a:r>
              <a:rPr lang="en-US" dirty="0"/>
              <a:t>: </a:t>
            </a:r>
            <a:r>
              <a:rPr lang="en-US" i="1" dirty="0"/>
              <a:t>x</a:t>
            </a:r>
            <a:r>
              <a:rPr lang="en-US" dirty="0"/>
              <a:t> is a thingamabob</a:t>
            </a:r>
          </a:p>
          <a:p>
            <a:r>
              <a:rPr lang="en-US" dirty="0"/>
              <a:t>“If any </a:t>
            </a:r>
            <a:r>
              <a:rPr lang="en-US" dirty="0" err="1"/>
              <a:t>fleegle</a:t>
            </a:r>
            <a:r>
              <a:rPr lang="en-US" dirty="0"/>
              <a:t> is a </a:t>
            </a:r>
            <a:r>
              <a:rPr lang="en-US" dirty="0" err="1"/>
              <a:t>snurd</a:t>
            </a:r>
            <a:r>
              <a:rPr lang="en-US" dirty="0"/>
              <a:t> then it is also a thingamabob.”</a:t>
            </a:r>
          </a:p>
          <a:p>
            <a:r>
              <a:rPr lang="en-US" b="1" dirty="0"/>
              <a:t>Solution</a:t>
            </a:r>
            <a:r>
              <a:rPr lang="en-US" dirty="0"/>
              <a:t>:</a:t>
            </a:r>
            <a:endParaRPr lang="en-US" i="1" dirty="0">
              <a:ea typeface="Cambria Math"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016861826"/>
              </p:ext>
            </p:extLst>
          </p:nvPr>
        </p:nvGraphicFramePr>
        <p:xfrm>
          <a:off x="2209800" y="5232400"/>
          <a:ext cx="3962400" cy="609600"/>
        </p:xfrm>
        <a:graphic>
          <a:graphicData uri="http://schemas.openxmlformats.org/presentationml/2006/ole">
            <mc:AlternateContent xmlns:mc="http://schemas.openxmlformats.org/markup-compatibility/2006">
              <mc:Choice xmlns:v="urn:schemas-microsoft-com:vml" Requires="v">
                <p:oleObj spid="_x0000_s27888" name="Equation" r:id="rId3" imgW="1981080" imgH="304560" progId="Equation.DSMT4">
                  <p:embed/>
                </p:oleObj>
              </mc:Choice>
              <mc:Fallback>
                <p:oleObj name="Equation" r:id="rId3" imgW="1981080" imgH="304560" progId="Equation.DSMT4">
                  <p:embed/>
                  <p:pic>
                    <p:nvPicPr>
                      <p:cNvPr id="4" name="Object 3"/>
                      <p:cNvPicPr/>
                      <p:nvPr/>
                    </p:nvPicPr>
                    <p:blipFill>
                      <a:blip r:embed="rId4"/>
                      <a:stretch>
                        <a:fillRect/>
                      </a:stretch>
                    </p:blipFill>
                    <p:spPr>
                      <a:xfrm>
                        <a:off x="2209800" y="5232400"/>
                        <a:ext cx="3962400" cy="609600"/>
                      </a:xfrm>
                      <a:prstGeom prst="rect">
                        <a:avLst/>
                      </a:prstGeom>
                    </p:spPr>
                  </p:pic>
                </p:oleObj>
              </mc:Fallback>
            </mc:AlternateContent>
          </a:graphicData>
        </a:graphic>
      </p:graphicFrame>
    </p:spTree>
    <p:extLst>
      <p:ext uri="{BB962C8B-B14F-4D97-AF65-F5344CB8AC3E}">
        <p14:creationId xmlns:p14="http://schemas.microsoft.com/office/powerpoint/2010/main" val="100675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System Specification Example</a:t>
            </a:r>
            <a:endParaRPr lang="en-US" sz="1500" dirty="0"/>
          </a:p>
        </p:txBody>
      </p:sp>
      <p:sp>
        <p:nvSpPr>
          <p:cNvPr id="3" name="Content Placeholder 2"/>
          <p:cNvSpPr>
            <a:spLocks noGrp="1"/>
          </p:cNvSpPr>
          <p:nvPr>
            <p:ph idx="1"/>
          </p:nvPr>
        </p:nvSpPr>
        <p:spPr>
          <a:xfrm>
            <a:off x="457200" y="1295400"/>
            <a:ext cx="8280000" cy="5105400"/>
          </a:xfrm>
        </p:spPr>
        <p:txBody>
          <a:bodyPr/>
          <a:lstStyle/>
          <a:p>
            <a:pPr>
              <a:spcBef>
                <a:spcPts val="600"/>
              </a:spcBef>
            </a:pPr>
            <a:r>
              <a:rPr lang="en-US" sz="2000" dirty="0"/>
              <a:t>Predicate logic is used for specifying properties that systems must satisfy.</a:t>
            </a:r>
          </a:p>
          <a:p>
            <a:pPr>
              <a:spcBef>
                <a:spcPts val="600"/>
              </a:spcBef>
            </a:pPr>
            <a:r>
              <a:rPr lang="en-US" sz="2000" dirty="0"/>
              <a:t>For example, translate into predicate logic:</a:t>
            </a:r>
          </a:p>
          <a:p>
            <a:pPr lvl="1">
              <a:spcBef>
                <a:spcPts val="600"/>
              </a:spcBef>
            </a:pPr>
            <a:r>
              <a:rPr lang="en-US" sz="2000" dirty="0"/>
              <a:t>“Every mail message larger than one megabyte will be compressed.”</a:t>
            </a:r>
          </a:p>
          <a:p>
            <a:pPr lvl="1">
              <a:spcBef>
                <a:spcPts val="600"/>
              </a:spcBef>
            </a:pPr>
            <a:r>
              <a:rPr lang="en-US" sz="2000" dirty="0"/>
              <a:t>“If a user is active, at least one network link will be available.”</a:t>
            </a:r>
          </a:p>
          <a:p>
            <a:pPr>
              <a:spcBef>
                <a:spcPts val="600"/>
              </a:spcBef>
            </a:pPr>
            <a:r>
              <a:rPr lang="en-US" sz="2000" dirty="0"/>
              <a:t>Decide on predicates and domains (left implicit here) for the variables:</a:t>
            </a:r>
          </a:p>
          <a:p>
            <a:pPr lvl="1">
              <a:spcBef>
                <a:spcPts val="600"/>
              </a:spcBef>
            </a:pPr>
            <a:r>
              <a:rPr lang="en-US" sz="1800" dirty="0"/>
              <a:t>Let </a:t>
            </a:r>
            <a:r>
              <a:rPr lang="en-US" sz="1800" i="1" dirty="0"/>
              <a:t>L</a:t>
            </a:r>
            <a:r>
              <a:rPr lang="en-US" sz="1800" dirty="0"/>
              <a:t>(</a:t>
            </a:r>
            <a:r>
              <a:rPr lang="en-US" sz="1800" i="1" dirty="0"/>
              <a:t>m</a:t>
            </a:r>
            <a:r>
              <a:rPr lang="en-US" sz="1800" dirty="0"/>
              <a:t>, </a:t>
            </a:r>
            <a:r>
              <a:rPr lang="en-US" sz="1800" i="1" dirty="0"/>
              <a:t>y</a:t>
            </a:r>
            <a:r>
              <a:rPr lang="en-US" sz="1800" dirty="0"/>
              <a:t>) be “Mail message </a:t>
            </a:r>
            <a:r>
              <a:rPr lang="en-US" sz="1800" i="1" dirty="0"/>
              <a:t>m</a:t>
            </a:r>
            <a:r>
              <a:rPr lang="en-US" sz="1800" dirty="0"/>
              <a:t> is larger than </a:t>
            </a:r>
            <a:r>
              <a:rPr lang="en-US" sz="1800" i="1" dirty="0"/>
              <a:t>y</a:t>
            </a:r>
            <a:r>
              <a:rPr lang="en-US" sz="1800" dirty="0"/>
              <a:t> megabytes.”</a:t>
            </a:r>
          </a:p>
          <a:p>
            <a:pPr lvl="1">
              <a:spcBef>
                <a:spcPts val="600"/>
              </a:spcBef>
            </a:pPr>
            <a:r>
              <a:rPr lang="en-US" sz="1800" dirty="0"/>
              <a:t>Let </a:t>
            </a:r>
            <a:r>
              <a:rPr lang="en-US" sz="1800" i="1" dirty="0"/>
              <a:t>C</a:t>
            </a:r>
            <a:r>
              <a:rPr lang="en-US" sz="1800" dirty="0"/>
              <a:t>(</a:t>
            </a:r>
            <a:r>
              <a:rPr lang="en-US" sz="1800" i="1" dirty="0"/>
              <a:t>m</a:t>
            </a:r>
            <a:r>
              <a:rPr lang="en-US" sz="1800" dirty="0"/>
              <a:t>) denote “Mail message </a:t>
            </a:r>
            <a:r>
              <a:rPr lang="en-US" sz="1800" i="1" dirty="0"/>
              <a:t>m</a:t>
            </a:r>
            <a:r>
              <a:rPr lang="en-US" sz="1800" dirty="0"/>
              <a:t> will be compressed.”</a:t>
            </a:r>
          </a:p>
          <a:p>
            <a:pPr lvl="1">
              <a:spcBef>
                <a:spcPts val="600"/>
              </a:spcBef>
            </a:pPr>
            <a:r>
              <a:rPr lang="en-US" sz="1800" dirty="0"/>
              <a:t>Let </a:t>
            </a:r>
            <a:r>
              <a:rPr lang="en-US" sz="1800" i="1" dirty="0"/>
              <a:t>A</a:t>
            </a:r>
            <a:r>
              <a:rPr lang="en-US" sz="1800" dirty="0"/>
              <a:t>(</a:t>
            </a:r>
            <a:r>
              <a:rPr lang="en-US" sz="1800" i="1" dirty="0"/>
              <a:t>u</a:t>
            </a:r>
            <a:r>
              <a:rPr lang="en-US" sz="1800" dirty="0"/>
              <a:t>) represent “User </a:t>
            </a:r>
            <a:r>
              <a:rPr lang="en-US" sz="1800" i="1" dirty="0"/>
              <a:t>u</a:t>
            </a:r>
            <a:r>
              <a:rPr lang="en-US" sz="1800" dirty="0"/>
              <a:t> is active.”</a:t>
            </a:r>
          </a:p>
          <a:p>
            <a:pPr lvl="1">
              <a:spcBef>
                <a:spcPts val="600"/>
              </a:spcBef>
            </a:pPr>
            <a:r>
              <a:rPr lang="en-US" sz="1800" dirty="0"/>
              <a:t>Let </a:t>
            </a:r>
            <a:r>
              <a:rPr lang="en-US" sz="1800" i="1" dirty="0"/>
              <a:t>S</a:t>
            </a:r>
            <a:r>
              <a:rPr lang="en-US" sz="1800" dirty="0"/>
              <a:t>(</a:t>
            </a:r>
            <a:r>
              <a:rPr lang="en-US" sz="1800" i="1" dirty="0"/>
              <a:t>n, x</a:t>
            </a:r>
            <a:r>
              <a:rPr lang="en-US" sz="1800" dirty="0"/>
              <a:t>) represent “Network link </a:t>
            </a:r>
            <a:r>
              <a:rPr lang="en-US" sz="1800" i="1" dirty="0"/>
              <a:t>n</a:t>
            </a:r>
            <a:r>
              <a:rPr lang="en-US" sz="1800" dirty="0"/>
              <a:t> is state </a:t>
            </a:r>
            <a:r>
              <a:rPr lang="en-US" sz="1800" i="1" dirty="0"/>
              <a:t>x</a:t>
            </a:r>
            <a:r>
              <a:rPr lang="en-US" sz="1800" dirty="0"/>
              <a:t>.</a:t>
            </a:r>
          </a:p>
          <a:p>
            <a:pPr>
              <a:spcBef>
                <a:spcPts val="600"/>
              </a:spcBef>
            </a:pPr>
            <a:r>
              <a:rPr lang="en-US" sz="2000" dirty="0"/>
              <a:t>Now we have:</a:t>
            </a:r>
            <a:endParaRPr lang="en-US" i="1" dirty="0">
              <a:ea typeface="Cambria Math"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650279561"/>
              </p:ext>
            </p:extLst>
          </p:nvPr>
        </p:nvGraphicFramePr>
        <p:xfrm>
          <a:off x="2190750" y="5295900"/>
          <a:ext cx="2914650" cy="800100"/>
        </p:xfrm>
        <a:graphic>
          <a:graphicData uri="http://schemas.openxmlformats.org/presentationml/2006/ole">
            <mc:AlternateContent xmlns:mc="http://schemas.openxmlformats.org/markup-compatibility/2006">
              <mc:Choice xmlns:v="urn:schemas-microsoft-com:vml" Requires="v">
                <p:oleObj spid="_x0000_s28910" name="Equation" r:id="rId3" imgW="1942920" imgH="533160" progId="Equation.DSMT4">
                  <p:embed/>
                </p:oleObj>
              </mc:Choice>
              <mc:Fallback>
                <p:oleObj name="Equation" r:id="rId3" imgW="1942920" imgH="533160" progId="Equation.DSMT4">
                  <p:embed/>
                  <p:pic>
                    <p:nvPicPr>
                      <p:cNvPr id="4" name="Object 3"/>
                      <p:cNvPicPr/>
                      <p:nvPr/>
                    </p:nvPicPr>
                    <p:blipFill>
                      <a:blip r:embed="rId4"/>
                      <a:stretch>
                        <a:fillRect/>
                      </a:stretch>
                    </p:blipFill>
                    <p:spPr>
                      <a:xfrm>
                        <a:off x="2190750" y="5295900"/>
                        <a:ext cx="2914650" cy="800100"/>
                      </a:xfrm>
                      <a:prstGeom prst="rect">
                        <a:avLst/>
                      </a:prstGeom>
                    </p:spPr>
                  </p:pic>
                </p:oleObj>
              </mc:Fallback>
            </mc:AlternateContent>
          </a:graphicData>
        </a:graphic>
      </p:graphicFrame>
    </p:spTree>
    <p:extLst>
      <p:ext uri="{BB962C8B-B14F-4D97-AF65-F5344CB8AC3E}">
        <p14:creationId xmlns:p14="http://schemas.microsoft.com/office/powerpoint/2010/main" val="862541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Lewis Carroll Example</a:t>
            </a:r>
          </a:p>
        </p:txBody>
      </p:sp>
      <p:sp>
        <p:nvSpPr>
          <p:cNvPr id="3" name="Content Placeholder 2"/>
          <p:cNvSpPr>
            <a:spLocks noGrp="1"/>
          </p:cNvSpPr>
          <p:nvPr>
            <p:ph idx="1"/>
          </p:nvPr>
        </p:nvSpPr>
        <p:spPr>
          <a:xfrm>
            <a:off x="457200" y="1295400"/>
            <a:ext cx="8280000" cy="3312000"/>
          </a:xfrm>
        </p:spPr>
        <p:txBody>
          <a:bodyPr/>
          <a:lstStyle/>
          <a:p>
            <a:pPr>
              <a:spcBef>
                <a:spcPts val="300"/>
              </a:spcBef>
            </a:pPr>
            <a:r>
              <a:rPr lang="en-US" sz="2400" dirty="0"/>
              <a:t>The first two are called </a:t>
            </a:r>
            <a:r>
              <a:rPr lang="en-US" sz="2400" i="1" dirty="0"/>
              <a:t>premises</a:t>
            </a:r>
            <a:r>
              <a:rPr lang="en-US" sz="2400" dirty="0"/>
              <a:t> and the third is called the </a:t>
            </a:r>
            <a:r>
              <a:rPr lang="en-US" sz="2400" i="1" dirty="0"/>
              <a:t>conclusion</a:t>
            </a:r>
            <a:r>
              <a:rPr lang="en-US" sz="2400" dirty="0"/>
              <a:t>. </a:t>
            </a:r>
          </a:p>
          <a:p>
            <a:pPr marL="850392" lvl="1" indent="-457200">
              <a:spcBef>
                <a:spcPts val="300"/>
              </a:spcBef>
              <a:buClr>
                <a:schemeClr val="tx1"/>
              </a:buClr>
              <a:buFont typeface="+mj-lt"/>
              <a:buAutoNum type="arabicPeriod"/>
            </a:pPr>
            <a:r>
              <a:rPr lang="en-US" sz="2000" dirty="0"/>
              <a:t>“All lions are fierce.”</a:t>
            </a:r>
          </a:p>
          <a:p>
            <a:pPr marL="850392" lvl="1" indent="-457200">
              <a:spcBef>
                <a:spcPts val="300"/>
              </a:spcBef>
              <a:buClr>
                <a:schemeClr val="tx1"/>
              </a:buClr>
              <a:buFont typeface="+mj-lt"/>
              <a:buAutoNum type="arabicPeriod"/>
            </a:pPr>
            <a:r>
              <a:rPr lang="en-US" sz="2000" dirty="0"/>
              <a:t>“Some lions do not drink coffee.”</a:t>
            </a:r>
          </a:p>
          <a:p>
            <a:pPr marL="850392" lvl="1" indent="-457200">
              <a:spcBef>
                <a:spcPts val="300"/>
              </a:spcBef>
              <a:buClr>
                <a:schemeClr val="tx1"/>
              </a:buClr>
              <a:buFont typeface="+mj-lt"/>
              <a:buAutoNum type="arabicPeriod"/>
            </a:pPr>
            <a:r>
              <a:rPr lang="en-US" sz="2000" dirty="0"/>
              <a:t>“Some fierce creatures do not drink coffee.” </a:t>
            </a:r>
          </a:p>
          <a:p>
            <a:pPr>
              <a:spcBef>
                <a:spcPts val="300"/>
              </a:spcBef>
            </a:pPr>
            <a:r>
              <a:rPr lang="en-US" sz="2400" dirty="0"/>
              <a:t>Here is one way to translate these statements to predicate logic. Let P(x), Q(x), and R(x) be the propositional functions “x is a lion,” “x is fierce,” and “x drinks coffee,” respectively.</a:t>
            </a:r>
          </a:p>
        </p:txBody>
      </p:sp>
      <p:pic>
        <p:nvPicPr>
          <p:cNvPr id="15" name="Picture 3" descr="A portrait of Charles Lutwidge Dodgson."/>
          <p:cNvPicPr>
            <a:picLocks noGrp="1" noChangeAspect="1" noChangeArrowheads="1"/>
          </p:cNvPicPr>
          <p:nvPr>
            <p:ph idx="13"/>
          </p:nvPr>
        </p:nvPicPr>
        <p:blipFill>
          <a:blip r:embed="rId3">
            <a:extLst>
              <a:ext uri="{28A0092B-C50C-407E-A947-70E740481C1C}">
                <a14:useLocalDpi xmlns:a14="http://schemas.microsoft.com/office/drawing/2010/main" val="0"/>
              </a:ext>
            </a:extLst>
          </a:blip>
          <a:stretch>
            <a:fillRect/>
          </a:stretch>
        </p:blipFill>
        <p:spPr bwMode="auto">
          <a:xfrm>
            <a:off x="5787572" y="162331"/>
            <a:ext cx="836452" cy="98066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4"/>
          </p:nvPr>
        </p:nvSpPr>
        <p:spPr>
          <a:xfrm>
            <a:off x="6705600" y="152400"/>
            <a:ext cx="2286000" cy="990600"/>
          </a:xfrm>
        </p:spPr>
        <p:txBody>
          <a:bodyPr/>
          <a:lstStyle/>
          <a:p>
            <a:r>
              <a:rPr lang="en-US" sz="2000" dirty="0"/>
              <a:t>Charles </a:t>
            </a:r>
            <a:r>
              <a:rPr lang="en-US" sz="2000" dirty="0" err="1"/>
              <a:t>Lutwidge</a:t>
            </a:r>
            <a:r>
              <a:rPr lang="en-US" sz="2000" dirty="0"/>
              <a:t> Dodgson (AKA Lewis </a:t>
            </a:r>
            <a:r>
              <a:rPr lang="en-US" sz="2000" dirty="0" err="1"/>
              <a:t>Caroll</a:t>
            </a:r>
            <a:r>
              <a:rPr lang="en-US" sz="2000" dirty="0"/>
              <a:t>) (1832-1898)</a:t>
            </a:r>
          </a:p>
        </p:txBody>
      </p:sp>
      <p:sp>
        <p:nvSpPr>
          <p:cNvPr id="10" name="Content Placeholder 5"/>
          <p:cNvSpPr>
            <a:spLocks noGrp="1"/>
          </p:cNvSpPr>
          <p:nvPr>
            <p:ph idx="15"/>
          </p:nvPr>
        </p:nvSpPr>
        <p:spPr>
          <a:xfrm>
            <a:off x="457200" y="4576000"/>
            <a:ext cx="864000" cy="360000"/>
          </a:xfrm>
        </p:spPr>
        <p:txBody>
          <a:bodyPr anchor="ctr"/>
          <a:lstStyle/>
          <a:p>
            <a:pPr marL="849600" indent="-457200">
              <a:buFont typeface="+mj-lt"/>
              <a:buAutoNum type="arabicPeriod"/>
            </a:pPr>
            <a:r>
              <a:rPr lang="en-IN" sz="2000" dirty="0"/>
              <a:t> </a:t>
            </a:r>
          </a:p>
        </p:txBody>
      </p:sp>
      <p:graphicFrame>
        <p:nvGraphicFramePr>
          <p:cNvPr id="17" name="Object 6"/>
          <p:cNvGraphicFramePr>
            <a:graphicFrameLocks noChangeAspect="1"/>
          </p:cNvGraphicFramePr>
          <p:nvPr>
            <p:extLst>
              <p:ext uri="{D42A27DB-BD31-4B8C-83A1-F6EECF244321}">
                <p14:modId xmlns:p14="http://schemas.microsoft.com/office/powerpoint/2010/main" val="1160828467"/>
              </p:ext>
            </p:extLst>
          </p:nvPr>
        </p:nvGraphicFramePr>
        <p:xfrm>
          <a:off x="1447860" y="4610100"/>
          <a:ext cx="2133540" cy="380700"/>
        </p:xfrm>
        <a:graphic>
          <a:graphicData uri="http://schemas.openxmlformats.org/presentationml/2006/ole">
            <mc:AlternateContent xmlns:mc="http://schemas.openxmlformats.org/markup-compatibility/2006">
              <mc:Choice xmlns:v="urn:schemas-microsoft-com:vml" Requires="v">
                <p:oleObj spid="_x0000_s30370" name="Equation" r:id="rId4" imgW="1422360" imgH="253800" progId="Equation.DSMT4">
                  <p:embed/>
                </p:oleObj>
              </mc:Choice>
              <mc:Fallback>
                <p:oleObj name="Equation" r:id="rId4" imgW="1422360" imgH="253800" progId="Equation.DSMT4">
                  <p:embed/>
                  <p:pic>
                    <p:nvPicPr>
                      <p:cNvPr id="0" name=""/>
                      <p:cNvPicPr/>
                      <p:nvPr/>
                    </p:nvPicPr>
                    <p:blipFill>
                      <a:blip r:embed="rId5"/>
                      <a:stretch>
                        <a:fillRect/>
                      </a:stretch>
                    </p:blipFill>
                    <p:spPr>
                      <a:xfrm>
                        <a:off x="1447860" y="4610100"/>
                        <a:ext cx="2133540" cy="380700"/>
                      </a:xfrm>
                      <a:prstGeom prst="rect">
                        <a:avLst/>
                      </a:prstGeom>
                    </p:spPr>
                  </p:pic>
                </p:oleObj>
              </mc:Fallback>
            </mc:AlternateContent>
          </a:graphicData>
        </a:graphic>
      </p:graphicFrame>
      <p:sp>
        <p:nvSpPr>
          <p:cNvPr id="11" name="Content Placeholder 7"/>
          <p:cNvSpPr>
            <a:spLocks noGrp="1"/>
          </p:cNvSpPr>
          <p:nvPr>
            <p:ph idx="16"/>
          </p:nvPr>
        </p:nvSpPr>
        <p:spPr>
          <a:xfrm>
            <a:off x="457200" y="5014803"/>
            <a:ext cx="864000" cy="360000"/>
          </a:xfrm>
        </p:spPr>
        <p:txBody>
          <a:bodyPr anchor="ctr"/>
          <a:lstStyle/>
          <a:p>
            <a:pPr marL="849600" indent="-457200">
              <a:buFont typeface="+mj-lt"/>
              <a:buAutoNum type="arabicPeriod" startAt="2"/>
            </a:pPr>
            <a:r>
              <a:rPr lang="en-IN" sz="2000" dirty="0"/>
              <a:t> </a:t>
            </a:r>
          </a:p>
        </p:txBody>
      </p:sp>
      <p:graphicFrame>
        <p:nvGraphicFramePr>
          <p:cNvPr id="18" name="Object 8"/>
          <p:cNvGraphicFramePr>
            <a:graphicFrameLocks noChangeAspect="1"/>
          </p:cNvGraphicFramePr>
          <p:nvPr>
            <p:extLst>
              <p:ext uri="{D42A27DB-BD31-4B8C-83A1-F6EECF244321}">
                <p14:modId xmlns:p14="http://schemas.microsoft.com/office/powerpoint/2010/main" val="2496280128"/>
              </p:ext>
            </p:extLst>
          </p:nvPr>
        </p:nvGraphicFramePr>
        <p:xfrm>
          <a:off x="1431585" y="5026453"/>
          <a:ext cx="2114550" cy="381000"/>
        </p:xfrm>
        <a:graphic>
          <a:graphicData uri="http://schemas.openxmlformats.org/presentationml/2006/ole">
            <mc:AlternateContent xmlns:mc="http://schemas.openxmlformats.org/markup-compatibility/2006">
              <mc:Choice xmlns:v="urn:schemas-microsoft-com:vml" Requires="v">
                <p:oleObj spid="_x0000_s30371" name="Equation" r:id="rId6" imgW="1409400" imgH="253800" progId="Equation.DSMT4">
                  <p:embed/>
                </p:oleObj>
              </mc:Choice>
              <mc:Fallback>
                <p:oleObj name="Equation" r:id="rId6" imgW="1409400" imgH="253800" progId="Equation.DSMT4">
                  <p:embed/>
                  <p:pic>
                    <p:nvPicPr>
                      <p:cNvPr id="17" name="Object 16"/>
                      <p:cNvPicPr/>
                      <p:nvPr/>
                    </p:nvPicPr>
                    <p:blipFill>
                      <a:blip r:embed="rId7"/>
                      <a:stretch>
                        <a:fillRect/>
                      </a:stretch>
                    </p:blipFill>
                    <p:spPr>
                      <a:xfrm>
                        <a:off x="1431585" y="5026453"/>
                        <a:ext cx="2114550" cy="381000"/>
                      </a:xfrm>
                      <a:prstGeom prst="rect">
                        <a:avLst/>
                      </a:prstGeom>
                    </p:spPr>
                  </p:pic>
                </p:oleObj>
              </mc:Fallback>
            </mc:AlternateContent>
          </a:graphicData>
        </a:graphic>
      </p:graphicFrame>
      <p:sp>
        <p:nvSpPr>
          <p:cNvPr id="12" name="Content Placeholder 9"/>
          <p:cNvSpPr>
            <a:spLocks noGrp="1"/>
          </p:cNvSpPr>
          <p:nvPr>
            <p:ph idx="17"/>
          </p:nvPr>
        </p:nvSpPr>
        <p:spPr>
          <a:xfrm>
            <a:off x="457200" y="5453605"/>
            <a:ext cx="864000" cy="360000"/>
          </a:xfrm>
        </p:spPr>
        <p:txBody>
          <a:bodyPr anchor="ctr"/>
          <a:lstStyle/>
          <a:p>
            <a:pPr marL="849600" indent="-457200">
              <a:buFont typeface="+mj-lt"/>
              <a:buAutoNum type="arabicPeriod" startAt="3"/>
            </a:pPr>
            <a:r>
              <a:rPr lang="en-IN" sz="2000" dirty="0"/>
              <a:t> </a:t>
            </a:r>
          </a:p>
        </p:txBody>
      </p:sp>
      <p:graphicFrame>
        <p:nvGraphicFramePr>
          <p:cNvPr id="19" name="Object 10"/>
          <p:cNvGraphicFramePr>
            <a:graphicFrameLocks noChangeAspect="1"/>
          </p:cNvGraphicFramePr>
          <p:nvPr>
            <p:extLst>
              <p:ext uri="{D42A27DB-BD31-4B8C-83A1-F6EECF244321}">
                <p14:modId xmlns:p14="http://schemas.microsoft.com/office/powerpoint/2010/main" val="3550262895"/>
              </p:ext>
            </p:extLst>
          </p:nvPr>
        </p:nvGraphicFramePr>
        <p:xfrm>
          <a:off x="1412535" y="5443105"/>
          <a:ext cx="2133600" cy="381000"/>
        </p:xfrm>
        <a:graphic>
          <a:graphicData uri="http://schemas.openxmlformats.org/presentationml/2006/ole">
            <mc:AlternateContent xmlns:mc="http://schemas.openxmlformats.org/markup-compatibility/2006">
              <mc:Choice xmlns:v="urn:schemas-microsoft-com:vml" Requires="v">
                <p:oleObj spid="_x0000_s30372" name="Equation" r:id="rId8" imgW="1422360" imgH="253800" progId="Equation.DSMT4">
                  <p:embed/>
                </p:oleObj>
              </mc:Choice>
              <mc:Fallback>
                <p:oleObj name="Equation" r:id="rId8" imgW="1422360" imgH="253800" progId="Equation.DSMT4">
                  <p:embed/>
                  <p:pic>
                    <p:nvPicPr>
                      <p:cNvPr id="18" name="Object 17"/>
                      <p:cNvPicPr/>
                      <p:nvPr/>
                    </p:nvPicPr>
                    <p:blipFill>
                      <a:blip r:embed="rId9"/>
                      <a:stretch>
                        <a:fillRect/>
                      </a:stretch>
                    </p:blipFill>
                    <p:spPr>
                      <a:xfrm>
                        <a:off x="1412535" y="5443105"/>
                        <a:ext cx="2133600" cy="381000"/>
                      </a:xfrm>
                      <a:prstGeom prst="rect">
                        <a:avLst/>
                      </a:prstGeom>
                    </p:spPr>
                  </p:pic>
                </p:oleObj>
              </mc:Fallback>
            </mc:AlternateContent>
          </a:graphicData>
        </a:graphic>
      </p:graphicFrame>
      <p:sp>
        <p:nvSpPr>
          <p:cNvPr id="16" name="Content Placeholder 11"/>
          <p:cNvSpPr>
            <a:spLocks noGrp="1"/>
          </p:cNvSpPr>
          <p:nvPr>
            <p:ph idx="20"/>
          </p:nvPr>
        </p:nvSpPr>
        <p:spPr>
          <a:xfrm>
            <a:off x="457200" y="5815445"/>
            <a:ext cx="8229600" cy="792000"/>
          </a:xfrm>
        </p:spPr>
        <p:txBody>
          <a:bodyPr/>
          <a:lstStyle/>
          <a:p>
            <a:r>
              <a:rPr lang="en-US" sz="2400" dirty="0"/>
              <a:t>Later we will see how to prove that the conclusion follows from the premises</a:t>
            </a:r>
            <a:endParaRPr lang="en-IN" sz="2400" dirty="0"/>
          </a:p>
        </p:txBody>
      </p:sp>
    </p:spTree>
    <p:extLst>
      <p:ext uri="{BB962C8B-B14F-4D97-AF65-F5344CB8AC3E}">
        <p14:creationId xmlns:p14="http://schemas.microsoft.com/office/powerpoint/2010/main" val="2912302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Some Predicate Calculus Definitions (</a:t>
            </a:r>
            <a:r>
              <a:rPr lang="en-IN" i="1" dirty="0"/>
              <a:t>optional</a:t>
            </a:r>
            <a:r>
              <a:rPr lang="en-IN" dirty="0"/>
              <a:t>)</a:t>
            </a:r>
          </a:p>
        </p:txBody>
      </p:sp>
      <p:sp>
        <p:nvSpPr>
          <p:cNvPr id="3" name="Content Placeholder 2"/>
          <p:cNvSpPr>
            <a:spLocks noGrp="1"/>
          </p:cNvSpPr>
          <p:nvPr>
            <p:ph idx="1"/>
          </p:nvPr>
        </p:nvSpPr>
        <p:spPr>
          <a:xfrm>
            <a:off x="457200" y="1295400"/>
            <a:ext cx="8424000" cy="1692000"/>
          </a:xfrm>
        </p:spPr>
        <p:txBody>
          <a:bodyPr/>
          <a:lstStyle/>
          <a:p>
            <a:pPr>
              <a:spcBef>
                <a:spcPts val="300"/>
              </a:spcBef>
            </a:pPr>
            <a:r>
              <a:rPr lang="en-US" sz="2400" dirty="0"/>
              <a:t>An assertion involving predicates and quantifiers is </a:t>
            </a:r>
            <a:r>
              <a:rPr lang="en-US" sz="2400" i="1" dirty="0"/>
              <a:t>valid</a:t>
            </a:r>
            <a:r>
              <a:rPr lang="en-US" sz="2400" dirty="0"/>
              <a:t> if it is true </a:t>
            </a:r>
          </a:p>
          <a:p>
            <a:pPr lvl="2">
              <a:spcBef>
                <a:spcPts val="300"/>
              </a:spcBef>
            </a:pPr>
            <a:r>
              <a:rPr lang="en-US" sz="1800" dirty="0"/>
              <a:t>for all domains </a:t>
            </a:r>
          </a:p>
          <a:p>
            <a:pPr lvl="2">
              <a:spcBef>
                <a:spcPts val="300"/>
              </a:spcBef>
            </a:pPr>
            <a:r>
              <a:rPr lang="en-US" sz="1800" dirty="0"/>
              <a:t>every propositional function  substituted for the predicates in the assertion.</a:t>
            </a:r>
          </a:p>
          <a:p>
            <a:pPr lvl="1">
              <a:spcBef>
                <a:spcPts val="300"/>
              </a:spcBef>
              <a:buNone/>
            </a:pPr>
            <a:r>
              <a:rPr lang="en-US" sz="2000" b="1" dirty="0"/>
              <a:t>Example</a:t>
            </a:r>
            <a:r>
              <a:rPr lang="en-US" sz="2000" dirty="0"/>
              <a:t>:</a:t>
            </a:r>
            <a:endParaRPr lang="en-IN" sz="2000" dirty="0"/>
          </a:p>
        </p:txBody>
      </p:sp>
      <p:graphicFrame>
        <p:nvGraphicFramePr>
          <p:cNvPr id="11" name="Object 3"/>
          <p:cNvGraphicFramePr>
            <a:graphicFrameLocks noChangeAspect="1"/>
          </p:cNvGraphicFramePr>
          <p:nvPr>
            <p:extLst>
              <p:ext uri="{D42A27DB-BD31-4B8C-83A1-F6EECF244321}">
                <p14:modId xmlns:p14="http://schemas.microsoft.com/office/powerpoint/2010/main" val="4229230410"/>
              </p:ext>
            </p:extLst>
          </p:nvPr>
        </p:nvGraphicFramePr>
        <p:xfrm>
          <a:off x="1918854" y="2540400"/>
          <a:ext cx="2844720" cy="507600"/>
        </p:xfrm>
        <a:graphic>
          <a:graphicData uri="http://schemas.openxmlformats.org/presentationml/2006/ole">
            <mc:AlternateContent xmlns:mc="http://schemas.openxmlformats.org/markup-compatibility/2006">
              <mc:Choice xmlns:v="urn:schemas-microsoft-com:vml" Requires="v">
                <p:oleObj spid="_x0000_s31359" name="Equation" r:id="rId3" imgW="1422360" imgH="253800" progId="Equation.DSMT4">
                  <p:embed/>
                </p:oleObj>
              </mc:Choice>
              <mc:Fallback>
                <p:oleObj name="Equation" r:id="rId3" imgW="1422360" imgH="253800" progId="Equation.DSMT4">
                  <p:embed/>
                  <p:pic>
                    <p:nvPicPr>
                      <p:cNvPr id="0" name=""/>
                      <p:cNvPicPr/>
                      <p:nvPr/>
                    </p:nvPicPr>
                    <p:blipFill>
                      <a:blip r:embed="rId4"/>
                      <a:stretch>
                        <a:fillRect/>
                      </a:stretch>
                    </p:blipFill>
                    <p:spPr>
                      <a:xfrm>
                        <a:off x="1918854" y="2540400"/>
                        <a:ext cx="2844720" cy="507600"/>
                      </a:xfrm>
                      <a:prstGeom prst="rect">
                        <a:avLst/>
                      </a:prstGeom>
                    </p:spPr>
                  </p:pic>
                </p:oleObj>
              </mc:Fallback>
            </mc:AlternateContent>
          </a:graphicData>
        </a:graphic>
      </p:graphicFrame>
      <p:sp>
        <p:nvSpPr>
          <p:cNvPr id="4" name="Content Placeholder 4"/>
          <p:cNvSpPr>
            <a:spLocks noGrp="1"/>
          </p:cNvSpPr>
          <p:nvPr>
            <p:ph idx="13"/>
          </p:nvPr>
        </p:nvSpPr>
        <p:spPr>
          <a:xfrm>
            <a:off x="457200" y="3002973"/>
            <a:ext cx="8229600" cy="2590800"/>
          </a:xfrm>
        </p:spPr>
        <p:txBody>
          <a:bodyPr/>
          <a:lstStyle/>
          <a:p>
            <a:pPr>
              <a:spcBef>
                <a:spcPts val="300"/>
              </a:spcBef>
            </a:pPr>
            <a:r>
              <a:rPr lang="en-US" sz="2400" dirty="0"/>
              <a:t>An assertion involving predicates is </a:t>
            </a:r>
            <a:r>
              <a:rPr lang="en-US" sz="2400" i="1" dirty="0" err="1"/>
              <a:t>satisfiable</a:t>
            </a:r>
            <a:r>
              <a:rPr lang="en-US" sz="2400" dirty="0"/>
              <a:t> if it is true </a:t>
            </a:r>
          </a:p>
          <a:p>
            <a:pPr lvl="2">
              <a:spcBef>
                <a:spcPts val="300"/>
              </a:spcBef>
            </a:pPr>
            <a:r>
              <a:rPr lang="en-US" sz="2000" dirty="0"/>
              <a:t>for some domains</a:t>
            </a:r>
          </a:p>
          <a:p>
            <a:pPr lvl="2">
              <a:spcBef>
                <a:spcPts val="300"/>
              </a:spcBef>
            </a:pPr>
            <a:r>
              <a:rPr lang="en-US" sz="2000" dirty="0"/>
              <a:t>some propositional functions that can be substituted for the predicates in the assertion.</a:t>
            </a:r>
          </a:p>
          <a:p>
            <a:pPr>
              <a:spcBef>
                <a:spcPts val="300"/>
              </a:spcBef>
            </a:pPr>
            <a:r>
              <a:rPr lang="en-US" sz="2400" dirty="0"/>
              <a:t>Otherwise it is </a:t>
            </a:r>
            <a:r>
              <a:rPr lang="en-US" sz="2400" i="1" dirty="0" err="1"/>
              <a:t>unsatisfiable</a:t>
            </a:r>
            <a:r>
              <a:rPr lang="en-US" sz="2400" dirty="0"/>
              <a:t>.</a:t>
            </a:r>
          </a:p>
          <a:p>
            <a:pPr>
              <a:spcBef>
                <a:spcPts val="300"/>
              </a:spcBef>
            </a:pPr>
            <a:r>
              <a:rPr lang="en-US" sz="2400" b="1" dirty="0"/>
              <a:t>Example:</a:t>
            </a:r>
            <a:endParaRPr lang="en-IN" sz="2400" dirty="0"/>
          </a:p>
        </p:txBody>
      </p:sp>
      <p:graphicFrame>
        <p:nvGraphicFramePr>
          <p:cNvPr id="12" name="Object 5"/>
          <p:cNvGraphicFramePr>
            <a:graphicFrameLocks noChangeAspect="1"/>
          </p:cNvGraphicFramePr>
          <p:nvPr>
            <p:extLst>
              <p:ext uri="{D42A27DB-BD31-4B8C-83A1-F6EECF244321}">
                <p14:modId xmlns:p14="http://schemas.microsoft.com/office/powerpoint/2010/main" val="1104057323"/>
              </p:ext>
            </p:extLst>
          </p:nvPr>
        </p:nvGraphicFramePr>
        <p:xfrm>
          <a:off x="1943100" y="5118100"/>
          <a:ext cx="2438400" cy="506413"/>
        </p:xfrm>
        <a:graphic>
          <a:graphicData uri="http://schemas.openxmlformats.org/presentationml/2006/ole">
            <mc:AlternateContent xmlns:mc="http://schemas.openxmlformats.org/markup-compatibility/2006">
              <mc:Choice xmlns:v="urn:schemas-microsoft-com:vml" Requires="v">
                <p:oleObj spid="_x0000_s31360" name="Equation" r:id="rId5" imgW="1218960" imgH="253800" progId="Equation.DSMT4">
                  <p:embed/>
                </p:oleObj>
              </mc:Choice>
              <mc:Fallback>
                <p:oleObj name="Equation" r:id="rId5" imgW="1218960" imgH="253800" progId="Equation.DSMT4">
                  <p:embed/>
                  <p:pic>
                    <p:nvPicPr>
                      <p:cNvPr id="11" name="Object 10"/>
                      <p:cNvPicPr/>
                      <p:nvPr/>
                    </p:nvPicPr>
                    <p:blipFill>
                      <a:blip r:embed="rId6"/>
                      <a:stretch>
                        <a:fillRect/>
                      </a:stretch>
                    </p:blipFill>
                    <p:spPr>
                      <a:xfrm>
                        <a:off x="1943100" y="5118100"/>
                        <a:ext cx="2438400" cy="506413"/>
                      </a:xfrm>
                      <a:prstGeom prst="rect">
                        <a:avLst/>
                      </a:prstGeom>
                    </p:spPr>
                  </p:pic>
                </p:oleObj>
              </mc:Fallback>
            </mc:AlternateContent>
          </a:graphicData>
        </a:graphic>
      </p:graphicFrame>
      <p:sp>
        <p:nvSpPr>
          <p:cNvPr id="5" name="Content Placeholder 6"/>
          <p:cNvSpPr>
            <a:spLocks noGrp="1"/>
          </p:cNvSpPr>
          <p:nvPr>
            <p:ph idx="14"/>
          </p:nvPr>
        </p:nvSpPr>
        <p:spPr>
          <a:xfrm>
            <a:off x="4876800" y="5114099"/>
            <a:ext cx="3124800" cy="410400"/>
          </a:xfrm>
        </p:spPr>
        <p:txBody>
          <a:bodyPr/>
          <a:lstStyle/>
          <a:p>
            <a:r>
              <a:rPr lang="en-US" sz="2400" dirty="0"/>
              <a:t>not valid but </a:t>
            </a:r>
            <a:r>
              <a:rPr lang="en-US" sz="2400" dirty="0" err="1"/>
              <a:t>satisfiable</a:t>
            </a:r>
            <a:endParaRPr lang="en-IN" sz="2400" dirty="0"/>
          </a:p>
        </p:txBody>
      </p:sp>
      <p:sp>
        <p:nvSpPr>
          <p:cNvPr id="6" name="Content Placeholder 7"/>
          <p:cNvSpPr>
            <a:spLocks noGrp="1"/>
          </p:cNvSpPr>
          <p:nvPr>
            <p:ph idx="15"/>
          </p:nvPr>
        </p:nvSpPr>
        <p:spPr>
          <a:xfrm>
            <a:off x="457200" y="5858601"/>
            <a:ext cx="1461654" cy="411000"/>
          </a:xfrm>
        </p:spPr>
        <p:txBody>
          <a:bodyPr/>
          <a:lstStyle/>
          <a:p>
            <a:pPr lvl="0">
              <a:spcBef>
                <a:spcPts val="300"/>
              </a:spcBef>
            </a:pPr>
            <a:r>
              <a:rPr lang="en-US" sz="2400" b="1" dirty="0">
                <a:solidFill>
                  <a:prstClr val="black"/>
                </a:solidFill>
              </a:rPr>
              <a:t>Example:</a:t>
            </a:r>
            <a:endParaRPr lang="en-IN" sz="2400" dirty="0">
              <a:solidFill>
                <a:prstClr val="black"/>
              </a:solidFill>
            </a:endParaRPr>
          </a:p>
        </p:txBody>
      </p:sp>
      <p:graphicFrame>
        <p:nvGraphicFramePr>
          <p:cNvPr id="13" name="Object 8"/>
          <p:cNvGraphicFramePr>
            <a:graphicFrameLocks noChangeAspect="1"/>
          </p:cNvGraphicFramePr>
          <p:nvPr>
            <p:extLst>
              <p:ext uri="{D42A27DB-BD31-4B8C-83A1-F6EECF244321}">
                <p14:modId xmlns:p14="http://schemas.microsoft.com/office/powerpoint/2010/main" val="243909374"/>
              </p:ext>
            </p:extLst>
          </p:nvPr>
        </p:nvGraphicFramePr>
        <p:xfrm>
          <a:off x="1943100" y="5791200"/>
          <a:ext cx="2514600" cy="506413"/>
        </p:xfrm>
        <a:graphic>
          <a:graphicData uri="http://schemas.openxmlformats.org/presentationml/2006/ole">
            <mc:AlternateContent xmlns:mc="http://schemas.openxmlformats.org/markup-compatibility/2006">
              <mc:Choice xmlns:v="urn:schemas-microsoft-com:vml" Requires="v">
                <p:oleObj spid="_x0000_s31361" name="Equation" r:id="rId7" imgW="1257120" imgH="253800" progId="Equation.DSMT4">
                  <p:embed/>
                </p:oleObj>
              </mc:Choice>
              <mc:Fallback>
                <p:oleObj name="Equation" r:id="rId7" imgW="1257120" imgH="253800" progId="Equation.DSMT4">
                  <p:embed/>
                  <p:pic>
                    <p:nvPicPr>
                      <p:cNvPr id="12" name="Object 11"/>
                      <p:cNvPicPr/>
                      <p:nvPr/>
                    </p:nvPicPr>
                    <p:blipFill>
                      <a:blip r:embed="rId8"/>
                      <a:stretch>
                        <a:fillRect/>
                      </a:stretch>
                    </p:blipFill>
                    <p:spPr>
                      <a:xfrm>
                        <a:off x="1943100" y="5791200"/>
                        <a:ext cx="2514600" cy="506413"/>
                      </a:xfrm>
                      <a:prstGeom prst="rect">
                        <a:avLst/>
                      </a:prstGeom>
                    </p:spPr>
                  </p:pic>
                </p:oleObj>
              </mc:Fallback>
            </mc:AlternateContent>
          </a:graphicData>
        </a:graphic>
      </p:graphicFrame>
      <p:sp>
        <p:nvSpPr>
          <p:cNvPr id="7" name="Content Placeholder 9"/>
          <p:cNvSpPr>
            <a:spLocks noGrp="1"/>
          </p:cNvSpPr>
          <p:nvPr>
            <p:ph idx="16"/>
          </p:nvPr>
        </p:nvSpPr>
        <p:spPr>
          <a:xfrm>
            <a:off x="4876800" y="5835501"/>
            <a:ext cx="1752600" cy="457200"/>
          </a:xfrm>
        </p:spPr>
        <p:txBody>
          <a:bodyPr/>
          <a:lstStyle/>
          <a:p>
            <a:r>
              <a:rPr lang="en-US" sz="2400" dirty="0" err="1"/>
              <a:t>unsatisfiable</a:t>
            </a:r>
            <a:endParaRPr lang="en-US" sz="2400" dirty="0"/>
          </a:p>
        </p:txBody>
      </p:sp>
    </p:spTree>
    <p:extLst>
      <p:ext uri="{BB962C8B-B14F-4D97-AF65-F5344CB8AC3E}">
        <p14:creationId xmlns:p14="http://schemas.microsoft.com/office/powerpoint/2010/main" val="3122252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MorePredicate Calculus Definitions (</a:t>
            </a:r>
            <a:r>
              <a:rPr lang="en-IN" i="1" dirty="0"/>
              <a:t>optional</a:t>
            </a:r>
            <a:r>
              <a:rPr lang="en-IN" dirty="0"/>
              <a:t>)</a:t>
            </a:r>
          </a:p>
        </p:txBody>
      </p:sp>
      <p:sp>
        <p:nvSpPr>
          <p:cNvPr id="3" name="Content Placeholder 2"/>
          <p:cNvSpPr>
            <a:spLocks noGrp="1"/>
          </p:cNvSpPr>
          <p:nvPr>
            <p:ph idx="1"/>
          </p:nvPr>
        </p:nvSpPr>
        <p:spPr>
          <a:xfrm>
            <a:off x="457200" y="1295400"/>
            <a:ext cx="8229600" cy="2209800"/>
          </a:xfrm>
        </p:spPr>
        <p:txBody>
          <a:bodyPr/>
          <a:lstStyle/>
          <a:p>
            <a:r>
              <a:rPr lang="en-US" dirty="0"/>
              <a:t>The </a:t>
            </a:r>
            <a:r>
              <a:rPr lang="en-US" i="1" dirty="0"/>
              <a:t>scope </a:t>
            </a:r>
            <a:r>
              <a:rPr lang="en-US" dirty="0"/>
              <a:t>of a quantifier is the part of an assertion in which variables are bound by the quantifier.</a:t>
            </a:r>
          </a:p>
          <a:p>
            <a:pPr lvl="1">
              <a:buNone/>
            </a:pPr>
            <a:r>
              <a:rPr lang="en-US" b="1" dirty="0"/>
              <a:t>Example</a:t>
            </a:r>
            <a:r>
              <a:rPr lang="en-US" dirty="0"/>
              <a:t>:</a:t>
            </a:r>
            <a:endParaRPr lang="en-IN" dirty="0"/>
          </a:p>
        </p:txBody>
      </p:sp>
      <p:graphicFrame>
        <p:nvGraphicFramePr>
          <p:cNvPr id="9" name="Object 3"/>
          <p:cNvGraphicFramePr>
            <a:graphicFrameLocks noChangeAspect="1"/>
          </p:cNvGraphicFramePr>
          <p:nvPr>
            <p:extLst>
              <p:ext uri="{D42A27DB-BD31-4B8C-83A1-F6EECF244321}">
                <p14:modId xmlns:p14="http://schemas.microsoft.com/office/powerpoint/2010/main" val="4206939343"/>
              </p:ext>
            </p:extLst>
          </p:nvPr>
        </p:nvGraphicFramePr>
        <p:xfrm>
          <a:off x="2265218" y="2971800"/>
          <a:ext cx="2260080" cy="507600"/>
        </p:xfrm>
        <a:graphic>
          <a:graphicData uri="http://schemas.openxmlformats.org/presentationml/2006/ole">
            <mc:AlternateContent xmlns:mc="http://schemas.openxmlformats.org/markup-compatibility/2006">
              <mc:Choice xmlns:v="urn:schemas-microsoft-com:vml" Requires="v">
                <p:oleObj spid="_x0000_s32156" name="Equation" r:id="rId3" imgW="1130040" imgH="253800" progId="Equation.DSMT4">
                  <p:embed/>
                </p:oleObj>
              </mc:Choice>
              <mc:Fallback>
                <p:oleObj name="Equation" r:id="rId3" imgW="1130040" imgH="253800" progId="Equation.DSMT4">
                  <p:embed/>
                  <p:pic>
                    <p:nvPicPr>
                      <p:cNvPr id="0" name=""/>
                      <p:cNvPicPr/>
                      <p:nvPr/>
                    </p:nvPicPr>
                    <p:blipFill>
                      <a:blip r:embed="rId4"/>
                      <a:stretch>
                        <a:fillRect/>
                      </a:stretch>
                    </p:blipFill>
                    <p:spPr>
                      <a:xfrm>
                        <a:off x="2265218" y="2971800"/>
                        <a:ext cx="2260080" cy="507600"/>
                      </a:xfrm>
                      <a:prstGeom prst="rect">
                        <a:avLst/>
                      </a:prstGeom>
                    </p:spPr>
                  </p:pic>
                </p:oleObj>
              </mc:Fallback>
            </mc:AlternateContent>
          </a:graphicData>
        </a:graphic>
      </p:graphicFrame>
      <p:sp>
        <p:nvSpPr>
          <p:cNvPr id="4" name="Content Placeholder 4"/>
          <p:cNvSpPr>
            <a:spLocks noGrp="1"/>
          </p:cNvSpPr>
          <p:nvPr>
            <p:ph idx="13"/>
          </p:nvPr>
        </p:nvSpPr>
        <p:spPr>
          <a:xfrm>
            <a:off x="5410200" y="2971800"/>
            <a:ext cx="2667000" cy="533400"/>
          </a:xfrm>
        </p:spPr>
        <p:txBody>
          <a:bodyPr/>
          <a:lstStyle/>
          <a:p>
            <a:r>
              <a:rPr lang="en-US" sz="2800" i="1" dirty="0"/>
              <a:t>x</a:t>
            </a:r>
            <a:r>
              <a:rPr lang="en-US" sz="2800" dirty="0"/>
              <a:t> has wide scope</a:t>
            </a:r>
            <a:endParaRPr lang="en-IN" sz="2800" dirty="0"/>
          </a:p>
        </p:txBody>
      </p:sp>
      <p:sp>
        <p:nvSpPr>
          <p:cNvPr id="5" name="Content Placeholder 5"/>
          <p:cNvSpPr>
            <a:spLocks noGrp="1"/>
          </p:cNvSpPr>
          <p:nvPr>
            <p:ph idx="14"/>
          </p:nvPr>
        </p:nvSpPr>
        <p:spPr>
          <a:xfrm>
            <a:off x="457200" y="4038600"/>
            <a:ext cx="1692000" cy="533400"/>
          </a:xfrm>
        </p:spPr>
        <p:txBody>
          <a:bodyPr/>
          <a:lstStyle/>
          <a:p>
            <a:pPr marL="457200" indent="-342000"/>
            <a:r>
              <a:rPr lang="en-US" sz="2800" b="1" dirty="0">
                <a:solidFill>
                  <a:prstClr val="black"/>
                </a:solidFill>
              </a:rPr>
              <a:t>Example</a:t>
            </a:r>
            <a:r>
              <a:rPr lang="en-US" sz="2800" dirty="0">
                <a:solidFill>
                  <a:prstClr val="black"/>
                </a:solidFill>
              </a:rPr>
              <a:t>:</a:t>
            </a:r>
            <a:endParaRPr lang="en-IN" sz="2800" dirty="0"/>
          </a:p>
        </p:txBody>
      </p:sp>
      <p:graphicFrame>
        <p:nvGraphicFramePr>
          <p:cNvPr id="10" name="Object 6"/>
          <p:cNvGraphicFramePr>
            <a:graphicFrameLocks noChangeAspect="1"/>
          </p:cNvGraphicFramePr>
          <p:nvPr>
            <p:extLst>
              <p:ext uri="{D42A27DB-BD31-4B8C-83A1-F6EECF244321}">
                <p14:modId xmlns:p14="http://schemas.microsoft.com/office/powerpoint/2010/main" val="3280068120"/>
              </p:ext>
            </p:extLst>
          </p:nvPr>
        </p:nvGraphicFramePr>
        <p:xfrm>
          <a:off x="2265218" y="4064000"/>
          <a:ext cx="2921000" cy="508000"/>
        </p:xfrm>
        <a:graphic>
          <a:graphicData uri="http://schemas.openxmlformats.org/presentationml/2006/ole">
            <mc:AlternateContent xmlns:mc="http://schemas.openxmlformats.org/markup-compatibility/2006">
              <mc:Choice xmlns:v="urn:schemas-microsoft-com:vml" Requires="v">
                <p:oleObj spid="_x0000_s32157" name="Equation" r:id="rId5" imgW="1460160" imgH="253800" progId="Equation.DSMT4">
                  <p:embed/>
                </p:oleObj>
              </mc:Choice>
              <mc:Fallback>
                <p:oleObj name="Equation" r:id="rId5" imgW="1460160" imgH="253800" progId="Equation.DSMT4">
                  <p:embed/>
                  <p:pic>
                    <p:nvPicPr>
                      <p:cNvPr id="9" name="Object 8"/>
                      <p:cNvPicPr/>
                      <p:nvPr/>
                    </p:nvPicPr>
                    <p:blipFill>
                      <a:blip r:embed="rId6"/>
                      <a:stretch>
                        <a:fillRect/>
                      </a:stretch>
                    </p:blipFill>
                    <p:spPr>
                      <a:xfrm>
                        <a:off x="2265218" y="4064000"/>
                        <a:ext cx="2921000" cy="508000"/>
                      </a:xfrm>
                      <a:prstGeom prst="rect">
                        <a:avLst/>
                      </a:prstGeom>
                    </p:spPr>
                  </p:pic>
                </p:oleObj>
              </mc:Fallback>
            </mc:AlternateContent>
          </a:graphicData>
        </a:graphic>
      </p:graphicFrame>
      <p:sp>
        <p:nvSpPr>
          <p:cNvPr id="6" name="Content Placeholder 7"/>
          <p:cNvSpPr>
            <a:spLocks noGrp="1"/>
          </p:cNvSpPr>
          <p:nvPr>
            <p:ph idx="15"/>
          </p:nvPr>
        </p:nvSpPr>
        <p:spPr>
          <a:xfrm>
            <a:off x="5410200" y="4038600"/>
            <a:ext cx="2971800" cy="533400"/>
          </a:xfrm>
        </p:spPr>
        <p:txBody>
          <a:bodyPr/>
          <a:lstStyle/>
          <a:p>
            <a:r>
              <a:rPr lang="en-US" sz="2800" i="1" dirty="0"/>
              <a:t>x</a:t>
            </a:r>
            <a:r>
              <a:rPr lang="en-US" sz="2800" dirty="0"/>
              <a:t> has narrow scope</a:t>
            </a:r>
            <a:endParaRPr lang="en-IN" sz="2800" dirty="0"/>
          </a:p>
        </p:txBody>
      </p:sp>
    </p:spTree>
    <p:extLst>
      <p:ext uri="{BB962C8B-B14F-4D97-AF65-F5344CB8AC3E}">
        <p14:creationId xmlns:p14="http://schemas.microsoft.com/office/powerpoint/2010/main" val="3451035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Logic Programming (optional)</a:t>
            </a:r>
            <a:r>
              <a:rPr lang="en-IN" sz="1500" dirty="0"/>
              <a:t> 1</a:t>
            </a:r>
          </a:p>
        </p:txBody>
      </p:sp>
      <p:sp>
        <p:nvSpPr>
          <p:cNvPr id="3" name="Content Placeholder 2"/>
          <p:cNvSpPr>
            <a:spLocks noGrp="1"/>
          </p:cNvSpPr>
          <p:nvPr>
            <p:ph idx="1"/>
          </p:nvPr>
        </p:nvSpPr>
        <p:spPr>
          <a:xfrm>
            <a:off x="457200" y="1295400"/>
            <a:ext cx="8460000" cy="5257800"/>
          </a:xfrm>
        </p:spPr>
        <p:txBody>
          <a:bodyPr/>
          <a:lstStyle/>
          <a:p>
            <a:pPr>
              <a:spcBef>
                <a:spcPts val="200"/>
              </a:spcBef>
            </a:pPr>
            <a:r>
              <a:rPr lang="en-US" sz="2400" dirty="0"/>
              <a:t>Prolog (from </a:t>
            </a:r>
            <a:r>
              <a:rPr lang="en-US" sz="2400" i="1" dirty="0"/>
              <a:t>Pro</a:t>
            </a:r>
            <a:r>
              <a:rPr lang="en-US" sz="2400" dirty="0"/>
              <a:t>gramming in </a:t>
            </a:r>
            <a:r>
              <a:rPr lang="en-US" sz="2400" i="1" dirty="0"/>
              <a:t>Log</a:t>
            </a:r>
            <a:r>
              <a:rPr lang="en-US" sz="2400" dirty="0"/>
              <a:t>ic) is a programming language developed in the </a:t>
            </a:r>
            <a:r>
              <a:rPr lang="en-US" sz="2400" dirty="0">
                <a:latin typeface="Cambria Math" pitchFamily="18" charset="0"/>
                <a:ea typeface="Cambria Math" pitchFamily="18" charset="0"/>
              </a:rPr>
              <a:t>1970</a:t>
            </a:r>
            <a:r>
              <a:rPr lang="en-US" sz="2400" dirty="0"/>
              <a:t>s by researchers in artificial intelligence (AI).</a:t>
            </a:r>
          </a:p>
          <a:p>
            <a:pPr>
              <a:spcBef>
                <a:spcPts val="200"/>
              </a:spcBef>
            </a:pPr>
            <a:r>
              <a:rPr lang="en-US" sz="2400" dirty="0"/>
              <a:t>Prolog programs include </a:t>
            </a:r>
            <a:r>
              <a:rPr lang="en-US" sz="2400" i="1" dirty="0"/>
              <a:t>Prolog facts </a:t>
            </a:r>
            <a:r>
              <a:rPr lang="en-US" sz="2400" dirty="0"/>
              <a:t>and </a:t>
            </a:r>
            <a:r>
              <a:rPr lang="en-US" sz="2400" i="1" dirty="0"/>
              <a:t>Prolog rules</a:t>
            </a:r>
            <a:r>
              <a:rPr lang="en-US" sz="2400" dirty="0"/>
              <a:t>.</a:t>
            </a:r>
          </a:p>
          <a:p>
            <a:pPr>
              <a:spcBef>
                <a:spcPts val="200"/>
              </a:spcBef>
            </a:pPr>
            <a:r>
              <a:rPr lang="en-US" sz="2400" dirty="0"/>
              <a:t>As an example of a set of Prolog facts consider the following:</a:t>
            </a:r>
          </a:p>
          <a:p>
            <a:pPr lvl="1">
              <a:spcBef>
                <a:spcPts val="200"/>
              </a:spcBef>
              <a:buNone/>
            </a:pPr>
            <a:r>
              <a:rPr lang="en-US" sz="1200" dirty="0">
                <a:latin typeface="Lucida Sans Typewriter" pitchFamily="49" charset="0"/>
              </a:rPr>
              <a:t>instructor(</a:t>
            </a:r>
            <a:r>
              <a:rPr lang="en-US" sz="1200" dirty="0" err="1">
                <a:latin typeface="Lucida Sans Typewriter" pitchFamily="49" charset="0"/>
              </a:rPr>
              <a:t>chan</a:t>
            </a:r>
            <a:r>
              <a:rPr lang="en-US" sz="1200" dirty="0">
                <a:latin typeface="Lucida Sans Typewriter" pitchFamily="49" charset="0"/>
              </a:rPr>
              <a:t>, math273).</a:t>
            </a:r>
          </a:p>
          <a:p>
            <a:pPr lvl="1">
              <a:spcBef>
                <a:spcPts val="200"/>
              </a:spcBef>
              <a:buNone/>
            </a:pPr>
            <a:r>
              <a:rPr lang="en-US" sz="1200" dirty="0">
                <a:latin typeface="Lucida Sans Typewriter" pitchFamily="49" charset="0"/>
              </a:rPr>
              <a:t>instructor(</a:t>
            </a:r>
            <a:r>
              <a:rPr lang="en-US" sz="1200" dirty="0" err="1">
                <a:latin typeface="Lucida Sans Typewriter" pitchFamily="49" charset="0"/>
              </a:rPr>
              <a:t>patel</a:t>
            </a:r>
            <a:r>
              <a:rPr lang="en-US" sz="1200" dirty="0">
                <a:latin typeface="Lucida Sans Typewriter" pitchFamily="49" charset="0"/>
              </a:rPr>
              <a:t>, ee222).</a:t>
            </a:r>
          </a:p>
          <a:p>
            <a:pPr lvl="1">
              <a:spcBef>
                <a:spcPts val="200"/>
              </a:spcBef>
              <a:buNone/>
            </a:pPr>
            <a:r>
              <a:rPr lang="en-US" sz="1200" dirty="0">
                <a:latin typeface="Lucida Sans Typewriter" pitchFamily="49" charset="0"/>
              </a:rPr>
              <a:t>instructor(</a:t>
            </a:r>
            <a:r>
              <a:rPr lang="en-US" sz="1200" dirty="0" err="1">
                <a:latin typeface="Lucida Sans Typewriter" pitchFamily="49" charset="0"/>
              </a:rPr>
              <a:t>grossman</a:t>
            </a:r>
            <a:r>
              <a:rPr lang="en-US" sz="1200" dirty="0">
                <a:latin typeface="Lucida Sans Typewriter" pitchFamily="49" charset="0"/>
              </a:rPr>
              <a:t>, cs301).</a:t>
            </a:r>
          </a:p>
          <a:p>
            <a:pPr lvl="1">
              <a:spcBef>
                <a:spcPts val="200"/>
              </a:spcBef>
              <a:buNone/>
            </a:pPr>
            <a:r>
              <a:rPr lang="en-US" sz="1200" dirty="0">
                <a:latin typeface="Lucida Sans Typewriter" pitchFamily="49" charset="0"/>
              </a:rPr>
              <a:t>enrolled(</a:t>
            </a:r>
            <a:r>
              <a:rPr lang="en-US" sz="1200" dirty="0" err="1">
                <a:latin typeface="Lucida Sans Typewriter" pitchFamily="49" charset="0"/>
              </a:rPr>
              <a:t>kevin</a:t>
            </a:r>
            <a:r>
              <a:rPr lang="en-US" sz="1200" dirty="0">
                <a:latin typeface="Lucida Sans Typewriter" pitchFamily="49" charset="0"/>
              </a:rPr>
              <a:t>, math273).</a:t>
            </a:r>
          </a:p>
          <a:p>
            <a:pPr lvl="1">
              <a:spcBef>
                <a:spcPts val="200"/>
              </a:spcBef>
              <a:buNone/>
            </a:pPr>
            <a:r>
              <a:rPr lang="en-US" sz="1200" dirty="0">
                <a:latin typeface="Lucida Sans Typewriter" pitchFamily="49" charset="0"/>
              </a:rPr>
              <a:t>enrolled(</a:t>
            </a:r>
            <a:r>
              <a:rPr lang="en-US" sz="1200" dirty="0" err="1">
                <a:latin typeface="Lucida Sans Typewriter" pitchFamily="49" charset="0"/>
              </a:rPr>
              <a:t>juana</a:t>
            </a:r>
            <a:r>
              <a:rPr lang="en-US" sz="1200" dirty="0">
                <a:latin typeface="Lucida Sans Typewriter" pitchFamily="49" charset="0"/>
              </a:rPr>
              <a:t>, ee222).</a:t>
            </a:r>
          </a:p>
          <a:p>
            <a:pPr lvl="1">
              <a:spcBef>
                <a:spcPts val="200"/>
              </a:spcBef>
              <a:buNone/>
            </a:pPr>
            <a:r>
              <a:rPr lang="en-US" sz="1200" dirty="0">
                <a:latin typeface="Lucida Sans Typewriter" pitchFamily="49" charset="0"/>
              </a:rPr>
              <a:t>enrolled(</a:t>
            </a:r>
            <a:r>
              <a:rPr lang="en-US" sz="1200" dirty="0" err="1">
                <a:latin typeface="Lucida Sans Typewriter" pitchFamily="49" charset="0"/>
              </a:rPr>
              <a:t>juana</a:t>
            </a:r>
            <a:r>
              <a:rPr lang="en-US" sz="1200" dirty="0">
                <a:latin typeface="Lucida Sans Typewriter" pitchFamily="49" charset="0"/>
              </a:rPr>
              <a:t>, cs301).</a:t>
            </a:r>
          </a:p>
          <a:p>
            <a:pPr lvl="1">
              <a:spcBef>
                <a:spcPts val="200"/>
              </a:spcBef>
              <a:buNone/>
            </a:pPr>
            <a:r>
              <a:rPr lang="en-US" sz="1200" dirty="0">
                <a:latin typeface="Lucida Sans Typewriter" pitchFamily="49" charset="0"/>
              </a:rPr>
              <a:t>enrolled(</a:t>
            </a:r>
            <a:r>
              <a:rPr lang="en-US" sz="1200" dirty="0" err="1">
                <a:latin typeface="Lucida Sans Typewriter" pitchFamily="49" charset="0"/>
              </a:rPr>
              <a:t>kiko</a:t>
            </a:r>
            <a:r>
              <a:rPr lang="en-US" sz="1200" dirty="0">
                <a:latin typeface="Lucida Sans Typewriter" pitchFamily="49" charset="0"/>
              </a:rPr>
              <a:t>, math273).</a:t>
            </a:r>
          </a:p>
          <a:p>
            <a:pPr lvl="1">
              <a:spcBef>
                <a:spcPts val="200"/>
              </a:spcBef>
              <a:buNone/>
            </a:pPr>
            <a:r>
              <a:rPr lang="en-US" sz="1200" dirty="0">
                <a:latin typeface="Lucida Sans Typewriter" pitchFamily="49" charset="0"/>
              </a:rPr>
              <a:t>enrolled(</a:t>
            </a:r>
            <a:r>
              <a:rPr lang="en-US" sz="1200" dirty="0" err="1">
                <a:latin typeface="Lucida Sans Typewriter" pitchFamily="49" charset="0"/>
              </a:rPr>
              <a:t>kiko</a:t>
            </a:r>
            <a:r>
              <a:rPr lang="en-US" sz="1200" dirty="0">
                <a:latin typeface="Lucida Sans Typewriter" pitchFamily="49" charset="0"/>
              </a:rPr>
              <a:t>, cs301).</a:t>
            </a:r>
          </a:p>
          <a:p>
            <a:pPr>
              <a:spcBef>
                <a:spcPts val="200"/>
              </a:spcBef>
            </a:pPr>
            <a:r>
              <a:rPr lang="en-US" sz="2400" dirty="0"/>
              <a:t>Here the predicates </a:t>
            </a:r>
            <a:r>
              <a:rPr lang="en-US" sz="2400" i="1" dirty="0"/>
              <a:t>instructor(</a:t>
            </a:r>
            <a:r>
              <a:rPr lang="en-US" sz="2400" i="1" dirty="0" err="1"/>
              <a:t>p,c</a:t>
            </a:r>
            <a:r>
              <a:rPr lang="en-US" sz="2400" i="1" dirty="0"/>
              <a:t>)</a:t>
            </a:r>
            <a:r>
              <a:rPr lang="en-US" sz="2400" dirty="0"/>
              <a:t> and </a:t>
            </a:r>
            <a:r>
              <a:rPr lang="en-US" sz="2400" i="1" dirty="0"/>
              <a:t>enrolled(</a:t>
            </a:r>
            <a:r>
              <a:rPr lang="en-US" sz="2400" i="1" dirty="0" err="1"/>
              <a:t>s,c</a:t>
            </a:r>
            <a:r>
              <a:rPr lang="en-US" sz="2400" i="1" dirty="0"/>
              <a:t>)</a:t>
            </a:r>
            <a:r>
              <a:rPr lang="en-US" sz="2400" dirty="0"/>
              <a:t> represent that professor </a:t>
            </a:r>
            <a:r>
              <a:rPr lang="en-US" sz="2400" i="1" dirty="0"/>
              <a:t>p </a:t>
            </a:r>
            <a:r>
              <a:rPr lang="en-US" sz="2400" dirty="0"/>
              <a:t>is the instructor of course </a:t>
            </a:r>
            <a:r>
              <a:rPr lang="en-US" sz="2400" i="1" dirty="0"/>
              <a:t>c</a:t>
            </a:r>
            <a:r>
              <a:rPr lang="en-US" sz="2400" dirty="0"/>
              <a:t> and that student </a:t>
            </a:r>
            <a:r>
              <a:rPr lang="en-US" sz="2400" i="1" dirty="0"/>
              <a:t>s </a:t>
            </a:r>
            <a:r>
              <a:rPr lang="en-US" sz="2400" dirty="0"/>
              <a:t>is enrolled in course </a:t>
            </a:r>
            <a:r>
              <a:rPr lang="en-US" sz="2400" i="1" dirty="0"/>
              <a:t>c</a:t>
            </a:r>
            <a:r>
              <a:rPr lang="en-US" sz="2400" dirty="0"/>
              <a:t>.</a:t>
            </a:r>
          </a:p>
        </p:txBody>
      </p:sp>
    </p:spTree>
    <p:extLst>
      <p:ext uri="{BB962C8B-B14F-4D97-AF65-F5344CB8AC3E}">
        <p14:creationId xmlns:p14="http://schemas.microsoft.com/office/powerpoint/2010/main" val="7105837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Logic Programming (optional)</a:t>
            </a:r>
            <a:r>
              <a:rPr lang="en-IN" sz="1500" dirty="0"/>
              <a:t> 2</a:t>
            </a:r>
          </a:p>
        </p:txBody>
      </p:sp>
      <p:sp>
        <p:nvSpPr>
          <p:cNvPr id="3" name="Content Placeholder 2"/>
          <p:cNvSpPr>
            <a:spLocks noGrp="1"/>
          </p:cNvSpPr>
          <p:nvPr>
            <p:ph idx="1"/>
          </p:nvPr>
        </p:nvSpPr>
        <p:spPr>
          <a:xfrm>
            <a:off x="457200" y="1295400"/>
            <a:ext cx="8460000" cy="4572000"/>
          </a:xfrm>
        </p:spPr>
        <p:txBody>
          <a:bodyPr/>
          <a:lstStyle/>
          <a:p>
            <a:pPr>
              <a:spcBef>
                <a:spcPts val="300"/>
              </a:spcBef>
            </a:pPr>
            <a:r>
              <a:rPr lang="en-US" dirty="0"/>
              <a:t>In Prolog, names beginning with an uppercase letter are variables. </a:t>
            </a:r>
          </a:p>
          <a:p>
            <a:pPr>
              <a:spcBef>
                <a:spcPts val="300"/>
              </a:spcBef>
            </a:pPr>
            <a:r>
              <a:rPr lang="en-US" dirty="0"/>
              <a:t>If we </a:t>
            </a:r>
            <a:r>
              <a:rPr lang="en-US"/>
              <a:t>have a predicate </a:t>
            </a:r>
            <a:r>
              <a:rPr lang="en-US" i="1" dirty="0"/>
              <a:t>teaches(</a:t>
            </a:r>
            <a:r>
              <a:rPr lang="en-US" i="1" dirty="0" err="1"/>
              <a:t>p,s</a:t>
            </a:r>
            <a:r>
              <a:rPr lang="en-US" i="1" dirty="0"/>
              <a:t>) </a:t>
            </a:r>
            <a:r>
              <a:rPr lang="en-US" dirty="0"/>
              <a:t>representing “professor </a:t>
            </a:r>
            <a:r>
              <a:rPr lang="en-US" i="1" dirty="0"/>
              <a:t>p</a:t>
            </a:r>
            <a:r>
              <a:rPr lang="en-US" dirty="0"/>
              <a:t> teaches student </a:t>
            </a:r>
            <a:r>
              <a:rPr lang="en-US" i="1" dirty="0"/>
              <a:t>s</a:t>
            </a:r>
            <a:r>
              <a:rPr lang="en-US" dirty="0"/>
              <a:t>,” we can write the rule:</a:t>
            </a:r>
          </a:p>
          <a:p>
            <a:pPr>
              <a:spcBef>
                <a:spcPts val="300"/>
              </a:spcBef>
            </a:pPr>
            <a:r>
              <a:rPr lang="en-US" sz="2000" i="1" dirty="0">
                <a:latin typeface="Lucida Sans Typewriter" pitchFamily="49" charset="0"/>
              </a:rPr>
              <a:t>teaches(P,S)</a:t>
            </a:r>
            <a:r>
              <a:rPr lang="en-US" sz="2000" dirty="0">
                <a:latin typeface="Lucida Sans Typewriter" pitchFamily="49" charset="0"/>
              </a:rPr>
              <a:t> :- </a:t>
            </a:r>
            <a:r>
              <a:rPr lang="en-US" sz="2000" i="1" dirty="0">
                <a:latin typeface="Lucida Sans Typewriter" pitchFamily="49" charset="0"/>
              </a:rPr>
              <a:t>instructor(P,C)</a:t>
            </a:r>
            <a:r>
              <a:rPr lang="en-US" sz="2000" dirty="0">
                <a:latin typeface="Lucida Sans Typewriter" pitchFamily="49" charset="0"/>
              </a:rPr>
              <a:t>, </a:t>
            </a:r>
            <a:r>
              <a:rPr lang="en-US" sz="2000" i="1" dirty="0">
                <a:latin typeface="Lucida Sans Typewriter" pitchFamily="49" charset="0"/>
              </a:rPr>
              <a:t>enrolled(S,C)</a:t>
            </a:r>
            <a:r>
              <a:rPr lang="en-US" sz="2000" dirty="0">
                <a:latin typeface="Lucida Sans Typewriter" pitchFamily="49" charset="0"/>
              </a:rPr>
              <a:t>.</a:t>
            </a:r>
          </a:p>
          <a:p>
            <a:pPr>
              <a:spcBef>
                <a:spcPts val="300"/>
              </a:spcBef>
            </a:pPr>
            <a:r>
              <a:rPr lang="en-US" dirty="0"/>
              <a:t>This Prolog rule can be viewed as equivalent to the following statement in logic (using our conventions for logical statements).</a:t>
            </a:r>
          </a:p>
        </p:txBody>
      </p:sp>
      <p:graphicFrame>
        <p:nvGraphicFramePr>
          <p:cNvPr id="4" name="Object 3"/>
          <p:cNvGraphicFramePr>
            <a:graphicFrameLocks noChangeAspect="1"/>
          </p:cNvGraphicFramePr>
          <p:nvPr>
            <p:extLst>
              <p:ext uri="{D42A27DB-BD31-4B8C-83A1-F6EECF244321}">
                <p14:modId xmlns:p14="http://schemas.microsoft.com/office/powerpoint/2010/main" val="2768081750"/>
              </p:ext>
            </p:extLst>
          </p:nvPr>
        </p:nvGraphicFramePr>
        <p:xfrm>
          <a:off x="1752600" y="5973763"/>
          <a:ext cx="4953000" cy="508000"/>
        </p:xfrm>
        <a:graphic>
          <a:graphicData uri="http://schemas.openxmlformats.org/presentationml/2006/ole">
            <mc:AlternateContent xmlns:mc="http://schemas.openxmlformats.org/markup-compatibility/2006">
              <mc:Choice xmlns:v="urn:schemas-microsoft-com:vml" Requires="v">
                <p:oleObj spid="_x0000_s32968" name="Equation" r:id="rId3" imgW="2476440" imgH="253800" progId="Equation.DSMT4">
                  <p:embed/>
                </p:oleObj>
              </mc:Choice>
              <mc:Fallback>
                <p:oleObj name="Equation" r:id="rId3" imgW="2476440" imgH="253800" progId="Equation.DSMT4">
                  <p:embed/>
                  <p:pic>
                    <p:nvPicPr>
                      <p:cNvPr id="10" name="Object 6"/>
                      <p:cNvPicPr/>
                      <p:nvPr/>
                    </p:nvPicPr>
                    <p:blipFill>
                      <a:blip r:embed="rId4"/>
                      <a:stretch>
                        <a:fillRect/>
                      </a:stretch>
                    </p:blipFill>
                    <p:spPr>
                      <a:xfrm>
                        <a:off x="1752600" y="5973763"/>
                        <a:ext cx="4953000" cy="508000"/>
                      </a:xfrm>
                      <a:prstGeom prst="rect">
                        <a:avLst/>
                      </a:prstGeom>
                    </p:spPr>
                  </p:pic>
                </p:oleObj>
              </mc:Fallback>
            </mc:AlternateContent>
          </a:graphicData>
        </a:graphic>
      </p:graphicFrame>
    </p:spTree>
    <p:extLst>
      <p:ext uri="{BB962C8B-B14F-4D97-AF65-F5344CB8AC3E}">
        <p14:creationId xmlns:p14="http://schemas.microsoft.com/office/powerpoint/2010/main" val="1427957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Logic Programming (optional)</a:t>
            </a:r>
            <a:r>
              <a:rPr lang="en-IN" sz="1500" dirty="0"/>
              <a:t> 3</a:t>
            </a:r>
          </a:p>
        </p:txBody>
      </p:sp>
      <p:sp>
        <p:nvSpPr>
          <p:cNvPr id="3" name="Content Placeholder 2"/>
          <p:cNvSpPr>
            <a:spLocks noGrp="1"/>
          </p:cNvSpPr>
          <p:nvPr>
            <p:ph idx="1"/>
          </p:nvPr>
        </p:nvSpPr>
        <p:spPr>
          <a:xfrm>
            <a:off x="457200" y="1295400"/>
            <a:ext cx="8460000" cy="5257800"/>
          </a:xfrm>
        </p:spPr>
        <p:txBody>
          <a:bodyPr/>
          <a:lstStyle/>
          <a:p>
            <a:r>
              <a:rPr lang="en-US" sz="2400" dirty="0"/>
              <a:t>Prolog programs are loaded into a </a:t>
            </a:r>
            <a:r>
              <a:rPr lang="en-US" sz="2400" i="1" dirty="0"/>
              <a:t>Prolog interpreter</a:t>
            </a:r>
            <a:r>
              <a:rPr lang="en-US" sz="2400" dirty="0"/>
              <a:t>. The interpreter receives</a:t>
            </a:r>
            <a:r>
              <a:rPr lang="en-US" sz="2400" i="1" dirty="0"/>
              <a:t> queries </a:t>
            </a:r>
            <a:r>
              <a:rPr lang="en-US" sz="2400" dirty="0"/>
              <a:t>and returns answers using the Prolog program.</a:t>
            </a:r>
          </a:p>
          <a:p>
            <a:r>
              <a:rPr lang="en-US" sz="2400" dirty="0"/>
              <a:t>For example, using our program, the following query may be given:</a:t>
            </a:r>
          </a:p>
          <a:p>
            <a:r>
              <a:rPr lang="en-US" sz="2400" dirty="0">
                <a:latin typeface="Lucida Sans Typewriter" pitchFamily="49" charset="0"/>
              </a:rPr>
              <a:t>	?enrolled(kevin,math273).</a:t>
            </a:r>
          </a:p>
          <a:p>
            <a:r>
              <a:rPr lang="en-US" sz="2400" dirty="0"/>
              <a:t>Prolog produces the response:</a:t>
            </a:r>
          </a:p>
          <a:p>
            <a:r>
              <a:rPr lang="en-US" sz="2400" dirty="0">
                <a:latin typeface="Lucida Sans Typewriter" pitchFamily="49" charset="0"/>
              </a:rPr>
              <a:t>	yes</a:t>
            </a:r>
          </a:p>
          <a:p>
            <a:r>
              <a:rPr lang="en-US" sz="2400" dirty="0"/>
              <a:t>Note that the </a:t>
            </a:r>
            <a:r>
              <a:rPr lang="en-US" sz="2400" dirty="0">
                <a:latin typeface="Lucida Sans Typewriter" pitchFamily="49" charset="0"/>
              </a:rPr>
              <a:t>? </a:t>
            </a:r>
            <a:r>
              <a:rPr lang="en-US" sz="2400" dirty="0"/>
              <a:t>is the prompt given by the Prolog interpreter indicating that it is ready to receive a query.</a:t>
            </a:r>
          </a:p>
        </p:txBody>
      </p:sp>
    </p:spTree>
    <p:extLst>
      <p:ext uri="{BB962C8B-B14F-4D97-AF65-F5344CB8AC3E}">
        <p14:creationId xmlns:p14="http://schemas.microsoft.com/office/powerpoint/2010/main" val="38581691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Logic Programming (optional)</a:t>
            </a:r>
            <a:r>
              <a:rPr lang="en-IN" sz="1500" dirty="0"/>
              <a:t> 4</a:t>
            </a:r>
          </a:p>
        </p:txBody>
      </p:sp>
      <p:sp>
        <p:nvSpPr>
          <p:cNvPr id="3" name="Content Placeholder 2"/>
          <p:cNvSpPr>
            <a:spLocks noGrp="1"/>
          </p:cNvSpPr>
          <p:nvPr>
            <p:ph idx="1"/>
          </p:nvPr>
        </p:nvSpPr>
        <p:spPr>
          <a:xfrm>
            <a:off x="457200" y="1295400"/>
            <a:ext cx="3962400" cy="4953000"/>
          </a:xfrm>
        </p:spPr>
        <p:txBody>
          <a:bodyPr/>
          <a:lstStyle/>
          <a:p>
            <a:pPr>
              <a:spcBef>
                <a:spcPts val="100"/>
              </a:spcBef>
            </a:pPr>
            <a:r>
              <a:rPr lang="en-US" sz="2400" dirty="0"/>
              <a:t>The query:</a:t>
            </a:r>
          </a:p>
          <a:p>
            <a:pPr>
              <a:spcBef>
                <a:spcPts val="100"/>
              </a:spcBef>
            </a:pPr>
            <a:r>
              <a:rPr lang="en-US" sz="2000" dirty="0">
                <a:latin typeface="Lucida Sans Typewriter" pitchFamily="49" charset="0"/>
              </a:rPr>
              <a:t>	?enrolled(X,math273).</a:t>
            </a:r>
          </a:p>
          <a:p>
            <a:pPr>
              <a:spcBef>
                <a:spcPts val="100"/>
              </a:spcBef>
            </a:pPr>
            <a:r>
              <a:rPr lang="en-US" sz="2400" dirty="0"/>
              <a:t>produces the response:</a:t>
            </a:r>
          </a:p>
          <a:p>
            <a:pPr>
              <a:spcBef>
                <a:spcPts val="100"/>
              </a:spcBef>
            </a:pPr>
            <a:r>
              <a:rPr lang="en-US" sz="2000" dirty="0">
                <a:latin typeface="Lucida Sans Typewriter" pitchFamily="49" charset="0"/>
              </a:rPr>
              <a:t>	X = </a:t>
            </a:r>
            <a:r>
              <a:rPr lang="en-US" sz="2000" dirty="0" err="1">
                <a:latin typeface="Lucida Sans Typewriter" pitchFamily="49" charset="0"/>
              </a:rPr>
              <a:t>kevin</a:t>
            </a:r>
            <a:r>
              <a:rPr lang="en-US" sz="2000" dirty="0">
                <a:latin typeface="Lucida Sans Typewriter" pitchFamily="49" charset="0"/>
              </a:rPr>
              <a:t>;</a:t>
            </a:r>
          </a:p>
          <a:p>
            <a:pPr>
              <a:spcBef>
                <a:spcPts val="100"/>
              </a:spcBef>
            </a:pPr>
            <a:r>
              <a:rPr lang="en-US" sz="2000" dirty="0">
                <a:latin typeface="Lucida Sans Typewriter" pitchFamily="49" charset="0"/>
              </a:rPr>
              <a:t>	X = </a:t>
            </a:r>
            <a:r>
              <a:rPr lang="en-US" sz="2000" dirty="0" err="1">
                <a:latin typeface="Lucida Sans Typewriter" pitchFamily="49" charset="0"/>
              </a:rPr>
              <a:t>kiko</a:t>
            </a:r>
            <a:r>
              <a:rPr lang="en-US" sz="2000" dirty="0">
                <a:latin typeface="Lucida Sans Typewriter" pitchFamily="49" charset="0"/>
              </a:rPr>
              <a:t>;</a:t>
            </a:r>
          </a:p>
          <a:p>
            <a:pPr>
              <a:spcBef>
                <a:spcPts val="100"/>
              </a:spcBef>
            </a:pPr>
            <a:r>
              <a:rPr lang="en-US" sz="2000" dirty="0">
                <a:latin typeface="Lucida Sans Typewriter" pitchFamily="49" charset="0"/>
              </a:rPr>
              <a:t>	no</a:t>
            </a:r>
          </a:p>
          <a:p>
            <a:pPr>
              <a:spcBef>
                <a:spcPts val="100"/>
              </a:spcBef>
            </a:pPr>
            <a:r>
              <a:rPr lang="en-US" sz="2400" dirty="0"/>
              <a:t>The query:</a:t>
            </a:r>
          </a:p>
          <a:p>
            <a:pPr>
              <a:spcBef>
                <a:spcPts val="100"/>
              </a:spcBef>
            </a:pPr>
            <a:r>
              <a:rPr lang="en-US" sz="2000" dirty="0">
                <a:latin typeface="Lucida Sans Typewriter" pitchFamily="49" charset="0"/>
              </a:rPr>
              <a:t>	?teaches(</a:t>
            </a:r>
            <a:r>
              <a:rPr lang="en-US" sz="2000" dirty="0" err="1">
                <a:latin typeface="Lucida Sans Typewriter" pitchFamily="49" charset="0"/>
              </a:rPr>
              <a:t>X,juana</a:t>
            </a:r>
            <a:r>
              <a:rPr lang="en-US" sz="2000" dirty="0">
                <a:latin typeface="Lucida Sans Typewriter" pitchFamily="49" charset="0"/>
              </a:rPr>
              <a:t>).</a:t>
            </a:r>
          </a:p>
          <a:p>
            <a:pPr>
              <a:spcBef>
                <a:spcPts val="100"/>
              </a:spcBef>
            </a:pPr>
            <a:r>
              <a:rPr lang="en-US" sz="2400" dirty="0"/>
              <a:t>produces the response:</a:t>
            </a:r>
          </a:p>
          <a:p>
            <a:pPr>
              <a:spcBef>
                <a:spcPts val="100"/>
              </a:spcBef>
            </a:pPr>
            <a:r>
              <a:rPr lang="en-US" sz="2000" dirty="0">
                <a:latin typeface="Lucida Sans Typewriter" pitchFamily="49" charset="0"/>
              </a:rPr>
              <a:t>	X = </a:t>
            </a:r>
            <a:r>
              <a:rPr lang="en-US" sz="2000" dirty="0" err="1">
                <a:latin typeface="Lucida Sans Typewriter" pitchFamily="49" charset="0"/>
              </a:rPr>
              <a:t>patel</a:t>
            </a:r>
            <a:r>
              <a:rPr lang="en-US" sz="2000" dirty="0">
                <a:latin typeface="Lucida Sans Typewriter" pitchFamily="49" charset="0"/>
              </a:rPr>
              <a:t>;</a:t>
            </a:r>
          </a:p>
          <a:p>
            <a:pPr>
              <a:spcBef>
                <a:spcPts val="100"/>
              </a:spcBef>
            </a:pPr>
            <a:r>
              <a:rPr lang="en-US" sz="2000" dirty="0">
                <a:latin typeface="Lucida Sans Typewriter" pitchFamily="49" charset="0"/>
              </a:rPr>
              <a:t>	X = </a:t>
            </a:r>
            <a:r>
              <a:rPr lang="en-US" sz="2000" dirty="0" err="1">
                <a:latin typeface="Lucida Sans Typewriter" pitchFamily="49" charset="0"/>
              </a:rPr>
              <a:t>grossman</a:t>
            </a:r>
            <a:r>
              <a:rPr lang="en-US" sz="2000" dirty="0">
                <a:latin typeface="Lucida Sans Typewriter" pitchFamily="49" charset="0"/>
              </a:rPr>
              <a:t>;</a:t>
            </a:r>
          </a:p>
          <a:p>
            <a:pPr>
              <a:spcBef>
                <a:spcPts val="100"/>
              </a:spcBef>
            </a:pPr>
            <a:r>
              <a:rPr lang="en-US" sz="2000" dirty="0">
                <a:latin typeface="Lucida Sans Typewriter" pitchFamily="49" charset="0"/>
              </a:rPr>
              <a:t>	no</a:t>
            </a:r>
          </a:p>
        </p:txBody>
      </p:sp>
      <p:sp>
        <p:nvSpPr>
          <p:cNvPr id="4" name="Content Placeholder 3"/>
          <p:cNvSpPr>
            <a:spLocks noGrp="1"/>
          </p:cNvSpPr>
          <p:nvPr>
            <p:ph idx="13"/>
          </p:nvPr>
        </p:nvSpPr>
        <p:spPr>
          <a:xfrm>
            <a:off x="4876800" y="2583180"/>
            <a:ext cx="3744000" cy="2217420"/>
          </a:xfrm>
        </p:spPr>
        <p:txBody>
          <a:bodyPr/>
          <a:lstStyle/>
          <a:p>
            <a:r>
              <a:rPr lang="en-US" sz="2000" dirty="0"/>
              <a:t>The Prolog interpreter tries to find an instantiation for </a:t>
            </a:r>
            <a:r>
              <a:rPr lang="en-US" sz="2000" dirty="0">
                <a:latin typeface="Lucida Sans Typewriter" pitchFamily="49" charset="0"/>
              </a:rPr>
              <a:t>X</a:t>
            </a:r>
            <a:r>
              <a:rPr lang="en-US" sz="2000" dirty="0"/>
              <a:t>. It does so and returns</a:t>
            </a:r>
            <a:r>
              <a:rPr lang="en-US" sz="2000" dirty="0">
                <a:latin typeface="Lucida Sans Typewriter" pitchFamily="49" charset="0"/>
              </a:rPr>
              <a:t> X = </a:t>
            </a:r>
            <a:r>
              <a:rPr lang="en-US" sz="2000" dirty="0" err="1">
                <a:latin typeface="Lucida Sans Typewriter" pitchFamily="49" charset="0"/>
              </a:rPr>
              <a:t>kevin</a:t>
            </a:r>
            <a:r>
              <a:rPr lang="en-US" sz="2000" dirty="0">
                <a:latin typeface="Lucida Sans Typewriter" pitchFamily="49" charset="0"/>
              </a:rPr>
              <a:t>. </a:t>
            </a:r>
            <a:r>
              <a:rPr lang="en-US" sz="2000" dirty="0"/>
              <a:t>Then the user types the </a:t>
            </a:r>
            <a:r>
              <a:rPr lang="en-US" sz="2000" dirty="0">
                <a:latin typeface="Lucida Sans Typewriter" pitchFamily="49" charset="0"/>
              </a:rPr>
              <a:t>; </a:t>
            </a:r>
            <a:r>
              <a:rPr lang="en-US" sz="2000" dirty="0"/>
              <a:t>indicating a request for another answer. When Prolog is unable to find another answer it returns </a:t>
            </a:r>
            <a:r>
              <a:rPr lang="en-US" sz="2000" dirty="0">
                <a:latin typeface="Lucida Sans Typewriter" pitchFamily="49" charset="0"/>
              </a:rPr>
              <a:t>no</a:t>
            </a:r>
            <a:r>
              <a:rPr lang="en-US" sz="2000" dirty="0"/>
              <a:t>.</a:t>
            </a:r>
          </a:p>
        </p:txBody>
      </p:sp>
    </p:spTree>
    <p:extLst>
      <p:ext uri="{BB962C8B-B14F-4D97-AF65-F5344CB8AC3E}">
        <p14:creationId xmlns:p14="http://schemas.microsoft.com/office/powerpoint/2010/main" val="1824772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1</a:t>
            </a:r>
          </a:p>
        </p:txBody>
      </p:sp>
      <p:sp>
        <p:nvSpPr>
          <p:cNvPr id="3" name="Content Placeholder 2"/>
          <p:cNvSpPr>
            <a:spLocks noGrp="1"/>
          </p:cNvSpPr>
          <p:nvPr>
            <p:ph idx="1"/>
          </p:nvPr>
        </p:nvSpPr>
        <p:spPr>
          <a:xfrm>
            <a:off x="457200" y="1295400"/>
            <a:ext cx="8321040" cy="5257800"/>
          </a:xfrm>
        </p:spPr>
        <p:txBody>
          <a:bodyPr/>
          <a:lstStyle/>
          <a:p>
            <a:pPr>
              <a:spcBef>
                <a:spcPts val="300"/>
              </a:spcBef>
            </a:pPr>
            <a:r>
              <a:rPr lang="en-US" dirty="0"/>
              <a:t>Predicates </a:t>
            </a:r>
          </a:p>
          <a:p>
            <a:pPr>
              <a:spcBef>
                <a:spcPts val="300"/>
              </a:spcBef>
            </a:pPr>
            <a:r>
              <a:rPr lang="en-US" dirty="0"/>
              <a:t>Variables</a:t>
            </a:r>
          </a:p>
          <a:p>
            <a:pPr>
              <a:spcBef>
                <a:spcPts val="300"/>
              </a:spcBef>
            </a:pPr>
            <a:r>
              <a:rPr lang="en-US" dirty="0"/>
              <a:t>Quantifiers</a:t>
            </a:r>
          </a:p>
          <a:p>
            <a:pPr lvl="1">
              <a:spcBef>
                <a:spcPts val="300"/>
              </a:spcBef>
            </a:pPr>
            <a:r>
              <a:rPr lang="en-US" dirty="0"/>
              <a:t>Universal Quantifier</a:t>
            </a:r>
          </a:p>
          <a:p>
            <a:pPr lvl="1">
              <a:spcBef>
                <a:spcPts val="300"/>
              </a:spcBef>
            </a:pPr>
            <a:r>
              <a:rPr lang="en-US" dirty="0"/>
              <a:t>Existential Quantifier</a:t>
            </a:r>
          </a:p>
          <a:p>
            <a:pPr>
              <a:spcBef>
                <a:spcPts val="300"/>
              </a:spcBef>
            </a:pPr>
            <a:r>
              <a:rPr lang="en-US" dirty="0"/>
              <a:t>Negating Quantifiers</a:t>
            </a:r>
          </a:p>
          <a:p>
            <a:pPr lvl="1">
              <a:spcBef>
                <a:spcPts val="300"/>
              </a:spcBef>
            </a:pPr>
            <a:r>
              <a:rPr lang="en-US" dirty="0"/>
              <a:t>De Morgan’s Laws for Quantifiers</a:t>
            </a:r>
          </a:p>
          <a:p>
            <a:pPr>
              <a:spcBef>
                <a:spcPts val="300"/>
              </a:spcBef>
            </a:pPr>
            <a:r>
              <a:rPr lang="en-US" dirty="0"/>
              <a:t>Translating English to Logic</a:t>
            </a:r>
          </a:p>
          <a:p>
            <a:pPr>
              <a:spcBef>
                <a:spcPts val="300"/>
              </a:spcBef>
            </a:pPr>
            <a:r>
              <a:rPr lang="en-US" dirty="0"/>
              <a:t>Logic Programming (</a:t>
            </a:r>
            <a:r>
              <a:rPr lang="en-US" i="1" dirty="0"/>
              <a:t>optional</a:t>
            </a:r>
            <a:r>
              <a:rPr lang="en-US" dirty="0"/>
              <a:t>)</a:t>
            </a:r>
          </a:p>
        </p:txBody>
      </p:sp>
    </p:spTree>
    <p:extLst>
      <p:ext uri="{BB962C8B-B14F-4D97-AF65-F5344CB8AC3E}">
        <p14:creationId xmlns:p14="http://schemas.microsoft.com/office/powerpoint/2010/main" val="32311188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Logic Programming (optional)</a:t>
            </a:r>
            <a:r>
              <a:rPr lang="en-IN" sz="1500" dirty="0"/>
              <a:t> 5</a:t>
            </a:r>
          </a:p>
        </p:txBody>
      </p:sp>
      <p:sp>
        <p:nvSpPr>
          <p:cNvPr id="3" name="Content Placeholder 2"/>
          <p:cNvSpPr>
            <a:spLocks noGrp="1"/>
          </p:cNvSpPr>
          <p:nvPr>
            <p:ph idx="1"/>
          </p:nvPr>
        </p:nvSpPr>
        <p:spPr>
          <a:xfrm>
            <a:off x="457200" y="1295400"/>
            <a:ext cx="8460000" cy="5257800"/>
          </a:xfrm>
        </p:spPr>
        <p:txBody>
          <a:bodyPr/>
          <a:lstStyle/>
          <a:p>
            <a:r>
              <a:rPr lang="en-US" sz="2400" dirty="0"/>
              <a:t>The query:</a:t>
            </a:r>
          </a:p>
          <a:p>
            <a:r>
              <a:rPr lang="en-US" sz="1400" dirty="0">
                <a:latin typeface="Lucida Sans Typewriter" pitchFamily="49" charset="0"/>
              </a:rPr>
              <a:t>		?teaches(</a:t>
            </a:r>
            <a:r>
              <a:rPr lang="en-US" sz="1400" dirty="0" err="1">
                <a:latin typeface="Lucida Sans Typewriter" pitchFamily="49" charset="0"/>
              </a:rPr>
              <a:t>chan,X</a:t>
            </a:r>
            <a:r>
              <a:rPr lang="en-US" sz="1400" dirty="0">
                <a:latin typeface="Lucida Sans Typewriter" pitchFamily="49" charset="0"/>
              </a:rPr>
              <a:t>).</a:t>
            </a:r>
          </a:p>
          <a:p>
            <a:r>
              <a:rPr lang="en-US" sz="2400" dirty="0"/>
              <a:t>	produces the response:</a:t>
            </a:r>
          </a:p>
          <a:p>
            <a:r>
              <a:rPr lang="en-US" sz="1400" dirty="0">
                <a:latin typeface="Lucida Sans Typewriter" pitchFamily="49" charset="0"/>
              </a:rPr>
              <a:t>		X = </a:t>
            </a:r>
            <a:r>
              <a:rPr lang="en-US" sz="1400" dirty="0" err="1">
                <a:latin typeface="Lucida Sans Typewriter" pitchFamily="49" charset="0"/>
              </a:rPr>
              <a:t>kevin</a:t>
            </a:r>
            <a:r>
              <a:rPr lang="en-US" sz="1400" dirty="0">
                <a:latin typeface="Lucida Sans Typewriter" pitchFamily="49" charset="0"/>
              </a:rPr>
              <a:t>;</a:t>
            </a:r>
          </a:p>
          <a:p>
            <a:r>
              <a:rPr lang="en-US" sz="1400" dirty="0">
                <a:latin typeface="Lucida Sans Typewriter" pitchFamily="49" charset="0"/>
              </a:rPr>
              <a:t>		X = </a:t>
            </a:r>
            <a:r>
              <a:rPr lang="en-US" sz="1400" dirty="0" err="1">
                <a:latin typeface="Lucida Sans Typewriter" pitchFamily="49" charset="0"/>
              </a:rPr>
              <a:t>kiko</a:t>
            </a:r>
            <a:r>
              <a:rPr lang="en-US" sz="1400" dirty="0">
                <a:latin typeface="Lucida Sans Typewriter" pitchFamily="49" charset="0"/>
              </a:rPr>
              <a:t>;</a:t>
            </a:r>
          </a:p>
          <a:p>
            <a:r>
              <a:rPr lang="en-US" sz="1400" dirty="0">
                <a:latin typeface="Lucida Sans Typewriter" pitchFamily="49" charset="0"/>
              </a:rPr>
              <a:t>		no</a:t>
            </a:r>
          </a:p>
          <a:p>
            <a:r>
              <a:rPr lang="en-US" sz="2400" dirty="0"/>
              <a:t>A number of very good Prolog texts are available. </a:t>
            </a:r>
            <a:r>
              <a:rPr lang="en-US" sz="2400" i="1" dirty="0"/>
              <a:t>Learn Prolog Now! </a:t>
            </a:r>
            <a:r>
              <a:rPr lang="en-US" sz="2400" dirty="0"/>
              <a:t>is one such text with a free online version at  </a:t>
            </a:r>
            <a:r>
              <a:rPr lang="en-US" sz="2400" dirty="0">
                <a:hlinkClick r:id="rId2"/>
              </a:rPr>
              <a:t>http://www.learnprolognow.org/</a:t>
            </a:r>
            <a:endParaRPr lang="en-US" sz="2400" dirty="0"/>
          </a:p>
          <a:p>
            <a:r>
              <a:rPr lang="en-US" sz="2400" dirty="0"/>
              <a:t>There is much more to Prolog and to the entire field of logic programming.</a:t>
            </a:r>
          </a:p>
        </p:txBody>
      </p:sp>
    </p:spTree>
    <p:extLst>
      <p:ext uri="{BB962C8B-B14F-4D97-AF65-F5344CB8AC3E}">
        <p14:creationId xmlns:p14="http://schemas.microsoft.com/office/powerpoint/2010/main" val="34248616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9144000" cy="1722120"/>
          </a:xfrm>
        </p:spPr>
        <p:txBody>
          <a:bodyPr/>
          <a:lstStyle/>
          <a:p>
            <a:r>
              <a:rPr lang="en-US" sz="6000" b="1" dirty="0"/>
              <a:t>Nested Quantifiers </a:t>
            </a:r>
          </a:p>
        </p:txBody>
      </p:sp>
      <p:sp>
        <p:nvSpPr>
          <p:cNvPr id="3" name="Content Placeholder 2"/>
          <p:cNvSpPr>
            <a:spLocks noGrp="1"/>
          </p:cNvSpPr>
          <p:nvPr>
            <p:ph idx="1"/>
          </p:nvPr>
        </p:nvSpPr>
        <p:spPr>
          <a:xfrm>
            <a:off x="3200400" y="3810000"/>
            <a:ext cx="2743200" cy="640080"/>
          </a:xfrm>
        </p:spPr>
        <p:txBody>
          <a:bodyPr/>
          <a:lstStyle/>
          <a:p>
            <a:pPr algn="ctr"/>
            <a:r>
              <a:rPr lang="en-US" dirty="0"/>
              <a:t>Section 1.4</a:t>
            </a:r>
          </a:p>
        </p:txBody>
      </p:sp>
    </p:spTree>
    <p:extLst>
      <p:ext uri="{BB962C8B-B14F-4D97-AF65-F5344CB8AC3E}">
        <p14:creationId xmlns:p14="http://schemas.microsoft.com/office/powerpoint/2010/main" val="35243134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Section Summary</a:t>
            </a:r>
            <a:r>
              <a:rPr lang="en-IN" sz="1500" dirty="0"/>
              <a:t> 2</a:t>
            </a:r>
          </a:p>
        </p:txBody>
      </p:sp>
      <p:sp>
        <p:nvSpPr>
          <p:cNvPr id="3" name="Content Placeholder 2"/>
          <p:cNvSpPr>
            <a:spLocks noGrp="1"/>
          </p:cNvSpPr>
          <p:nvPr>
            <p:ph idx="1"/>
          </p:nvPr>
        </p:nvSpPr>
        <p:spPr>
          <a:xfrm>
            <a:off x="457200" y="1295400"/>
            <a:ext cx="8460000" cy="5257800"/>
          </a:xfrm>
        </p:spPr>
        <p:txBody>
          <a:bodyPr/>
          <a:lstStyle/>
          <a:p>
            <a:r>
              <a:rPr lang="en-US" dirty="0"/>
              <a:t>Nested Quantifiers</a:t>
            </a:r>
          </a:p>
          <a:p>
            <a:r>
              <a:rPr lang="en-US" dirty="0"/>
              <a:t>Order of Quantifiers</a:t>
            </a:r>
          </a:p>
          <a:p>
            <a:r>
              <a:rPr lang="en-US" dirty="0"/>
              <a:t>Translating from Nested Quantifiers into English</a:t>
            </a:r>
          </a:p>
          <a:p>
            <a:r>
              <a:rPr lang="en-US" dirty="0"/>
              <a:t>Translating Mathematical Statements into Statements involving Nested Quantifiers.</a:t>
            </a:r>
          </a:p>
          <a:p>
            <a:r>
              <a:rPr lang="en-US" dirty="0"/>
              <a:t>Translated English Sentences into Logical Expressions.</a:t>
            </a:r>
          </a:p>
          <a:p>
            <a:r>
              <a:rPr lang="en-US" dirty="0"/>
              <a:t>Negating Nested Quantifiers.</a:t>
            </a:r>
          </a:p>
        </p:txBody>
      </p:sp>
    </p:spTree>
    <p:extLst>
      <p:ext uri="{BB962C8B-B14F-4D97-AF65-F5344CB8AC3E}">
        <p14:creationId xmlns:p14="http://schemas.microsoft.com/office/powerpoint/2010/main" val="2140270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Nested Quantifiers</a:t>
            </a:r>
            <a:endParaRPr lang="en-IN" sz="1500" dirty="0"/>
          </a:p>
        </p:txBody>
      </p:sp>
      <p:sp>
        <p:nvSpPr>
          <p:cNvPr id="3" name="Content Placeholder 2"/>
          <p:cNvSpPr>
            <a:spLocks noGrp="1"/>
          </p:cNvSpPr>
          <p:nvPr>
            <p:ph idx="1"/>
          </p:nvPr>
        </p:nvSpPr>
        <p:spPr>
          <a:xfrm>
            <a:off x="457200" y="1295400"/>
            <a:ext cx="8460000" cy="5257800"/>
          </a:xfrm>
        </p:spPr>
        <p:txBody>
          <a:bodyPr/>
          <a:lstStyle/>
          <a:p>
            <a:r>
              <a:rPr lang="en-US" sz="2800" dirty="0"/>
              <a:t>Nested quantifiers are often necessary to express the meaning of sentences in English as well as important concepts in computer science and mathematics.</a:t>
            </a:r>
          </a:p>
          <a:p>
            <a:r>
              <a:rPr lang="en-US" sz="2800" b="1" dirty="0"/>
              <a:t>Example</a:t>
            </a:r>
            <a:r>
              <a:rPr lang="en-US" sz="2800" dirty="0"/>
              <a:t>: “Every real number has an inverse” is</a:t>
            </a:r>
          </a:p>
          <a:p>
            <a:r>
              <a:rPr lang="en-US" sz="2800" i="1" dirty="0">
                <a:ea typeface="Cambria Math" pitchFamily="18" charset="0"/>
                <a:sym typeface="Symbol"/>
              </a:rPr>
              <a:t>	x </a:t>
            </a:r>
            <a:r>
              <a:rPr lang="en-US" sz="2800" dirty="0">
                <a:sym typeface="Symbol"/>
              </a:rPr>
              <a:t></a:t>
            </a:r>
            <a:r>
              <a:rPr lang="en-US" sz="2800" i="1" dirty="0">
                <a:ea typeface="Cambria Math" pitchFamily="18" charset="0"/>
                <a:sym typeface="Symbol"/>
              </a:rPr>
              <a:t>y(x + y = 0</a:t>
            </a:r>
            <a:r>
              <a:rPr lang="en-US" sz="2800" i="1" dirty="0">
                <a:ea typeface="Cambria Math"/>
                <a:sym typeface="Symbol"/>
              </a:rPr>
              <a:t>)</a:t>
            </a:r>
          </a:p>
          <a:p>
            <a:r>
              <a:rPr lang="en-US" sz="2800" dirty="0">
                <a:ea typeface="Cambria Math"/>
                <a:sym typeface="Symbol"/>
              </a:rPr>
              <a:t>where the domains of x and y are the real numbers.</a:t>
            </a:r>
            <a:endParaRPr lang="en-US" sz="2800" dirty="0"/>
          </a:p>
          <a:p>
            <a:r>
              <a:rPr lang="en-US" sz="2800" dirty="0"/>
              <a:t>We can also think of nested propositional functions:</a:t>
            </a:r>
          </a:p>
          <a:p>
            <a:pPr lvl="1">
              <a:buNone/>
            </a:pPr>
            <a:r>
              <a:rPr lang="en-US" sz="2400" i="1" dirty="0">
                <a:ea typeface="Cambria Math" pitchFamily="18" charset="0"/>
                <a:sym typeface="Symbol"/>
              </a:rPr>
              <a:t>x </a:t>
            </a:r>
            <a:r>
              <a:rPr lang="en-US" sz="2400" dirty="0">
                <a:sym typeface="Symbol"/>
              </a:rPr>
              <a:t></a:t>
            </a:r>
            <a:r>
              <a:rPr lang="en-US" sz="2400" i="1" dirty="0">
                <a:ea typeface="Cambria Math" pitchFamily="18" charset="0"/>
                <a:sym typeface="Symbol"/>
              </a:rPr>
              <a:t>y(x + y = 0</a:t>
            </a:r>
            <a:r>
              <a:rPr lang="en-US" sz="2400" i="1" dirty="0">
                <a:ea typeface="Cambria Math"/>
                <a:sym typeface="Symbol"/>
              </a:rPr>
              <a:t>) </a:t>
            </a:r>
            <a:r>
              <a:rPr lang="en-US" sz="2400" dirty="0">
                <a:ea typeface="Cambria Math"/>
                <a:sym typeface="Symbol"/>
              </a:rPr>
              <a:t>can be viewed as </a:t>
            </a:r>
            <a:r>
              <a:rPr lang="en-US" sz="2400" i="1" dirty="0">
                <a:ea typeface="Cambria Math" pitchFamily="18" charset="0"/>
                <a:sym typeface="Symbol"/>
              </a:rPr>
              <a:t>x Q</a:t>
            </a:r>
            <a:r>
              <a:rPr lang="en-US" sz="2400" dirty="0">
                <a:ea typeface="Cambria Math" pitchFamily="18" charset="0"/>
                <a:sym typeface="Symbol"/>
              </a:rPr>
              <a:t>(</a:t>
            </a:r>
            <a:r>
              <a:rPr lang="en-US" sz="2400" i="1" dirty="0">
                <a:ea typeface="Cambria Math" pitchFamily="18" charset="0"/>
                <a:sym typeface="Symbol"/>
              </a:rPr>
              <a:t>x</a:t>
            </a:r>
            <a:r>
              <a:rPr lang="en-US" sz="2400" dirty="0">
                <a:ea typeface="Cambria Math" pitchFamily="18" charset="0"/>
                <a:sym typeface="Symbol"/>
              </a:rPr>
              <a:t>) </a:t>
            </a:r>
            <a:r>
              <a:rPr lang="en-US" sz="2400" dirty="0">
                <a:ea typeface="Cambria Math"/>
                <a:sym typeface="Symbol"/>
              </a:rPr>
              <a:t>where </a:t>
            </a:r>
            <a:r>
              <a:rPr lang="en-US" sz="2400" i="1" dirty="0">
                <a:ea typeface="Cambria Math" pitchFamily="18" charset="0"/>
                <a:sym typeface="Symbol"/>
              </a:rPr>
              <a:t>Q</a:t>
            </a:r>
            <a:r>
              <a:rPr lang="en-US" sz="2400" dirty="0">
                <a:ea typeface="Cambria Math" pitchFamily="18" charset="0"/>
                <a:sym typeface="Symbol"/>
              </a:rPr>
              <a:t>(</a:t>
            </a:r>
            <a:r>
              <a:rPr lang="en-US" sz="2400" i="1" dirty="0">
                <a:ea typeface="Cambria Math" pitchFamily="18" charset="0"/>
                <a:sym typeface="Symbol"/>
              </a:rPr>
              <a:t>x</a:t>
            </a:r>
            <a:r>
              <a:rPr lang="en-US" sz="2400" dirty="0">
                <a:ea typeface="Cambria Math" pitchFamily="18" charset="0"/>
                <a:sym typeface="Symbol"/>
              </a:rPr>
              <a:t>) </a:t>
            </a:r>
            <a:r>
              <a:rPr lang="en-US" sz="2400" dirty="0">
                <a:ea typeface="Cambria Math"/>
                <a:sym typeface="Symbol"/>
              </a:rPr>
              <a:t>is</a:t>
            </a:r>
            <a:br>
              <a:rPr lang="en-US" sz="2400" dirty="0">
                <a:ea typeface="Cambria Math"/>
                <a:sym typeface="Symbol"/>
              </a:rPr>
            </a:br>
            <a:r>
              <a:rPr lang="en-US" sz="2400" dirty="0">
                <a:sym typeface="Symbol"/>
              </a:rPr>
              <a:t></a:t>
            </a:r>
            <a:r>
              <a:rPr lang="en-US" sz="2400" i="1" dirty="0">
                <a:ea typeface="Cambria Math" pitchFamily="18" charset="0"/>
                <a:sym typeface="Symbol"/>
              </a:rPr>
              <a:t>y P(x, y) </a:t>
            </a:r>
            <a:r>
              <a:rPr lang="en-US" sz="2400" dirty="0">
                <a:ea typeface="Cambria Math" pitchFamily="18" charset="0"/>
                <a:sym typeface="Symbol"/>
              </a:rPr>
              <a:t>where </a:t>
            </a:r>
            <a:r>
              <a:rPr lang="en-US" sz="2400" i="1" dirty="0">
                <a:ea typeface="Cambria Math" pitchFamily="18" charset="0"/>
                <a:sym typeface="Symbol"/>
              </a:rPr>
              <a:t>P(x, y) is (x + y = 0</a:t>
            </a:r>
            <a:r>
              <a:rPr lang="en-US" sz="2400" i="1" dirty="0">
                <a:ea typeface="Cambria Math"/>
                <a:sym typeface="Symbol"/>
              </a:rPr>
              <a:t>) </a:t>
            </a:r>
            <a:endParaRPr lang="en-US" sz="2400" dirty="0"/>
          </a:p>
        </p:txBody>
      </p:sp>
    </p:spTree>
    <p:extLst>
      <p:ext uri="{BB962C8B-B14F-4D97-AF65-F5344CB8AC3E}">
        <p14:creationId xmlns:p14="http://schemas.microsoft.com/office/powerpoint/2010/main" val="204400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Thinking of Nested Quantification</a:t>
            </a:r>
            <a:endParaRPr lang="en-IN" sz="1500" dirty="0"/>
          </a:p>
        </p:txBody>
      </p:sp>
      <p:sp>
        <p:nvSpPr>
          <p:cNvPr id="3" name="Content Placeholder 2"/>
          <p:cNvSpPr>
            <a:spLocks noGrp="1"/>
          </p:cNvSpPr>
          <p:nvPr>
            <p:ph idx="1"/>
          </p:nvPr>
        </p:nvSpPr>
        <p:spPr>
          <a:xfrm>
            <a:off x="457200" y="1295400"/>
            <a:ext cx="8460000" cy="5257800"/>
          </a:xfrm>
        </p:spPr>
        <p:txBody>
          <a:bodyPr/>
          <a:lstStyle/>
          <a:p>
            <a:pPr>
              <a:spcBef>
                <a:spcPts val="0"/>
              </a:spcBef>
            </a:pPr>
            <a:r>
              <a:rPr lang="en-US" sz="2400" dirty="0">
                <a:ea typeface="Cambria Math"/>
                <a:sym typeface="Symbol"/>
              </a:rPr>
              <a:t>Nested Loops</a:t>
            </a:r>
          </a:p>
          <a:p>
            <a:pPr lvl="1">
              <a:spcBef>
                <a:spcPts val="0"/>
              </a:spcBef>
            </a:pPr>
            <a:r>
              <a:rPr lang="en-US" sz="2000" dirty="0">
                <a:ea typeface="Cambria Math"/>
                <a:sym typeface="Symbol"/>
              </a:rPr>
              <a:t>To see if </a:t>
            </a:r>
            <a:r>
              <a:rPr lang="en-US" sz="2000" i="1" dirty="0">
                <a:latin typeface="Cambria Math" pitchFamily="18" charset="0"/>
                <a:ea typeface="Cambria Math" pitchFamily="18" charset="0"/>
                <a:sym typeface="Symbol"/>
              </a:rPr>
              <a:t></a:t>
            </a:r>
            <a:r>
              <a:rPr lang="en-US" sz="2000" i="1" dirty="0" err="1">
                <a:latin typeface="Cambria Math" pitchFamily="18" charset="0"/>
                <a:ea typeface="Cambria Math" pitchFamily="18" charset="0"/>
                <a:sym typeface="Symbol"/>
              </a:rPr>
              <a:t>xyP</a:t>
            </a:r>
            <a:r>
              <a:rPr lang="en-US" sz="2000" i="1" dirty="0">
                <a:latin typeface="Cambria Math" pitchFamily="18" charset="0"/>
                <a:ea typeface="Cambria Math" pitchFamily="18" charset="0"/>
                <a:sym typeface="Symbol"/>
              </a:rPr>
              <a:t> (</a:t>
            </a:r>
            <a:r>
              <a:rPr lang="en-US" sz="2000" i="1" dirty="0" err="1">
                <a:latin typeface="Cambria Math" pitchFamily="18" charset="0"/>
                <a:ea typeface="Cambria Math" pitchFamily="18" charset="0"/>
                <a:sym typeface="Symbol"/>
              </a:rPr>
              <a:t>x,y</a:t>
            </a:r>
            <a:r>
              <a:rPr lang="en-US" sz="2000" i="1" dirty="0">
                <a:latin typeface="Cambria Math" pitchFamily="18" charset="0"/>
                <a:ea typeface="Cambria Math" pitchFamily="18" charset="0"/>
                <a:sym typeface="Symbol"/>
              </a:rPr>
              <a:t>) </a:t>
            </a:r>
            <a:r>
              <a:rPr lang="en-US" sz="2000" dirty="0">
                <a:latin typeface="Cambria Math" pitchFamily="18" charset="0"/>
                <a:ea typeface="Cambria Math" pitchFamily="18" charset="0"/>
                <a:sym typeface="Symbol"/>
              </a:rPr>
              <a:t>is true, loop through the values of </a:t>
            </a:r>
            <a:r>
              <a:rPr lang="en-US" sz="2000" i="1" dirty="0">
                <a:latin typeface="Cambria Math" pitchFamily="18" charset="0"/>
                <a:ea typeface="Cambria Math" pitchFamily="18" charset="0"/>
                <a:sym typeface="Symbol"/>
              </a:rPr>
              <a:t>x </a:t>
            </a:r>
            <a:r>
              <a:rPr lang="en-US" sz="2000" dirty="0">
                <a:latin typeface="Cambria Math" pitchFamily="18" charset="0"/>
                <a:ea typeface="Cambria Math" pitchFamily="18" charset="0"/>
                <a:sym typeface="Symbol"/>
              </a:rPr>
              <a:t>:</a:t>
            </a:r>
          </a:p>
          <a:p>
            <a:pPr lvl="2">
              <a:spcBef>
                <a:spcPts val="0"/>
              </a:spcBef>
            </a:pPr>
            <a:r>
              <a:rPr lang="en-US" sz="2000" dirty="0">
                <a:latin typeface="Cambria Math" pitchFamily="18" charset="0"/>
                <a:ea typeface="Cambria Math" pitchFamily="18" charset="0"/>
                <a:sym typeface="Symbol"/>
              </a:rPr>
              <a:t> </a:t>
            </a:r>
            <a:r>
              <a:rPr lang="en-US" sz="1800" dirty="0">
                <a:latin typeface="Cambria Math" pitchFamily="18" charset="0"/>
                <a:ea typeface="Cambria Math" pitchFamily="18" charset="0"/>
                <a:sym typeface="Symbol"/>
              </a:rPr>
              <a:t>At each step, loop through the values for </a:t>
            </a:r>
            <a:r>
              <a:rPr lang="en-US" sz="1800" i="1" dirty="0">
                <a:latin typeface="Cambria Math" pitchFamily="18" charset="0"/>
                <a:ea typeface="Cambria Math" pitchFamily="18" charset="0"/>
                <a:sym typeface="Symbol"/>
              </a:rPr>
              <a:t>y</a:t>
            </a:r>
            <a:r>
              <a:rPr lang="en-US" sz="1800" dirty="0">
                <a:latin typeface="Cambria Math" pitchFamily="18" charset="0"/>
                <a:ea typeface="Cambria Math" pitchFamily="18" charset="0"/>
                <a:sym typeface="Symbol"/>
              </a:rPr>
              <a:t>.</a:t>
            </a:r>
          </a:p>
          <a:p>
            <a:pPr lvl="2">
              <a:spcBef>
                <a:spcPts val="0"/>
              </a:spcBef>
            </a:pPr>
            <a:r>
              <a:rPr lang="en-US" sz="1800" dirty="0">
                <a:ea typeface="Cambria Math" pitchFamily="18" charset="0"/>
                <a:sym typeface="Symbol"/>
              </a:rPr>
              <a:t> If for some pair of </a:t>
            </a:r>
            <a:r>
              <a:rPr lang="en-US" sz="1800" i="1" dirty="0">
                <a:latin typeface="Cambria Math" pitchFamily="18" charset="0"/>
                <a:ea typeface="Cambria Math" pitchFamily="18" charset="0"/>
                <a:sym typeface="Symbol"/>
              </a:rPr>
              <a:t>x </a:t>
            </a:r>
            <a:r>
              <a:rPr lang="en-US" sz="1800" dirty="0" err="1">
                <a:ea typeface="Cambria Math" pitchFamily="18" charset="0"/>
                <a:sym typeface="Symbol"/>
              </a:rPr>
              <a:t>and</a:t>
            </a:r>
            <a:r>
              <a:rPr lang="en-US" sz="1800" i="1" dirty="0" err="1">
                <a:latin typeface="Cambria Math" pitchFamily="18" charset="0"/>
                <a:ea typeface="Cambria Math" pitchFamily="18" charset="0"/>
                <a:sym typeface="Symbol"/>
              </a:rPr>
              <a:t>y</a:t>
            </a:r>
            <a:r>
              <a:rPr lang="en-US" sz="1800" i="1" dirty="0">
                <a:latin typeface="Cambria Math" pitchFamily="18" charset="0"/>
                <a:ea typeface="Cambria Math" pitchFamily="18" charset="0"/>
                <a:sym typeface="Symbol"/>
              </a:rPr>
              <a:t>, P(</a:t>
            </a:r>
            <a:r>
              <a:rPr lang="en-US" sz="1800" i="1" dirty="0" err="1">
                <a:latin typeface="Cambria Math" pitchFamily="18" charset="0"/>
                <a:ea typeface="Cambria Math" pitchFamily="18" charset="0"/>
                <a:sym typeface="Symbol"/>
              </a:rPr>
              <a:t>x,y</a:t>
            </a:r>
            <a:r>
              <a:rPr lang="en-US" sz="1800" i="1" dirty="0">
                <a:latin typeface="Cambria Math" pitchFamily="18" charset="0"/>
                <a:ea typeface="Cambria Math" pitchFamily="18" charset="0"/>
                <a:sym typeface="Symbol"/>
              </a:rPr>
              <a:t>) </a:t>
            </a:r>
            <a:r>
              <a:rPr lang="en-US" sz="1800" dirty="0">
                <a:ea typeface="Cambria Math" pitchFamily="18" charset="0"/>
                <a:sym typeface="Symbol"/>
              </a:rPr>
              <a:t>is false, then </a:t>
            </a:r>
            <a:r>
              <a:rPr lang="en-US" sz="1800" i="1" dirty="0">
                <a:latin typeface="Cambria Math" pitchFamily="18" charset="0"/>
                <a:ea typeface="Cambria Math" pitchFamily="18" charset="0"/>
                <a:sym typeface="Symbol"/>
              </a:rPr>
              <a:t>x </a:t>
            </a:r>
            <a:r>
              <a:rPr lang="en-US" sz="1800" i="1" dirty="0" err="1">
                <a:latin typeface="Cambria Math" pitchFamily="18" charset="0"/>
                <a:ea typeface="Cambria Math" pitchFamily="18" charset="0"/>
                <a:sym typeface="Symbol"/>
              </a:rPr>
              <a:t>yP</a:t>
            </a:r>
            <a:r>
              <a:rPr lang="en-US" sz="1800" i="1" dirty="0">
                <a:latin typeface="Cambria Math" pitchFamily="18" charset="0"/>
                <a:ea typeface="Cambria Math" pitchFamily="18" charset="0"/>
                <a:sym typeface="Symbol"/>
              </a:rPr>
              <a:t>(</a:t>
            </a:r>
            <a:r>
              <a:rPr lang="en-US" sz="1800" i="1" dirty="0" err="1">
                <a:latin typeface="Cambria Math" pitchFamily="18" charset="0"/>
                <a:ea typeface="Cambria Math" pitchFamily="18" charset="0"/>
                <a:sym typeface="Symbol"/>
              </a:rPr>
              <a:t>x,y</a:t>
            </a:r>
            <a:r>
              <a:rPr lang="en-US" sz="1800" i="1" dirty="0">
                <a:latin typeface="Cambria Math" pitchFamily="18" charset="0"/>
                <a:ea typeface="Cambria Math" pitchFamily="18" charset="0"/>
                <a:sym typeface="Symbol"/>
              </a:rPr>
              <a:t>) </a:t>
            </a:r>
            <a:r>
              <a:rPr lang="en-US" sz="1800" dirty="0">
                <a:ea typeface="Cambria Math" pitchFamily="18" charset="0"/>
                <a:sym typeface="Symbol"/>
              </a:rPr>
              <a:t>is false and both the outer and inner loop terminate.</a:t>
            </a:r>
            <a:endParaRPr lang="en-US" sz="1800" dirty="0">
              <a:latin typeface="Cambria Math" pitchFamily="18" charset="0"/>
              <a:ea typeface="Cambria Math" pitchFamily="18" charset="0"/>
              <a:sym typeface="Symbol"/>
            </a:endParaRPr>
          </a:p>
          <a:p>
            <a:pPr lvl="1">
              <a:spcBef>
                <a:spcPts val="0"/>
              </a:spcBef>
              <a:buNone/>
            </a:pPr>
            <a:r>
              <a:rPr lang="en-US" sz="2400" i="1" dirty="0">
                <a:latin typeface="Cambria Math" pitchFamily="18" charset="0"/>
                <a:ea typeface="Cambria Math" pitchFamily="18" charset="0"/>
                <a:sym typeface="Symbol"/>
              </a:rPr>
              <a:t>	</a:t>
            </a:r>
            <a:r>
              <a:rPr lang="en-US" sz="2000" i="1" dirty="0">
                <a:latin typeface="Cambria Math" pitchFamily="18" charset="0"/>
                <a:ea typeface="Cambria Math" pitchFamily="18" charset="0"/>
                <a:sym typeface="Symbol"/>
              </a:rPr>
              <a:t>x y P(</a:t>
            </a:r>
            <a:r>
              <a:rPr lang="en-US" sz="2000" i="1" dirty="0" err="1">
                <a:latin typeface="Cambria Math" pitchFamily="18" charset="0"/>
                <a:ea typeface="Cambria Math" pitchFamily="18" charset="0"/>
                <a:sym typeface="Symbol"/>
              </a:rPr>
              <a:t>x,y</a:t>
            </a:r>
            <a:r>
              <a:rPr lang="en-US" sz="2000" i="1" dirty="0">
                <a:latin typeface="Cambria Math" pitchFamily="18" charset="0"/>
                <a:ea typeface="Cambria Math" pitchFamily="18" charset="0"/>
                <a:sym typeface="Symbol"/>
              </a:rPr>
              <a:t>) </a:t>
            </a:r>
            <a:r>
              <a:rPr lang="en-US" sz="2000" dirty="0">
                <a:ea typeface="Cambria Math" pitchFamily="18" charset="0"/>
                <a:sym typeface="Symbol"/>
              </a:rPr>
              <a:t>is true</a:t>
            </a:r>
            <a:r>
              <a:rPr lang="en-US" sz="2000" i="1" dirty="0">
                <a:latin typeface="Cambria Math" pitchFamily="18" charset="0"/>
                <a:ea typeface="Cambria Math" pitchFamily="18" charset="0"/>
                <a:sym typeface="Symbol"/>
              </a:rPr>
              <a:t> </a:t>
            </a:r>
            <a:r>
              <a:rPr lang="en-US" sz="2000" dirty="0">
                <a:latin typeface="Cambria Math" pitchFamily="18" charset="0"/>
                <a:ea typeface="Cambria Math" pitchFamily="18" charset="0"/>
                <a:sym typeface="Symbol"/>
              </a:rPr>
              <a:t>if the outer loop ends after stepping through each </a:t>
            </a:r>
            <a:r>
              <a:rPr lang="en-US" sz="2000" i="1" dirty="0">
                <a:latin typeface="Cambria Math" pitchFamily="18" charset="0"/>
                <a:ea typeface="Cambria Math" pitchFamily="18" charset="0"/>
                <a:sym typeface="Symbol"/>
              </a:rPr>
              <a:t>x</a:t>
            </a:r>
            <a:r>
              <a:rPr lang="en-US" sz="2000" dirty="0">
                <a:latin typeface="Cambria Math" pitchFamily="18" charset="0"/>
                <a:ea typeface="Cambria Math" pitchFamily="18" charset="0"/>
                <a:sym typeface="Symbol"/>
              </a:rPr>
              <a:t>.</a:t>
            </a:r>
            <a:endParaRPr lang="en-US" sz="2000" dirty="0">
              <a:ea typeface="Cambria Math"/>
              <a:sym typeface="Symbol"/>
            </a:endParaRPr>
          </a:p>
          <a:p>
            <a:pPr lvl="1">
              <a:spcBef>
                <a:spcPts val="0"/>
              </a:spcBef>
            </a:pPr>
            <a:r>
              <a:rPr lang="en-US" sz="2000" dirty="0">
                <a:ea typeface="Cambria Math"/>
                <a:sym typeface="Symbol"/>
              </a:rPr>
              <a:t>To see if </a:t>
            </a:r>
            <a:r>
              <a:rPr lang="en-US" sz="2000" i="1" dirty="0">
                <a:latin typeface="Cambria Math" pitchFamily="18" charset="0"/>
                <a:ea typeface="Cambria Math" pitchFamily="18" charset="0"/>
                <a:sym typeface="Symbol"/>
              </a:rPr>
              <a:t>x </a:t>
            </a:r>
            <a:r>
              <a:rPr lang="en-US" sz="2000" dirty="0">
                <a:sym typeface="Symbol"/>
              </a:rPr>
              <a:t></a:t>
            </a:r>
            <a:r>
              <a:rPr lang="en-US" sz="2000" i="1" dirty="0" err="1">
                <a:latin typeface="Cambria Math" pitchFamily="18" charset="0"/>
                <a:ea typeface="Cambria Math" pitchFamily="18" charset="0"/>
                <a:sym typeface="Symbol"/>
              </a:rPr>
              <a:t>yP</a:t>
            </a:r>
            <a:r>
              <a:rPr lang="en-US" sz="2000" i="1" dirty="0">
                <a:latin typeface="Cambria Math" pitchFamily="18" charset="0"/>
                <a:ea typeface="Cambria Math" pitchFamily="18" charset="0"/>
                <a:sym typeface="Symbol"/>
              </a:rPr>
              <a:t>(</a:t>
            </a:r>
            <a:r>
              <a:rPr lang="en-US" sz="2000" i="1" dirty="0" err="1">
                <a:latin typeface="Cambria Math" pitchFamily="18" charset="0"/>
                <a:ea typeface="Cambria Math" pitchFamily="18" charset="0"/>
                <a:sym typeface="Symbol"/>
              </a:rPr>
              <a:t>x,y</a:t>
            </a:r>
            <a:r>
              <a:rPr lang="en-US" sz="2000" i="1" dirty="0">
                <a:latin typeface="Cambria Math" pitchFamily="18" charset="0"/>
                <a:ea typeface="Cambria Math" pitchFamily="18" charset="0"/>
                <a:sym typeface="Symbol"/>
              </a:rPr>
              <a:t>) </a:t>
            </a:r>
            <a:r>
              <a:rPr lang="en-US" sz="2000" dirty="0">
                <a:latin typeface="Cambria Math" pitchFamily="18" charset="0"/>
                <a:ea typeface="Cambria Math" pitchFamily="18" charset="0"/>
                <a:sym typeface="Symbol"/>
              </a:rPr>
              <a:t>is true, loop through the values of </a:t>
            </a:r>
            <a:r>
              <a:rPr lang="en-US" sz="2000" i="1" dirty="0">
                <a:latin typeface="Cambria Math" pitchFamily="18" charset="0"/>
                <a:ea typeface="Cambria Math" pitchFamily="18" charset="0"/>
                <a:sym typeface="Symbol"/>
              </a:rPr>
              <a:t>x</a:t>
            </a:r>
            <a:r>
              <a:rPr lang="en-US" sz="2000" dirty="0">
                <a:latin typeface="Cambria Math" pitchFamily="18" charset="0"/>
                <a:ea typeface="Cambria Math" pitchFamily="18" charset="0"/>
                <a:sym typeface="Symbol"/>
              </a:rPr>
              <a:t>:</a:t>
            </a:r>
          </a:p>
          <a:p>
            <a:pPr lvl="2">
              <a:spcBef>
                <a:spcPts val="0"/>
              </a:spcBef>
            </a:pPr>
            <a:r>
              <a:rPr lang="en-US" sz="1800" dirty="0">
                <a:latin typeface="Cambria Math" pitchFamily="18" charset="0"/>
                <a:ea typeface="Cambria Math" pitchFamily="18" charset="0"/>
                <a:sym typeface="Symbol"/>
              </a:rPr>
              <a:t>At each step, loop through the values for </a:t>
            </a:r>
            <a:r>
              <a:rPr lang="en-US" sz="1800" i="1" dirty="0">
                <a:latin typeface="Cambria Math" pitchFamily="18" charset="0"/>
                <a:ea typeface="Cambria Math" pitchFamily="18" charset="0"/>
                <a:sym typeface="Symbol"/>
              </a:rPr>
              <a:t>y.</a:t>
            </a:r>
          </a:p>
          <a:p>
            <a:pPr lvl="2">
              <a:spcBef>
                <a:spcPts val="0"/>
              </a:spcBef>
            </a:pPr>
            <a:r>
              <a:rPr lang="en-US" sz="1800" dirty="0">
                <a:latin typeface="Cambria Math" pitchFamily="18" charset="0"/>
                <a:ea typeface="Cambria Math" pitchFamily="18" charset="0"/>
                <a:sym typeface="Symbol"/>
              </a:rPr>
              <a:t>The inner loop ends when a pair </a:t>
            </a:r>
            <a:r>
              <a:rPr lang="en-US" sz="1800" i="1" dirty="0">
                <a:latin typeface="Cambria Math" pitchFamily="18" charset="0"/>
                <a:ea typeface="Cambria Math" pitchFamily="18" charset="0"/>
                <a:sym typeface="Symbol"/>
              </a:rPr>
              <a:t>x</a:t>
            </a:r>
            <a:r>
              <a:rPr lang="en-US" sz="1800" dirty="0">
                <a:latin typeface="Cambria Math" pitchFamily="18" charset="0"/>
                <a:ea typeface="Cambria Math" pitchFamily="18" charset="0"/>
                <a:sym typeface="Symbol"/>
              </a:rPr>
              <a:t> and </a:t>
            </a:r>
            <a:r>
              <a:rPr lang="en-US" sz="1800" i="1" dirty="0">
                <a:latin typeface="Cambria Math" pitchFamily="18" charset="0"/>
                <a:ea typeface="Cambria Math" pitchFamily="18" charset="0"/>
                <a:sym typeface="Symbol"/>
              </a:rPr>
              <a:t>y</a:t>
            </a:r>
            <a:r>
              <a:rPr lang="en-US" sz="1800" dirty="0">
                <a:latin typeface="Cambria Math" pitchFamily="18" charset="0"/>
                <a:ea typeface="Cambria Math" pitchFamily="18" charset="0"/>
                <a:sym typeface="Symbol"/>
              </a:rPr>
              <a:t>  is found such that </a:t>
            </a:r>
            <a:r>
              <a:rPr lang="en-US" sz="1800" i="1" dirty="0">
                <a:latin typeface="Cambria Math" pitchFamily="18" charset="0"/>
                <a:ea typeface="Cambria Math" pitchFamily="18" charset="0"/>
                <a:sym typeface="Symbol"/>
              </a:rPr>
              <a:t>P</a:t>
            </a:r>
            <a:r>
              <a:rPr lang="en-US" sz="1800" dirty="0">
                <a:latin typeface="Cambria Math" pitchFamily="18" charset="0"/>
                <a:ea typeface="Cambria Math" pitchFamily="18" charset="0"/>
                <a:sym typeface="Symbol"/>
              </a:rPr>
              <a:t>(</a:t>
            </a:r>
            <a:r>
              <a:rPr lang="en-US" sz="1800" i="1" dirty="0">
                <a:latin typeface="Cambria Math" pitchFamily="18" charset="0"/>
                <a:ea typeface="Cambria Math" pitchFamily="18" charset="0"/>
                <a:sym typeface="Symbol"/>
              </a:rPr>
              <a:t>x</a:t>
            </a:r>
            <a:r>
              <a:rPr lang="en-US" sz="1800" dirty="0">
                <a:latin typeface="Cambria Math" pitchFamily="18" charset="0"/>
                <a:ea typeface="Cambria Math" pitchFamily="18" charset="0"/>
                <a:sym typeface="Symbol"/>
              </a:rPr>
              <a:t>, y) is true.</a:t>
            </a:r>
          </a:p>
          <a:p>
            <a:pPr lvl="2">
              <a:spcBef>
                <a:spcPts val="0"/>
              </a:spcBef>
            </a:pPr>
            <a:r>
              <a:rPr lang="en-US" sz="1800" dirty="0">
                <a:latin typeface="Cambria Math" pitchFamily="18" charset="0"/>
                <a:ea typeface="Cambria Math" pitchFamily="18" charset="0"/>
                <a:sym typeface="Symbol"/>
              </a:rPr>
              <a:t>If no </a:t>
            </a:r>
            <a:r>
              <a:rPr lang="en-US" sz="1800" i="1" dirty="0">
                <a:latin typeface="Cambria Math" pitchFamily="18" charset="0"/>
                <a:ea typeface="Cambria Math" pitchFamily="18" charset="0"/>
                <a:sym typeface="Symbol"/>
              </a:rPr>
              <a:t>y </a:t>
            </a:r>
            <a:r>
              <a:rPr lang="en-US" sz="1800" dirty="0">
                <a:latin typeface="Cambria Math" pitchFamily="18" charset="0"/>
                <a:ea typeface="Cambria Math" pitchFamily="18" charset="0"/>
                <a:sym typeface="Symbol"/>
              </a:rPr>
              <a:t> is found such that </a:t>
            </a:r>
            <a:r>
              <a:rPr lang="en-US" sz="1800" i="1" dirty="0">
                <a:latin typeface="Cambria Math" pitchFamily="18" charset="0"/>
                <a:ea typeface="Cambria Math" pitchFamily="18" charset="0"/>
                <a:sym typeface="Symbol"/>
              </a:rPr>
              <a:t>P</a:t>
            </a:r>
            <a:r>
              <a:rPr lang="en-US" sz="1800" dirty="0">
                <a:latin typeface="Cambria Math" pitchFamily="18" charset="0"/>
                <a:ea typeface="Cambria Math" pitchFamily="18" charset="0"/>
                <a:sym typeface="Symbol"/>
              </a:rPr>
              <a:t>(</a:t>
            </a:r>
            <a:r>
              <a:rPr lang="en-US" sz="1800" i="1" dirty="0">
                <a:latin typeface="Cambria Math" pitchFamily="18" charset="0"/>
                <a:ea typeface="Cambria Math" pitchFamily="18" charset="0"/>
                <a:sym typeface="Symbol"/>
              </a:rPr>
              <a:t>x</a:t>
            </a:r>
            <a:r>
              <a:rPr lang="en-US" sz="1800" dirty="0">
                <a:latin typeface="Cambria Math" pitchFamily="18" charset="0"/>
                <a:ea typeface="Cambria Math" pitchFamily="18" charset="0"/>
                <a:sym typeface="Symbol"/>
              </a:rPr>
              <a:t>, y) is true the outer loop terminates as </a:t>
            </a:r>
            <a:r>
              <a:rPr lang="en-US" sz="1800" i="1" dirty="0">
                <a:latin typeface="Cambria Math" pitchFamily="18" charset="0"/>
                <a:ea typeface="Cambria Math" pitchFamily="18" charset="0"/>
                <a:sym typeface="Symbol"/>
              </a:rPr>
              <a:t>x </a:t>
            </a:r>
            <a:r>
              <a:rPr lang="en-US" sz="1800" dirty="0">
                <a:sym typeface="Symbol"/>
              </a:rPr>
              <a:t></a:t>
            </a:r>
            <a:r>
              <a:rPr lang="en-US" sz="1800" i="1" dirty="0" err="1">
                <a:latin typeface="Cambria Math" pitchFamily="18" charset="0"/>
                <a:ea typeface="Cambria Math" pitchFamily="18" charset="0"/>
                <a:sym typeface="Symbol"/>
              </a:rPr>
              <a:t>yP</a:t>
            </a:r>
            <a:r>
              <a:rPr lang="en-US" sz="1800" i="1" dirty="0">
                <a:latin typeface="Cambria Math" pitchFamily="18" charset="0"/>
                <a:ea typeface="Cambria Math" pitchFamily="18" charset="0"/>
                <a:sym typeface="Symbol"/>
              </a:rPr>
              <a:t>(</a:t>
            </a:r>
            <a:r>
              <a:rPr lang="en-US" sz="1800" i="1" dirty="0" err="1">
                <a:latin typeface="Cambria Math" pitchFamily="18" charset="0"/>
                <a:ea typeface="Cambria Math" pitchFamily="18" charset="0"/>
                <a:sym typeface="Symbol"/>
              </a:rPr>
              <a:t>x,y</a:t>
            </a:r>
            <a:r>
              <a:rPr lang="en-US" sz="1800" i="1" dirty="0">
                <a:latin typeface="Cambria Math" pitchFamily="18" charset="0"/>
                <a:ea typeface="Cambria Math" pitchFamily="18" charset="0"/>
                <a:sym typeface="Symbol"/>
              </a:rPr>
              <a:t>)</a:t>
            </a:r>
            <a:r>
              <a:rPr lang="en-US" sz="1800" dirty="0">
                <a:ea typeface="Cambria Math" pitchFamily="18" charset="0"/>
                <a:sym typeface="Symbol"/>
              </a:rPr>
              <a:t> has been shown to be false.</a:t>
            </a:r>
            <a:endParaRPr lang="en-US" sz="1800" dirty="0">
              <a:latin typeface="Cambria Math" pitchFamily="18" charset="0"/>
              <a:ea typeface="Cambria Math" pitchFamily="18" charset="0"/>
              <a:sym typeface="Symbol"/>
            </a:endParaRPr>
          </a:p>
          <a:p>
            <a:pPr lvl="1">
              <a:spcBef>
                <a:spcPts val="0"/>
              </a:spcBef>
              <a:buNone/>
            </a:pPr>
            <a:r>
              <a:rPr lang="en-US" sz="2400" i="1" dirty="0">
                <a:latin typeface="Cambria Math" pitchFamily="18" charset="0"/>
                <a:ea typeface="Cambria Math" pitchFamily="18" charset="0"/>
                <a:sym typeface="Symbol"/>
              </a:rPr>
              <a:t>	</a:t>
            </a:r>
            <a:r>
              <a:rPr lang="en-US" sz="2000" i="1" dirty="0">
                <a:latin typeface="Cambria Math" pitchFamily="18" charset="0"/>
                <a:ea typeface="Cambria Math" pitchFamily="18" charset="0"/>
                <a:sym typeface="Symbol"/>
              </a:rPr>
              <a:t>x </a:t>
            </a:r>
            <a:r>
              <a:rPr lang="en-US" sz="2000" dirty="0">
                <a:sym typeface="Symbol"/>
              </a:rPr>
              <a:t></a:t>
            </a:r>
            <a:r>
              <a:rPr lang="en-US" sz="2000" i="1" dirty="0">
                <a:latin typeface="Cambria Math" pitchFamily="18" charset="0"/>
                <a:ea typeface="Cambria Math" pitchFamily="18" charset="0"/>
                <a:sym typeface="Symbol"/>
              </a:rPr>
              <a:t>y P(</a:t>
            </a:r>
            <a:r>
              <a:rPr lang="en-US" sz="2000" i="1" dirty="0" err="1">
                <a:latin typeface="Cambria Math" pitchFamily="18" charset="0"/>
                <a:ea typeface="Cambria Math" pitchFamily="18" charset="0"/>
                <a:sym typeface="Symbol"/>
              </a:rPr>
              <a:t>x,y</a:t>
            </a:r>
            <a:r>
              <a:rPr lang="en-US" sz="2000" i="1" dirty="0">
                <a:latin typeface="Cambria Math" pitchFamily="18" charset="0"/>
                <a:ea typeface="Cambria Math" pitchFamily="18" charset="0"/>
                <a:sym typeface="Symbol"/>
              </a:rPr>
              <a:t>) </a:t>
            </a:r>
            <a:r>
              <a:rPr lang="en-US" sz="2000" dirty="0">
                <a:ea typeface="Cambria Math" pitchFamily="18" charset="0"/>
                <a:sym typeface="Symbol"/>
              </a:rPr>
              <a:t>is true</a:t>
            </a:r>
            <a:r>
              <a:rPr lang="en-US" sz="2000" i="1" dirty="0">
                <a:latin typeface="Cambria Math" pitchFamily="18" charset="0"/>
                <a:ea typeface="Cambria Math" pitchFamily="18" charset="0"/>
                <a:sym typeface="Symbol"/>
              </a:rPr>
              <a:t> </a:t>
            </a:r>
            <a:r>
              <a:rPr lang="en-US" sz="2000" dirty="0">
                <a:latin typeface="Cambria Math" pitchFamily="18" charset="0"/>
                <a:ea typeface="Cambria Math" pitchFamily="18" charset="0"/>
                <a:sym typeface="Symbol"/>
              </a:rPr>
              <a:t>if the outer loop ends after stepping through each </a:t>
            </a:r>
            <a:r>
              <a:rPr lang="en-US" sz="2000" i="1" dirty="0">
                <a:latin typeface="Cambria Math" pitchFamily="18" charset="0"/>
                <a:ea typeface="Cambria Math" pitchFamily="18" charset="0"/>
                <a:sym typeface="Symbol"/>
              </a:rPr>
              <a:t>x</a:t>
            </a:r>
            <a:r>
              <a:rPr lang="en-US" sz="2000" dirty="0">
                <a:latin typeface="Cambria Math" pitchFamily="18" charset="0"/>
                <a:ea typeface="Cambria Math" pitchFamily="18" charset="0"/>
                <a:sym typeface="Symbol"/>
              </a:rPr>
              <a:t>.</a:t>
            </a:r>
            <a:endParaRPr lang="en-US" sz="2000" dirty="0">
              <a:ea typeface="Cambria Math" pitchFamily="18" charset="0"/>
              <a:sym typeface="Symbol"/>
            </a:endParaRPr>
          </a:p>
          <a:p>
            <a:pPr>
              <a:spcBef>
                <a:spcPts val="0"/>
              </a:spcBef>
            </a:pPr>
            <a:r>
              <a:rPr lang="en-US" sz="2400" dirty="0">
                <a:ea typeface="Cambria Math" pitchFamily="18" charset="0"/>
                <a:sym typeface="Symbol"/>
              </a:rPr>
              <a:t>If the domains of the variables are infinite, then this process can not actually be carried out.</a:t>
            </a:r>
            <a:endParaRPr lang="en-US" sz="2400" dirty="0">
              <a:ea typeface="Cambria Math" pitchFamily="18" charset="0"/>
            </a:endParaRPr>
          </a:p>
        </p:txBody>
      </p:sp>
    </p:spTree>
    <p:extLst>
      <p:ext uri="{BB962C8B-B14F-4D97-AF65-F5344CB8AC3E}">
        <p14:creationId xmlns:p14="http://schemas.microsoft.com/office/powerpoint/2010/main" val="449017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Order of Quantifiers</a:t>
            </a:r>
            <a:endParaRPr lang="en-IN" sz="1500" dirty="0"/>
          </a:p>
        </p:txBody>
      </p:sp>
      <p:sp>
        <p:nvSpPr>
          <p:cNvPr id="3" name="Content Placeholder 2"/>
          <p:cNvSpPr>
            <a:spLocks noGrp="1"/>
          </p:cNvSpPr>
          <p:nvPr>
            <p:ph idx="1"/>
          </p:nvPr>
        </p:nvSpPr>
        <p:spPr>
          <a:xfrm>
            <a:off x="457200" y="1295400"/>
            <a:ext cx="8460000" cy="5257800"/>
          </a:xfrm>
        </p:spPr>
        <p:txBody>
          <a:bodyPr/>
          <a:lstStyle/>
          <a:p>
            <a:r>
              <a:rPr lang="en-US" b="1" dirty="0"/>
              <a:t>Examples</a:t>
            </a:r>
            <a:r>
              <a:rPr lang="en-US" dirty="0"/>
              <a:t>:</a:t>
            </a:r>
          </a:p>
          <a:p>
            <a:pPr marL="514350" indent="-514350">
              <a:buFont typeface="+mj-lt"/>
              <a:buAutoNum type="arabicPeriod"/>
            </a:pPr>
            <a:r>
              <a:rPr lang="en-US" sz="2800" dirty="0"/>
              <a:t>Let </a:t>
            </a:r>
            <a:r>
              <a:rPr lang="en-US" sz="2800" i="1" dirty="0">
                <a:ea typeface="Cambria Math" pitchFamily="18" charset="0"/>
              </a:rPr>
              <a:t>P(</a:t>
            </a:r>
            <a:r>
              <a:rPr lang="en-US" sz="2800" i="1" dirty="0" err="1">
                <a:ea typeface="Cambria Math" pitchFamily="18" charset="0"/>
              </a:rPr>
              <a:t>x,y</a:t>
            </a:r>
            <a:r>
              <a:rPr lang="en-US" sz="2800" i="1" dirty="0">
                <a:ea typeface="Cambria Math" pitchFamily="18" charset="0"/>
              </a:rPr>
              <a:t>) </a:t>
            </a:r>
            <a:r>
              <a:rPr lang="en-US" sz="2800" dirty="0"/>
              <a:t>be the statement “</a:t>
            </a:r>
            <a:r>
              <a:rPr lang="en-US" sz="2800" i="1" dirty="0">
                <a:ea typeface="Cambria Math" pitchFamily="18" charset="0"/>
              </a:rPr>
              <a:t>x + y = y + x</a:t>
            </a:r>
            <a:r>
              <a:rPr lang="en-US" sz="2800" dirty="0"/>
              <a:t>.” Assume that </a:t>
            </a:r>
            <a:r>
              <a:rPr lang="en-US" sz="2800" i="1" dirty="0">
                <a:ea typeface="Cambria Math" pitchFamily="18" charset="0"/>
              </a:rPr>
              <a:t>U</a:t>
            </a:r>
            <a:r>
              <a:rPr lang="en-US" sz="2800" dirty="0"/>
              <a:t> is the real numbers. Then </a:t>
            </a:r>
            <a:r>
              <a:rPr lang="en-US" sz="2800" i="1" dirty="0">
                <a:ea typeface="Cambria Math" pitchFamily="18" charset="0"/>
                <a:sym typeface="Symbol"/>
              </a:rPr>
              <a:t>x </a:t>
            </a:r>
            <a:r>
              <a:rPr lang="en-US" sz="2800" i="1" dirty="0" err="1">
                <a:ea typeface="Cambria Math" pitchFamily="18" charset="0"/>
                <a:sym typeface="Symbol"/>
              </a:rPr>
              <a:t>yP</a:t>
            </a:r>
            <a:r>
              <a:rPr lang="en-US" sz="2800" i="1" dirty="0">
                <a:ea typeface="Cambria Math" pitchFamily="18" charset="0"/>
                <a:sym typeface="Symbol"/>
              </a:rPr>
              <a:t>(</a:t>
            </a:r>
            <a:r>
              <a:rPr lang="en-US" sz="2800" i="1" dirty="0" err="1">
                <a:ea typeface="Cambria Math" pitchFamily="18" charset="0"/>
                <a:sym typeface="Symbol"/>
              </a:rPr>
              <a:t>x,y</a:t>
            </a:r>
            <a:r>
              <a:rPr lang="en-US" sz="2800" i="1" dirty="0">
                <a:ea typeface="Cambria Math" pitchFamily="18" charset="0"/>
                <a:sym typeface="Symbol"/>
              </a:rPr>
              <a:t>) </a:t>
            </a:r>
            <a:r>
              <a:rPr lang="en-US" sz="2800" dirty="0">
                <a:ea typeface="Cambria Math" pitchFamily="18" charset="0"/>
                <a:sym typeface="Symbol"/>
              </a:rPr>
              <a:t>and     </a:t>
            </a:r>
            <a:r>
              <a:rPr lang="en-US" sz="2800" i="1" dirty="0">
                <a:ea typeface="Cambria Math" pitchFamily="18" charset="0"/>
                <a:sym typeface="Symbol"/>
              </a:rPr>
              <a:t>y </a:t>
            </a:r>
            <a:r>
              <a:rPr lang="en-US" sz="2800" i="1" dirty="0" err="1">
                <a:ea typeface="Cambria Math" pitchFamily="18" charset="0"/>
                <a:sym typeface="Symbol"/>
              </a:rPr>
              <a:t>xP</a:t>
            </a:r>
            <a:r>
              <a:rPr lang="en-US" sz="2800" i="1" dirty="0">
                <a:ea typeface="Cambria Math" pitchFamily="18" charset="0"/>
                <a:sym typeface="Symbol"/>
              </a:rPr>
              <a:t>(</a:t>
            </a:r>
            <a:r>
              <a:rPr lang="en-US" sz="2800" i="1" dirty="0" err="1">
                <a:ea typeface="Cambria Math" pitchFamily="18" charset="0"/>
                <a:sym typeface="Symbol"/>
              </a:rPr>
              <a:t>x,y</a:t>
            </a:r>
            <a:r>
              <a:rPr lang="en-US" sz="2800" i="1" dirty="0">
                <a:ea typeface="Cambria Math" pitchFamily="18" charset="0"/>
                <a:sym typeface="Symbol"/>
              </a:rPr>
              <a:t>) </a:t>
            </a:r>
            <a:r>
              <a:rPr lang="en-US" sz="2800" dirty="0">
                <a:ea typeface="Cambria Math" pitchFamily="18" charset="0"/>
                <a:sym typeface="Symbol"/>
              </a:rPr>
              <a:t>have the same truth value.</a:t>
            </a:r>
          </a:p>
          <a:p>
            <a:pPr marL="514350" indent="-514350">
              <a:buFont typeface="+mj-lt"/>
              <a:buAutoNum type="arabicPeriod"/>
            </a:pPr>
            <a:r>
              <a:rPr lang="en-US" sz="2800" dirty="0"/>
              <a:t>Let </a:t>
            </a:r>
            <a:r>
              <a:rPr lang="en-US" sz="2800" i="1" dirty="0">
                <a:ea typeface="Cambria Math" pitchFamily="18" charset="0"/>
              </a:rPr>
              <a:t>Q(</a:t>
            </a:r>
            <a:r>
              <a:rPr lang="en-US" sz="2800" i="1" dirty="0" err="1">
                <a:ea typeface="Cambria Math" pitchFamily="18" charset="0"/>
              </a:rPr>
              <a:t>x,y</a:t>
            </a:r>
            <a:r>
              <a:rPr lang="en-US" sz="2800" i="1" dirty="0">
                <a:ea typeface="Cambria Math" pitchFamily="18" charset="0"/>
              </a:rPr>
              <a:t>) </a:t>
            </a:r>
            <a:r>
              <a:rPr lang="en-US" sz="2800" dirty="0"/>
              <a:t>be the statement “</a:t>
            </a:r>
            <a:r>
              <a:rPr lang="en-US" sz="2800" i="1" dirty="0">
                <a:ea typeface="Cambria Math" pitchFamily="18" charset="0"/>
              </a:rPr>
              <a:t>x + y = </a:t>
            </a:r>
            <a:r>
              <a:rPr lang="en-US" sz="2800" dirty="0">
                <a:ea typeface="Cambria Math" pitchFamily="18" charset="0"/>
              </a:rPr>
              <a:t>0</a:t>
            </a:r>
            <a:r>
              <a:rPr lang="en-US" sz="2800" dirty="0"/>
              <a:t>.” Assume that </a:t>
            </a:r>
            <a:r>
              <a:rPr lang="en-US" sz="2800" i="1" dirty="0">
                <a:ea typeface="Cambria Math" pitchFamily="18" charset="0"/>
              </a:rPr>
              <a:t>U</a:t>
            </a:r>
            <a:r>
              <a:rPr lang="en-US" sz="2800" dirty="0"/>
              <a:t> is the real numbers. Then </a:t>
            </a:r>
            <a:r>
              <a:rPr lang="en-US" sz="2800" i="1" dirty="0">
                <a:ea typeface="Cambria Math" pitchFamily="18" charset="0"/>
                <a:sym typeface="Symbol"/>
              </a:rPr>
              <a:t>x </a:t>
            </a:r>
            <a:r>
              <a:rPr lang="en-US" sz="2800" dirty="0">
                <a:sym typeface="Symbol"/>
              </a:rPr>
              <a:t></a:t>
            </a:r>
            <a:r>
              <a:rPr lang="en-US" sz="2800" i="1" dirty="0" err="1">
                <a:ea typeface="Cambria Math" pitchFamily="18" charset="0"/>
                <a:sym typeface="Symbol"/>
              </a:rPr>
              <a:t>yQ</a:t>
            </a:r>
            <a:r>
              <a:rPr lang="en-US" sz="2800" i="1" dirty="0">
                <a:ea typeface="Cambria Math" pitchFamily="18" charset="0"/>
                <a:sym typeface="Symbol"/>
              </a:rPr>
              <a:t>(</a:t>
            </a:r>
            <a:r>
              <a:rPr lang="en-US" sz="2800" i="1" dirty="0" err="1">
                <a:ea typeface="Cambria Math" pitchFamily="18" charset="0"/>
                <a:sym typeface="Symbol"/>
              </a:rPr>
              <a:t>x,y</a:t>
            </a:r>
            <a:r>
              <a:rPr lang="en-US" sz="2800" i="1" dirty="0">
                <a:ea typeface="Cambria Math" pitchFamily="18" charset="0"/>
                <a:sym typeface="Symbol"/>
              </a:rPr>
              <a:t>) </a:t>
            </a:r>
            <a:r>
              <a:rPr lang="en-US" sz="2800" dirty="0">
                <a:ea typeface="Cambria Math" pitchFamily="18" charset="0"/>
                <a:sym typeface="Symbol"/>
              </a:rPr>
              <a:t>is true</a:t>
            </a:r>
            <a:r>
              <a:rPr lang="en-US" sz="2800" i="1" dirty="0">
                <a:ea typeface="Cambria Math" pitchFamily="18" charset="0"/>
                <a:sym typeface="Symbol"/>
              </a:rPr>
              <a:t>, </a:t>
            </a:r>
            <a:r>
              <a:rPr lang="en-US" sz="2800" dirty="0">
                <a:ea typeface="Cambria Math" pitchFamily="18" charset="0"/>
                <a:sym typeface="Symbol"/>
              </a:rPr>
              <a:t>but</a:t>
            </a:r>
            <a:r>
              <a:rPr lang="en-US" sz="2800" i="1" dirty="0">
                <a:ea typeface="Cambria Math" pitchFamily="18" charset="0"/>
                <a:sym typeface="Symbol"/>
              </a:rPr>
              <a:t>     </a:t>
            </a:r>
            <a:r>
              <a:rPr lang="en-US" sz="2800" dirty="0">
                <a:ea typeface="Cambria Math" pitchFamily="18" charset="0"/>
                <a:sym typeface="Symbol"/>
              </a:rPr>
              <a:t> </a:t>
            </a:r>
            <a:r>
              <a:rPr lang="en-US" sz="2800" dirty="0">
                <a:sym typeface="Symbol"/>
              </a:rPr>
              <a:t></a:t>
            </a:r>
            <a:r>
              <a:rPr lang="en-US" sz="2800" i="1" dirty="0">
                <a:ea typeface="Cambria Math" pitchFamily="18" charset="0"/>
                <a:sym typeface="Symbol"/>
              </a:rPr>
              <a:t>y</a:t>
            </a:r>
            <a:r>
              <a:rPr lang="en-US" sz="2800" dirty="0">
                <a:sym typeface="Symbol"/>
              </a:rPr>
              <a:t> </a:t>
            </a:r>
            <a:r>
              <a:rPr lang="en-US" sz="2800" i="1" dirty="0">
                <a:ea typeface="Cambria Math" pitchFamily="18" charset="0"/>
                <a:sym typeface="Symbol"/>
              </a:rPr>
              <a:t></a:t>
            </a:r>
            <a:r>
              <a:rPr lang="en-US" sz="2800" i="1" dirty="0" err="1">
                <a:ea typeface="Cambria Math" pitchFamily="18" charset="0"/>
                <a:sym typeface="Symbol"/>
              </a:rPr>
              <a:t>xQ</a:t>
            </a:r>
            <a:r>
              <a:rPr lang="en-US" sz="2800" i="1" dirty="0">
                <a:ea typeface="Cambria Math" pitchFamily="18" charset="0"/>
                <a:sym typeface="Symbol"/>
              </a:rPr>
              <a:t>(</a:t>
            </a:r>
            <a:r>
              <a:rPr lang="en-US" sz="2800" i="1" dirty="0" err="1">
                <a:ea typeface="Cambria Math" pitchFamily="18" charset="0"/>
                <a:sym typeface="Symbol"/>
              </a:rPr>
              <a:t>x,y</a:t>
            </a:r>
            <a:r>
              <a:rPr lang="en-US" sz="2800" i="1" dirty="0">
                <a:ea typeface="Cambria Math" pitchFamily="18" charset="0"/>
                <a:sym typeface="Symbol"/>
              </a:rPr>
              <a:t>) </a:t>
            </a:r>
            <a:r>
              <a:rPr lang="en-US" sz="2800" dirty="0">
                <a:ea typeface="Cambria Math" pitchFamily="18" charset="0"/>
                <a:sym typeface="Symbol"/>
              </a:rPr>
              <a:t>is false. </a:t>
            </a:r>
          </a:p>
        </p:txBody>
      </p:sp>
    </p:spTree>
    <p:extLst>
      <p:ext uri="{BB962C8B-B14F-4D97-AF65-F5344CB8AC3E}">
        <p14:creationId xmlns:p14="http://schemas.microsoft.com/office/powerpoint/2010/main" val="13316033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Questions on Order of Quantifiers</a:t>
            </a:r>
            <a:r>
              <a:rPr lang="en-IN" sz="1500" dirty="0"/>
              <a:t> 1</a:t>
            </a:r>
          </a:p>
        </p:txBody>
      </p:sp>
      <p:sp>
        <p:nvSpPr>
          <p:cNvPr id="3" name="Content Placeholder 2"/>
          <p:cNvSpPr>
            <a:spLocks noGrp="1"/>
          </p:cNvSpPr>
          <p:nvPr>
            <p:ph idx="1"/>
          </p:nvPr>
        </p:nvSpPr>
        <p:spPr>
          <a:xfrm>
            <a:off x="457200" y="1295400"/>
            <a:ext cx="8460000" cy="1828800"/>
          </a:xfrm>
        </p:spPr>
        <p:txBody>
          <a:bodyPr/>
          <a:lstStyle/>
          <a:p>
            <a:pPr>
              <a:spcBef>
                <a:spcPts val="600"/>
              </a:spcBef>
            </a:pPr>
            <a:r>
              <a:rPr lang="en-US" sz="2800" b="1" dirty="0"/>
              <a:t>Example </a:t>
            </a:r>
            <a:r>
              <a:rPr lang="en-US" sz="2800" b="1" dirty="0">
                <a:ea typeface="Cambria Math" pitchFamily="18" charset="0"/>
              </a:rPr>
              <a:t>1</a:t>
            </a:r>
            <a:r>
              <a:rPr lang="en-US" sz="2800" dirty="0"/>
              <a:t>: Let </a:t>
            </a:r>
            <a:r>
              <a:rPr lang="en-US" sz="2800" i="1" dirty="0"/>
              <a:t>U</a:t>
            </a:r>
            <a:r>
              <a:rPr lang="en-US" sz="2800" dirty="0"/>
              <a:t> be the real numbers,</a:t>
            </a:r>
          </a:p>
          <a:p>
            <a:pPr>
              <a:spcBef>
                <a:spcPts val="600"/>
              </a:spcBef>
            </a:pPr>
            <a:r>
              <a:rPr lang="en-US" sz="2800" dirty="0"/>
              <a:t>	Define </a:t>
            </a:r>
            <a:r>
              <a:rPr lang="en-US" sz="2800" i="1" dirty="0"/>
              <a:t>P(</a:t>
            </a:r>
            <a:r>
              <a:rPr lang="en-US" sz="2800" i="1" dirty="0" err="1"/>
              <a:t>x,y</a:t>
            </a:r>
            <a:r>
              <a:rPr lang="en-US" sz="2800" i="1" dirty="0"/>
              <a:t>) : x ∙ y </a:t>
            </a:r>
            <a:r>
              <a:rPr lang="en-US" sz="2800" dirty="0"/>
              <a:t>= </a:t>
            </a:r>
            <a:r>
              <a:rPr lang="en-US" sz="2800" dirty="0">
                <a:ea typeface="Cambria Math" pitchFamily="18" charset="0"/>
              </a:rPr>
              <a:t>0</a:t>
            </a:r>
          </a:p>
          <a:p>
            <a:pPr>
              <a:spcBef>
                <a:spcPts val="600"/>
              </a:spcBef>
            </a:pPr>
            <a:r>
              <a:rPr lang="en-US" sz="2800" dirty="0"/>
              <a:t>	What is the truth value of the following:</a:t>
            </a:r>
          </a:p>
        </p:txBody>
      </p:sp>
      <p:graphicFrame>
        <p:nvGraphicFramePr>
          <p:cNvPr id="4" name="Object 3"/>
          <p:cNvGraphicFramePr>
            <a:graphicFrameLocks noChangeAspect="1"/>
          </p:cNvGraphicFramePr>
          <p:nvPr>
            <p:extLst>
              <p:ext uri="{D42A27DB-BD31-4B8C-83A1-F6EECF244321}">
                <p14:modId xmlns:p14="http://schemas.microsoft.com/office/powerpoint/2010/main" val="3565576884"/>
              </p:ext>
            </p:extLst>
          </p:nvPr>
        </p:nvGraphicFramePr>
        <p:xfrm>
          <a:off x="1143000" y="2971800"/>
          <a:ext cx="2286000" cy="3555360"/>
        </p:xfrm>
        <a:graphic>
          <a:graphicData uri="http://schemas.openxmlformats.org/presentationml/2006/ole">
            <mc:AlternateContent xmlns:mc="http://schemas.openxmlformats.org/markup-compatibility/2006">
              <mc:Choice xmlns:v="urn:schemas-microsoft-com:vml" Requires="v">
                <p:oleObj spid="_x0000_s50197" name="Equation" r:id="rId3" imgW="1143000" imgH="1777680" progId="Equation.DSMT4">
                  <p:embed/>
                </p:oleObj>
              </mc:Choice>
              <mc:Fallback>
                <p:oleObj name="Equation" r:id="rId3" imgW="1143000" imgH="1777680" progId="Equation.DSMT4">
                  <p:embed/>
                  <p:pic>
                    <p:nvPicPr>
                      <p:cNvPr id="4" name="Object 3"/>
                      <p:cNvPicPr/>
                      <p:nvPr/>
                    </p:nvPicPr>
                    <p:blipFill>
                      <a:blip r:embed="rId4"/>
                      <a:stretch>
                        <a:fillRect/>
                      </a:stretch>
                    </p:blipFill>
                    <p:spPr>
                      <a:xfrm>
                        <a:off x="1143000" y="2971800"/>
                        <a:ext cx="2286000" cy="3555360"/>
                      </a:xfrm>
                      <a:prstGeom prst="rect">
                        <a:avLst/>
                      </a:prstGeom>
                    </p:spPr>
                  </p:pic>
                </p:oleObj>
              </mc:Fallback>
            </mc:AlternateContent>
          </a:graphicData>
        </a:graphic>
      </p:graphicFrame>
    </p:spTree>
    <p:extLst>
      <p:ext uri="{BB962C8B-B14F-4D97-AF65-F5344CB8AC3E}">
        <p14:creationId xmlns:p14="http://schemas.microsoft.com/office/powerpoint/2010/main" val="28391274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Questions on Order of Quantifiers</a:t>
            </a:r>
            <a:r>
              <a:rPr lang="en-IN" sz="1500" dirty="0"/>
              <a:t> 2</a:t>
            </a:r>
          </a:p>
        </p:txBody>
      </p:sp>
      <p:sp>
        <p:nvSpPr>
          <p:cNvPr id="3" name="Content Placeholder 2"/>
          <p:cNvSpPr>
            <a:spLocks noGrp="1"/>
          </p:cNvSpPr>
          <p:nvPr>
            <p:ph idx="1"/>
          </p:nvPr>
        </p:nvSpPr>
        <p:spPr>
          <a:xfrm>
            <a:off x="457200" y="1295400"/>
            <a:ext cx="8460000" cy="1548000"/>
          </a:xfrm>
        </p:spPr>
        <p:txBody>
          <a:bodyPr/>
          <a:lstStyle/>
          <a:p>
            <a:pPr>
              <a:spcBef>
                <a:spcPts val="300"/>
              </a:spcBef>
            </a:pPr>
            <a:r>
              <a:rPr lang="en-US" sz="2800" b="1" dirty="0"/>
              <a:t>Example </a:t>
            </a:r>
            <a:r>
              <a:rPr lang="en-US" sz="2800" b="1" dirty="0">
                <a:latin typeface="Cambria Math" pitchFamily="18" charset="0"/>
                <a:ea typeface="Cambria Math" pitchFamily="18" charset="0"/>
              </a:rPr>
              <a:t>2</a:t>
            </a:r>
            <a:r>
              <a:rPr lang="en-US" sz="2800" dirty="0"/>
              <a:t>: Let </a:t>
            </a:r>
            <a:r>
              <a:rPr lang="en-US" sz="2800" i="1" dirty="0"/>
              <a:t>U</a:t>
            </a:r>
            <a:r>
              <a:rPr lang="en-US" sz="2800" dirty="0"/>
              <a:t> be the real numbers,</a:t>
            </a:r>
          </a:p>
          <a:p>
            <a:pPr>
              <a:spcBef>
                <a:spcPts val="300"/>
              </a:spcBef>
            </a:pPr>
            <a:r>
              <a:rPr lang="en-US" sz="2800" dirty="0"/>
              <a:t>Define </a:t>
            </a:r>
            <a:r>
              <a:rPr lang="en-US" sz="2800" i="1" dirty="0"/>
              <a:t>P(</a:t>
            </a:r>
            <a:r>
              <a:rPr lang="en-US" sz="2800" i="1" dirty="0" err="1"/>
              <a:t>x,y</a:t>
            </a:r>
            <a:r>
              <a:rPr lang="en-US" sz="2800" i="1" dirty="0"/>
              <a:t>) </a:t>
            </a:r>
            <a:r>
              <a:rPr lang="en-US" sz="2800" dirty="0"/>
              <a:t>:</a:t>
            </a:r>
            <a:r>
              <a:rPr lang="en-US" sz="2800" i="1" dirty="0"/>
              <a:t> x / y </a:t>
            </a:r>
            <a:r>
              <a:rPr lang="en-US" sz="2800" dirty="0"/>
              <a:t>= </a:t>
            </a:r>
            <a:r>
              <a:rPr lang="en-US" sz="2800" dirty="0">
                <a:latin typeface="Cambria Math" pitchFamily="18" charset="0"/>
                <a:ea typeface="Cambria Math" pitchFamily="18" charset="0"/>
              </a:rPr>
              <a:t>1</a:t>
            </a:r>
          </a:p>
          <a:p>
            <a:pPr>
              <a:spcBef>
                <a:spcPts val="300"/>
              </a:spcBef>
            </a:pPr>
            <a:r>
              <a:rPr lang="en-US" sz="2800" dirty="0"/>
              <a:t>What is the truth value of the following:</a:t>
            </a:r>
          </a:p>
        </p:txBody>
      </p:sp>
      <p:graphicFrame>
        <p:nvGraphicFramePr>
          <p:cNvPr id="4" name="Object 3"/>
          <p:cNvGraphicFramePr>
            <a:graphicFrameLocks noChangeAspect="1"/>
          </p:cNvGraphicFramePr>
          <p:nvPr>
            <p:extLst>
              <p:ext uri="{D42A27DB-BD31-4B8C-83A1-F6EECF244321}">
                <p14:modId xmlns:p14="http://schemas.microsoft.com/office/powerpoint/2010/main" val="3084750213"/>
              </p:ext>
            </p:extLst>
          </p:nvPr>
        </p:nvGraphicFramePr>
        <p:xfrm>
          <a:off x="1143000" y="2971800"/>
          <a:ext cx="2286000" cy="3555360"/>
        </p:xfrm>
        <a:graphic>
          <a:graphicData uri="http://schemas.openxmlformats.org/presentationml/2006/ole">
            <mc:AlternateContent xmlns:mc="http://schemas.openxmlformats.org/markup-compatibility/2006">
              <mc:Choice xmlns:v="urn:schemas-microsoft-com:vml" Requires="v">
                <p:oleObj spid="_x0000_s48181" name="Equation" r:id="rId3" imgW="1143000" imgH="1777680" progId="Equation.DSMT4">
                  <p:embed/>
                </p:oleObj>
              </mc:Choice>
              <mc:Fallback>
                <p:oleObj name="Equation" r:id="rId3" imgW="1143000" imgH="1777680" progId="Equation.DSMT4">
                  <p:embed/>
                  <p:pic>
                    <p:nvPicPr>
                      <p:cNvPr id="0" name=""/>
                      <p:cNvPicPr/>
                      <p:nvPr/>
                    </p:nvPicPr>
                    <p:blipFill>
                      <a:blip r:embed="rId4"/>
                      <a:stretch>
                        <a:fillRect/>
                      </a:stretch>
                    </p:blipFill>
                    <p:spPr>
                      <a:xfrm>
                        <a:off x="1143000" y="2971800"/>
                        <a:ext cx="2286000" cy="3555360"/>
                      </a:xfrm>
                      <a:prstGeom prst="rect">
                        <a:avLst/>
                      </a:prstGeom>
                    </p:spPr>
                  </p:pic>
                </p:oleObj>
              </mc:Fallback>
            </mc:AlternateContent>
          </a:graphicData>
        </a:graphic>
      </p:graphicFrame>
    </p:spTree>
    <p:extLst>
      <p:ext uri="{BB962C8B-B14F-4D97-AF65-F5344CB8AC3E}">
        <p14:creationId xmlns:p14="http://schemas.microsoft.com/office/powerpoint/2010/main" val="31763434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Quantifications of Two Variables</a:t>
            </a:r>
          </a:p>
        </p:txBody>
      </p:sp>
      <p:graphicFrame>
        <p:nvGraphicFramePr>
          <p:cNvPr id="4" name="Table 2"/>
          <p:cNvGraphicFramePr>
            <a:graphicFrameLocks noGrp="1"/>
          </p:cNvGraphicFramePr>
          <p:nvPr>
            <p:ph idx="1"/>
            <p:extLst>
              <p:ext uri="{D42A27DB-BD31-4B8C-83A1-F6EECF244321}">
                <p14:modId xmlns:p14="http://schemas.microsoft.com/office/powerpoint/2010/main" val="2473440850"/>
              </p:ext>
            </p:extLst>
          </p:nvPr>
        </p:nvGraphicFramePr>
        <p:xfrm>
          <a:off x="838000" y="1818360"/>
          <a:ext cx="7468000" cy="42122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75911719"/>
                    </a:ext>
                  </a:extLst>
                </a:gridCol>
                <a:gridCol w="2700000">
                  <a:extLst>
                    <a:ext uri="{9D8B030D-6E8A-4147-A177-3AD203B41FA5}">
                      <a16:colId xmlns:a16="http://schemas.microsoft.com/office/drawing/2014/main" val="3995315737"/>
                    </a:ext>
                  </a:extLst>
                </a:gridCol>
                <a:gridCol w="2736000">
                  <a:extLst>
                    <a:ext uri="{9D8B030D-6E8A-4147-A177-3AD203B41FA5}">
                      <a16:colId xmlns:a16="http://schemas.microsoft.com/office/drawing/2014/main" val="4128993999"/>
                    </a:ext>
                  </a:extLst>
                </a:gridCol>
              </a:tblGrid>
              <a:tr h="370840">
                <a:tc>
                  <a:txBody>
                    <a:bodyPr/>
                    <a:lstStyle/>
                    <a:p>
                      <a:r>
                        <a:rPr lang="en-US" sz="2000" dirty="0"/>
                        <a:t>Statement</a:t>
                      </a:r>
                    </a:p>
                  </a:txBody>
                  <a:tcPr>
                    <a:solidFill>
                      <a:srgbClr val="802754"/>
                    </a:solidFill>
                  </a:tcPr>
                </a:tc>
                <a:tc>
                  <a:txBody>
                    <a:bodyPr/>
                    <a:lstStyle/>
                    <a:p>
                      <a:r>
                        <a:rPr lang="en-US" sz="2000" dirty="0"/>
                        <a:t>When True?</a:t>
                      </a:r>
                    </a:p>
                  </a:txBody>
                  <a:tcPr>
                    <a:solidFill>
                      <a:srgbClr val="802754"/>
                    </a:solidFill>
                  </a:tcPr>
                </a:tc>
                <a:tc>
                  <a:txBody>
                    <a:bodyPr/>
                    <a:lstStyle/>
                    <a:p>
                      <a:r>
                        <a:rPr lang="en-US" sz="2000" dirty="0"/>
                        <a:t>When False</a:t>
                      </a:r>
                    </a:p>
                  </a:txBody>
                  <a:tcPr>
                    <a:solidFill>
                      <a:srgbClr val="802754"/>
                    </a:solidFill>
                  </a:tcPr>
                </a:tc>
                <a:extLst>
                  <a:ext uri="{0D108BD9-81ED-4DB2-BD59-A6C34878D82A}">
                    <a16:rowId xmlns:a16="http://schemas.microsoft.com/office/drawing/2014/main" val="2411331696"/>
                  </a:ext>
                </a:extLst>
              </a:tr>
              <a:tr h="1116000">
                <a:tc>
                  <a:txBody>
                    <a:bodyPr/>
                    <a:lstStyle/>
                    <a:p>
                      <a:endParaRPr lang="en-IN" sz="2000" dirty="0"/>
                    </a:p>
                  </a:txBody>
                  <a:tcPr>
                    <a:solidFill>
                      <a:srgbClr val="D8CDD1"/>
                    </a:solidFill>
                  </a:tcPr>
                </a:tc>
                <a:tc>
                  <a:txBody>
                    <a:bodyPr/>
                    <a:lstStyle/>
                    <a:p>
                      <a:r>
                        <a:rPr lang="en-US" sz="2000" i="1" dirty="0"/>
                        <a:t>P</a:t>
                      </a:r>
                      <a:r>
                        <a:rPr lang="en-US" sz="2000" dirty="0"/>
                        <a:t>(</a:t>
                      </a:r>
                      <a:r>
                        <a:rPr lang="en-US" sz="2000" i="1" dirty="0" err="1"/>
                        <a:t>x</a:t>
                      </a:r>
                      <a:r>
                        <a:rPr lang="en-US" sz="2000" dirty="0" err="1"/>
                        <a:t>,</a:t>
                      </a:r>
                      <a:r>
                        <a:rPr lang="en-US" sz="2000" i="1" dirty="0" err="1"/>
                        <a:t>y</a:t>
                      </a:r>
                      <a:r>
                        <a:rPr lang="en-US" sz="2000" dirty="0"/>
                        <a:t>) is true for every pair </a:t>
                      </a:r>
                      <a:r>
                        <a:rPr lang="en-US" sz="2000" i="1" dirty="0" err="1"/>
                        <a:t>x</a:t>
                      </a:r>
                      <a:r>
                        <a:rPr lang="en-US" sz="2000" dirty="0" err="1"/>
                        <a:t>,</a:t>
                      </a:r>
                      <a:r>
                        <a:rPr lang="en-US" sz="2000" i="1" dirty="0" err="1"/>
                        <a:t>y</a:t>
                      </a:r>
                      <a:r>
                        <a:rPr lang="en-US" sz="2000" dirty="0"/>
                        <a:t>.</a:t>
                      </a:r>
                    </a:p>
                  </a:txBody>
                  <a:tcPr>
                    <a:solidFill>
                      <a:srgbClr val="D8CDD1"/>
                    </a:solidFill>
                  </a:tcPr>
                </a:tc>
                <a:tc>
                  <a:txBody>
                    <a:bodyPr/>
                    <a:lstStyle/>
                    <a:p>
                      <a:r>
                        <a:rPr lang="en-US" sz="2000" dirty="0"/>
                        <a:t>There is a pair </a:t>
                      </a:r>
                      <a:r>
                        <a:rPr lang="en-US" sz="2000" i="1" dirty="0"/>
                        <a:t>x, y </a:t>
                      </a:r>
                      <a:r>
                        <a:rPr lang="en-US" sz="2000" dirty="0"/>
                        <a:t>for</a:t>
                      </a:r>
                      <a:r>
                        <a:rPr lang="en-US" sz="2000" baseline="0" dirty="0"/>
                        <a:t> which </a:t>
                      </a:r>
                      <a:r>
                        <a:rPr lang="en-US" sz="2000" i="1" baseline="0" dirty="0"/>
                        <a:t>P</a:t>
                      </a:r>
                      <a:r>
                        <a:rPr lang="en-US" sz="2000" baseline="0" dirty="0"/>
                        <a:t>(</a:t>
                      </a:r>
                      <a:r>
                        <a:rPr lang="en-US" sz="2000" i="1" baseline="0" dirty="0" err="1"/>
                        <a:t>x,y</a:t>
                      </a:r>
                      <a:r>
                        <a:rPr lang="en-US" sz="2000" baseline="0" dirty="0"/>
                        <a:t>) is false.</a:t>
                      </a:r>
                      <a:endParaRPr lang="en-US" sz="2000" dirty="0"/>
                    </a:p>
                  </a:txBody>
                  <a:tcPr>
                    <a:solidFill>
                      <a:srgbClr val="D8CDD1"/>
                    </a:solidFill>
                  </a:tcPr>
                </a:tc>
                <a:extLst>
                  <a:ext uri="{0D108BD9-81ED-4DB2-BD59-A6C34878D82A}">
                    <a16:rowId xmlns:a16="http://schemas.microsoft.com/office/drawing/2014/main" val="3213950784"/>
                  </a:ext>
                </a:extLst>
              </a:tr>
              <a:tr h="756000">
                <a:tc>
                  <a:txBody>
                    <a:bodyPr/>
                    <a:lstStyle/>
                    <a:p>
                      <a:endParaRPr lang="en-IN" sz="2000" dirty="0"/>
                    </a:p>
                  </a:txBody>
                  <a:tcPr>
                    <a:solidFill>
                      <a:srgbClr val="EDE8E9"/>
                    </a:solidFill>
                  </a:tcPr>
                </a:tc>
                <a:tc>
                  <a:txBody>
                    <a:bodyPr/>
                    <a:lstStyle/>
                    <a:p>
                      <a:r>
                        <a:rPr lang="en-US" sz="2000" dirty="0"/>
                        <a:t>For every </a:t>
                      </a:r>
                      <a:r>
                        <a:rPr lang="en-US" sz="2000" i="1" dirty="0"/>
                        <a:t>x </a:t>
                      </a:r>
                      <a:r>
                        <a:rPr lang="en-US" sz="2000" dirty="0"/>
                        <a:t>there is a </a:t>
                      </a:r>
                      <a:r>
                        <a:rPr lang="en-US" sz="2000" i="1" dirty="0"/>
                        <a:t>y</a:t>
                      </a:r>
                      <a:r>
                        <a:rPr lang="en-US" sz="2000" dirty="0"/>
                        <a:t> for which </a:t>
                      </a:r>
                      <a:r>
                        <a:rPr lang="en-US" sz="2000" i="1" dirty="0"/>
                        <a:t>P</a:t>
                      </a:r>
                      <a:r>
                        <a:rPr lang="en-US" sz="2000" dirty="0"/>
                        <a:t>(</a:t>
                      </a:r>
                      <a:r>
                        <a:rPr lang="en-US" sz="2000" i="1" dirty="0" err="1"/>
                        <a:t>x,y</a:t>
                      </a:r>
                      <a:r>
                        <a:rPr lang="en-US" sz="2000" dirty="0"/>
                        <a:t>) is true.</a:t>
                      </a:r>
                    </a:p>
                  </a:txBody>
                  <a:tcPr>
                    <a:solidFill>
                      <a:srgbClr val="EDE8E9"/>
                    </a:solidFill>
                  </a:tcPr>
                </a:tc>
                <a:tc>
                  <a:txBody>
                    <a:bodyPr/>
                    <a:lstStyle/>
                    <a:p>
                      <a:r>
                        <a:rPr lang="en-US" sz="2000" dirty="0"/>
                        <a:t>There is an x such that </a:t>
                      </a:r>
                      <a:r>
                        <a:rPr lang="en-US" sz="2000" i="1" dirty="0"/>
                        <a:t>P</a:t>
                      </a:r>
                      <a:r>
                        <a:rPr lang="en-US" sz="2000" dirty="0"/>
                        <a:t>(</a:t>
                      </a:r>
                      <a:r>
                        <a:rPr lang="en-US" sz="2000" i="1" dirty="0" err="1"/>
                        <a:t>x,y</a:t>
                      </a:r>
                      <a:r>
                        <a:rPr lang="en-US" sz="2000" dirty="0"/>
                        <a:t>) is false for every </a:t>
                      </a:r>
                      <a:r>
                        <a:rPr lang="en-US" sz="2000" i="1" dirty="0"/>
                        <a:t>y</a:t>
                      </a:r>
                      <a:r>
                        <a:rPr lang="en-US" sz="2000" dirty="0"/>
                        <a:t>.</a:t>
                      </a:r>
                    </a:p>
                  </a:txBody>
                  <a:tcPr>
                    <a:solidFill>
                      <a:srgbClr val="EDE8E9"/>
                    </a:solidFill>
                  </a:tcPr>
                </a:tc>
                <a:extLst>
                  <a:ext uri="{0D108BD9-81ED-4DB2-BD59-A6C34878D82A}">
                    <a16:rowId xmlns:a16="http://schemas.microsoft.com/office/drawing/2014/main" val="976008477"/>
                  </a:ext>
                </a:extLst>
              </a:tr>
              <a:tr h="792000">
                <a:tc>
                  <a:txBody>
                    <a:bodyPr/>
                    <a:lstStyle/>
                    <a:p>
                      <a:endParaRPr lang="en-IN" sz="2000" dirty="0"/>
                    </a:p>
                  </a:txBody>
                  <a:tcPr>
                    <a:solidFill>
                      <a:srgbClr val="D8CDD1"/>
                    </a:solidFill>
                  </a:tcPr>
                </a:tc>
                <a:tc>
                  <a:txBody>
                    <a:bodyPr/>
                    <a:lstStyle/>
                    <a:p>
                      <a:r>
                        <a:rPr lang="en-US" sz="2000" dirty="0"/>
                        <a:t>There is an </a:t>
                      </a:r>
                      <a:r>
                        <a:rPr lang="en-US" sz="2000" i="1" dirty="0"/>
                        <a:t>x</a:t>
                      </a:r>
                      <a:r>
                        <a:rPr lang="en-US" sz="2000" dirty="0"/>
                        <a:t> for which </a:t>
                      </a:r>
                      <a:r>
                        <a:rPr lang="en-US" sz="2000" i="1" dirty="0"/>
                        <a:t>P</a:t>
                      </a:r>
                      <a:r>
                        <a:rPr lang="en-US" sz="2000" dirty="0"/>
                        <a:t>(</a:t>
                      </a:r>
                      <a:r>
                        <a:rPr lang="en-US" sz="2000" i="1" dirty="0" err="1"/>
                        <a:t>x,y</a:t>
                      </a:r>
                      <a:r>
                        <a:rPr lang="en-US" sz="2000" dirty="0"/>
                        <a:t>) is true for every </a:t>
                      </a:r>
                      <a:r>
                        <a:rPr lang="en-US" sz="2000" i="1" dirty="0"/>
                        <a:t>y</a:t>
                      </a:r>
                      <a:r>
                        <a:rPr lang="en-US" sz="2000" dirty="0"/>
                        <a:t>.</a:t>
                      </a:r>
                    </a:p>
                  </a:txBody>
                  <a:tcPr>
                    <a:solidFill>
                      <a:srgbClr val="D8CDD1"/>
                    </a:solidFill>
                  </a:tcPr>
                </a:tc>
                <a:tc>
                  <a:txBody>
                    <a:bodyPr/>
                    <a:lstStyle/>
                    <a:p>
                      <a:r>
                        <a:rPr lang="en-US" sz="2000" dirty="0"/>
                        <a:t>For every </a:t>
                      </a:r>
                      <a:r>
                        <a:rPr lang="en-US" sz="2000" i="1" dirty="0"/>
                        <a:t>x</a:t>
                      </a:r>
                      <a:r>
                        <a:rPr lang="en-US" sz="2000" dirty="0"/>
                        <a:t> there is a y for which </a:t>
                      </a:r>
                      <a:r>
                        <a:rPr lang="en-US" sz="2000" i="1" dirty="0"/>
                        <a:t>P</a:t>
                      </a:r>
                      <a:r>
                        <a:rPr lang="en-US" sz="2000" dirty="0"/>
                        <a:t>(</a:t>
                      </a:r>
                      <a:r>
                        <a:rPr lang="en-US" sz="2000" dirty="0" err="1"/>
                        <a:t>x,y</a:t>
                      </a:r>
                      <a:r>
                        <a:rPr lang="en-US" sz="2000" dirty="0"/>
                        <a:t>) is false.</a:t>
                      </a:r>
                    </a:p>
                  </a:txBody>
                  <a:tcPr>
                    <a:solidFill>
                      <a:srgbClr val="D8CDD1"/>
                    </a:solidFill>
                  </a:tcPr>
                </a:tc>
                <a:extLst>
                  <a:ext uri="{0D108BD9-81ED-4DB2-BD59-A6C34878D82A}">
                    <a16:rowId xmlns:a16="http://schemas.microsoft.com/office/drawing/2014/main" val="2132355487"/>
                  </a:ext>
                </a:extLst>
              </a:tr>
              <a:tr h="1152000">
                <a:tc>
                  <a:txBody>
                    <a:bodyPr/>
                    <a:lstStyle/>
                    <a:p>
                      <a:endParaRPr lang="en-IN" sz="2000" dirty="0"/>
                    </a:p>
                  </a:txBody>
                  <a:tcPr>
                    <a:solidFill>
                      <a:srgbClr val="EDE8E9"/>
                    </a:solidFill>
                  </a:tcPr>
                </a:tc>
                <a:tc>
                  <a:txBody>
                    <a:bodyPr/>
                    <a:lstStyle/>
                    <a:p>
                      <a:r>
                        <a:rPr lang="en-US" sz="2000" dirty="0"/>
                        <a:t>There is a pair </a:t>
                      </a:r>
                      <a:r>
                        <a:rPr lang="en-US" sz="2000" i="1" dirty="0"/>
                        <a:t>x, y </a:t>
                      </a:r>
                      <a:r>
                        <a:rPr lang="en-US" sz="2000" dirty="0"/>
                        <a:t>for which </a:t>
                      </a:r>
                      <a:r>
                        <a:rPr lang="en-US" sz="2000" i="1" dirty="0"/>
                        <a:t>P</a:t>
                      </a:r>
                      <a:r>
                        <a:rPr lang="en-US" sz="2000" dirty="0"/>
                        <a:t>(</a:t>
                      </a:r>
                      <a:r>
                        <a:rPr lang="en-US" sz="2000" i="1" dirty="0" err="1"/>
                        <a:t>x,y</a:t>
                      </a:r>
                      <a:r>
                        <a:rPr lang="en-US" sz="2000" dirty="0"/>
                        <a:t>) is true.</a:t>
                      </a:r>
                    </a:p>
                  </a:txBody>
                  <a:tcPr>
                    <a:solidFill>
                      <a:srgbClr val="EDE8E9"/>
                    </a:solidFill>
                  </a:tcPr>
                </a:tc>
                <a:tc>
                  <a:txBody>
                    <a:bodyPr/>
                    <a:lstStyle/>
                    <a:p>
                      <a:r>
                        <a:rPr lang="en-US" sz="2000" i="1" dirty="0"/>
                        <a:t>P</a:t>
                      </a:r>
                      <a:r>
                        <a:rPr lang="en-US" sz="2000" dirty="0"/>
                        <a:t>(</a:t>
                      </a:r>
                      <a:r>
                        <a:rPr lang="en-US" sz="2000" dirty="0" err="1"/>
                        <a:t>x,y</a:t>
                      </a:r>
                      <a:r>
                        <a:rPr lang="en-US" sz="2000" dirty="0"/>
                        <a:t>) is false for every pair </a:t>
                      </a:r>
                      <a:r>
                        <a:rPr lang="en-US" sz="2000" i="1" dirty="0" err="1"/>
                        <a:t>x,y</a:t>
                      </a:r>
                      <a:endParaRPr lang="en-US" sz="2000" i="1" dirty="0"/>
                    </a:p>
                  </a:txBody>
                  <a:tcPr>
                    <a:solidFill>
                      <a:srgbClr val="EDE8E9"/>
                    </a:solidFill>
                  </a:tcPr>
                </a:tc>
                <a:extLst>
                  <a:ext uri="{0D108BD9-81ED-4DB2-BD59-A6C34878D82A}">
                    <a16:rowId xmlns:a16="http://schemas.microsoft.com/office/drawing/2014/main" val="1798744570"/>
                  </a:ext>
                </a:extLst>
              </a:tr>
            </a:tbl>
          </a:graphicData>
        </a:graphic>
      </p:graphicFrame>
      <p:graphicFrame>
        <p:nvGraphicFramePr>
          <p:cNvPr id="5" name="Object 3"/>
          <p:cNvGraphicFramePr>
            <a:graphicFrameLocks noChangeAspect="1"/>
          </p:cNvGraphicFramePr>
          <p:nvPr>
            <p:extLst>
              <p:ext uri="{D42A27DB-BD31-4B8C-83A1-F6EECF244321}">
                <p14:modId xmlns:p14="http://schemas.microsoft.com/office/powerpoint/2010/main" val="3943594102"/>
              </p:ext>
            </p:extLst>
          </p:nvPr>
        </p:nvGraphicFramePr>
        <p:xfrm>
          <a:off x="1028700" y="2286000"/>
          <a:ext cx="1676400" cy="990600"/>
        </p:xfrm>
        <a:graphic>
          <a:graphicData uri="http://schemas.openxmlformats.org/presentationml/2006/ole">
            <mc:AlternateContent xmlns:mc="http://schemas.openxmlformats.org/markup-compatibility/2006">
              <mc:Choice xmlns:v="urn:schemas-microsoft-com:vml" Requires="v">
                <p:oleObj spid="_x0000_s49240" name="Equation" r:id="rId3" imgW="838080" imgH="495000" progId="Equation.DSMT4">
                  <p:embed/>
                </p:oleObj>
              </mc:Choice>
              <mc:Fallback>
                <p:oleObj name="Equation" r:id="rId3" imgW="838080" imgH="495000" progId="Equation.DSMT4">
                  <p:embed/>
                  <p:pic>
                    <p:nvPicPr>
                      <p:cNvPr id="34" name="Object 5"/>
                      <p:cNvPicPr/>
                      <p:nvPr/>
                    </p:nvPicPr>
                    <p:blipFill>
                      <a:blip r:embed="rId4"/>
                      <a:stretch>
                        <a:fillRect/>
                      </a:stretch>
                    </p:blipFill>
                    <p:spPr>
                      <a:xfrm>
                        <a:off x="1028700" y="2286000"/>
                        <a:ext cx="1676400" cy="990600"/>
                      </a:xfrm>
                      <a:prstGeom prst="rect">
                        <a:avLst/>
                      </a:prstGeom>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507453913"/>
              </p:ext>
            </p:extLst>
          </p:nvPr>
        </p:nvGraphicFramePr>
        <p:xfrm>
          <a:off x="1028700" y="3479800"/>
          <a:ext cx="1676400" cy="482600"/>
        </p:xfrm>
        <a:graphic>
          <a:graphicData uri="http://schemas.openxmlformats.org/presentationml/2006/ole">
            <mc:AlternateContent xmlns:mc="http://schemas.openxmlformats.org/markup-compatibility/2006">
              <mc:Choice xmlns:v="urn:schemas-microsoft-com:vml" Requires="v">
                <p:oleObj spid="_x0000_s49241" name="Equation" r:id="rId5" imgW="838080" imgH="241200" progId="Equation.DSMT4">
                  <p:embed/>
                </p:oleObj>
              </mc:Choice>
              <mc:Fallback>
                <p:oleObj name="Equation" r:id="rId5" imgW="838080" imgH="241200" progId="Equation.DSMT4">
                  <p:embed/>
                  <p:pic>
                    <p:nvPicPr>
                      <p:cNvPr id="5" name="Object 5"/>
                      <p:cNvPicPr/>
                      <p:nvPr/>
                    </p:nvPicPr>
                    <p:blipFill>
                      <a:blip r:embed="rId6"/>
                      <a:stretch>
                        <a:fillRect/>
                      </a:stretch>
                    </p:blipFill>
                    <p:spPr>
                      <a:xfrm>
                        <a:off x="1028700" y="3479800"/>
                        <a:ext cx="1676400" cy="482600"/>
                      </a:xfrm>
                      <a:prstGeom prst="rect">
                        <a:avLst/>
                      </a:prstGeom>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499550789"/>
              </p:ext>
            </p:extLst>
          </p:nvPr>
        </p:nvGraphicFramePr>
        <p:xfrm>
          <a:off x="1054100" y="4241800"/>
          <a:ext cx="1625600" cy="482600"/>
        </p:xfrm>
        <a:graphic>
          <a:graphicData uri="http://schemas.openxmlformats.org/presentationml/2006/ole">
            <mc:AlternateContent xmlns:mc="http://schemas.openxmlformats.org/markup-compatibility/2006">
              <mc:Choice xmlns:v="urn:schemas-microsoft-com:vml" Requires="v">
                <p:oleObj spid="_x0000_s49242" name="Equation" r:id="rId7" imgW="812520" imgH="241200" progId="Equation.DSMT4">
                  <p:embed/>
                </p:oleObj>
              </mc:Choice>
              <mc:Fallback>
                <p:oleObj name="Equation" r:id="rId7" imgW="812520" imgH="241200" progId="Equation.DSMT4">
                  <p:embed/>
                  <p:pic>
                    <p:nvPicPr>
                      <p:cNvPr id="6" name="Object 5"/>
                      <p:cNvPicPr/>
                      <p:nvPr/>
                    </p:nvPicPr>
                    <p:blipFill>
                      <a:blip r:embed="rId8"/>
                      <a:stretch>
                        <a:fillRect/>
                      </a:stretch>
                    </p:blipFill>
                    <p:spPr>
                      <a:xfrm>
                        <a:off x="1054100" y="4241800"/>
                        <a:ext cx="1625600" cy="482600"/>
                      </a:xfrm>
                      <a:prstGeom prst="rect">
                        <a:avLst/>
                      </a:prstGeom>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1054939773"/>
              </p:ext>
            </p:extLst>
          </p:nvPr>
        </p:nvGraphicFramePr>
        <p:xfrm>
          <a:off x="1079500" y="4953000"/>
          <a:ext cx="1574800" cy="990600"/>
        </p:xfrm>
        <a:graphic>
          <a:graphicData uri="http://schemas.openxmlformats.org/presentationml/2006/ole">
            <mc:AlternateContent xmlns:mc="http://schemas.openxmlformats.org/markup-compatibility/2006">
              <mc:Choice xmlns:v="urn:schemas-microsoft-com:vml" Requires="v">
                <p:oleObj spid="_x0000_s49243" name="Equation" r:id="rId9" imgW="787320" imgH="495000" progId="Equation.DSMT4">
                  <p:embed/>
                </p:oleObj>
              </mc:Choice>
              <mc:Fallback>
                <p:oleObj name="Equation" r:id="rId9" imgW="787320" imgH="495000" progId="Equation.DSMT4">
                  <p:embed/>
                  <p:pic>
                    <p:nvPicPr>
                      <p:cNvPr id="5" name="Object 5"/>
                      <p:cNvPicPr/>
                      <p:nvPr/>
                    </p:nvPicPr>
                    <p:blipFill>
                      <a:blip r:embed="rId10"/>
                      <a:stretch>
                        <a:fillRect/>
                      </a:stretch>
                    </p:blipFill>
                    <p:spPr>
                      <a:xfrm>
                        <a:off x="1079500" y="4953000"/>
                        <a:ext cx="1574800" cy="990600"/>
                      </a:xfrm>
                      <a:prstGeom prst="rect">
                        <a:avLst/>
                      </a:prstGeom>
                    </p:spPr>
                  </p:pic>
                </p:oleObj>
              </mc:Fallback>
            </mc:AlternateContent>
          </a:graphicData>
        </a:graphic>
      </p:graphicFrame>
    </p:spTree>
    <p:extLst>
      <p:ext uri="{BB962C8B-B14F-4D97-AF65-F5344CB8AC3E}">
        <p14:creationId xmlns:p14="http://schemas.microsoft.com/office/powerpoint/2010/main" val="525722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Translating Nested Quantifiers into English</a:t>
            </a:r>
            <a:endParaRPr lang="en-IN" sz="1500" dirty="0"/>
          </a:p>
        </p:txBody>
      </p:sp>
      <p:sp>
        <p:nvSpPr>
          <p:cNvPr id="3" name="Content Placeholder 2"/>
          <p:cNvSpPr>
            <a:spLocks noGrp="1"/>
          </p:cNvSpPr>
          <p:nvPr>
            <p:ph idx="1"/>
          </p:nvPr>
        </p:nvSpPr>
        <p:spPr>
          <a:xfrm>
            <a:off x="457200" y="1295400"/>
            <a:ext cx="8229600" cy="533400"/>
          </a:xfrm>
        </p:spPr>
        <p:txBody>
          <a:bodyPr/>
          <a:lstStyle/>
          <a:p>
            <a:pPr marL="274320" lvl="1" indent="-274320">
              <a:spcBef>
                <a:spcPts val="800"/>
              </a:spcBef>
              <a:buClr>
                <a:schemeClr val="accent3"/>
              </a:buClr>
              <a:buSzPct val="95000"/>
              <a:buNone/>
            </a:pPr>
            <a:r>
              <a:rPr lang="en-US" sz="2400" b="1" dirty="0"/>
              <a:t>Example </a:t>
            </a:r>
            <a:r>
              <a:rPr lang="en-US" sz="2400" b="1" dirty="0">
                <a:latin typeface="Cambria Math" pitchFamily="18" charset="0"/>
                <a:ea typeface="Cambria Math" pitchFamily="18" charset="0"/>
              </a:rPr>
              <a:t>1</a:t>
            </a:r>
            <a:r>
              <a:rPr lang="en-US" sz="2400" dirty="0"/>
              <a:t>: Translate the statement </a:t>
            </a:r>
          </a:p>
        </p:txBody>
      </p:sp>
      <p:graphicFrame>
        <p:nvGraphicFramePr>
          <p:cNvPr id="8" name="Object 3"/>
          <p:cNvGraphicFramePr>
            <a:graphicFrameLocks noChangeAspect="1"/>
          </p:cNvGraphicFramePr>
          <p:nvPr>
            <p:extLst>
              <p:ext uri="{D42A27DB-BD31-4B8C-83A1-F6EECF244321}">
                <p14:modId xmlns:p14="http://schemas.microsoft.com/office/powerpoint/2010/main" val="119074215"/>
              </p:ext>
            </p:extLst>
          </p:nvPr>
        </p:nvGraphicFramePr>
        <p:xfrm>
          <a:off x="1752600" y="1831623"/>
          <a:ext cx="4394160" cy="609120"/>
        </p:xfrm>
        <a:graphic>
          <a:graphicData uri="http://schemas.openxmlformats.org/presentationml/2006/ole">
            <mc:AlternateContent xmlns:mc="http://schemas.openxmlformats.org/markup-compatibility/2006">
              <mc:Choice xmlns:v="urn:schemas-microsoft-com:vml" Requires="v">
                <p:oleObj spid="_x0000_s36148" name="Equation" r:id="rId3" imgW="2197080" imgH="304560" progId="Equation.DSMT4">
                  <p:embed/>
                </p:oleObj>
              </mc:Choice>
              <mc:Fallback>
                <p:oleObj name="Equation" r:id="rId3" imgW="2197080" imgH="304560" progId="Equation.DSMT4">
                  <p:embed/>
                  <p:pic>
                    <p:nvPicPr>
                      <p:cNvPr id="0" name=""/>
                      <p:cNvPicPr/>
                      <p:nvPr/>
                    </p:nvPicPr>
                    <p:blipFill>
                      <a:blip r:embed="rId4"/>
                      <a:stretch>
                        <a:fillRect/>
                      </a:stretch>
                    </p:blipFill>
                    <p:spPr>
                      <a:xfrm>
                        <a:off x="1752600" y="1831623"/>
                        <a:ext cx="4394160" cy="609120"/>
                      </a:xfrm>
                      <a:prstGeom prst="rect">
                        <a:avLst/>
                      </a:prstGeom>
                    </p:spPr>
                  </p:pic>
                </p:oleObj>
              </mc:Fallback>
            </mc:AlternateContent>
          </a:graphicData>
        </a:graphic>
      </p:graphicFrame>
      <p:sp>
        <p:nvSpPr>
          <p:cNvPr id="4" name="Content Placeholder 4"/>
          <p:cNvSpPr>
            <a:spLocks noGrp="1"/>
          </p:cNvSpPr>
          <p:nvPr>
            <p:ph idx="13"/>
          </p:nvPr>
        </p:nvSpPr>
        <p:spPr>
          <a:xfrm>
            <a:off x="457200" y="2514600"/>
            <a:ext cx="8229600" cy="2514600"/>
          </a:xfrm>
        </p:spPr>
        <p:txBody>
          <a:bodyPr/>
          <a:lstStyle/>
          <a:p>
            <a:pPr marL="274320" lvl="1" indent="-274320">
              <a:spcBef>
                <a:spcPts val="300"/>
              </a:spcBef>
              <a:buClr>
                <a:schemeClr val="accent3"/>
              </a:buClr>
              <a:buSzPct val="95000"/>
              <a:buNone/>
            </a:pPr>
            <a:r>
              <a:rPr lang="en-US" sz="2400" dirty="0"/>
              <a:t>where C(x) is “</a:t>
            </a:r>
            <a:r>
              <a:rPr lang="en-US" sz="2400" i="1" dirty="0"/>
              <a:t>x</a:t>
            </a:r>
            <a:r>
              <a:rPr lang="en-US" sz="2400" dirty="0"/>
              <a:t> has a computer,” and </a:t>
            </a:r>
            <a:r>
              <a:rPr lang="en-US" sz="2400" i="1" dirty="0"/>
              <a:t>F</a:t>
            </a:r>
            <a:r>
              <a:rPr lang="en-US" sz="2400" dirty="0"/>
              <a:t>(</a:t>
            </a:r>
            <a:r>
              <a:rPr lang="en-US" sz="2400" i="1" dirty="0" err="1"/>
              <a:t>x</a:t>
            </a:r>
            <a:r>
              <a:rPr lang="en-US" sz="2400" dirty="0" err="1"/>
              <a:t>,</a:t>
            </a:r>
            <a:r>
              <a:rPr lang="en-US" sz="2400" i="1" dirty="0" err="1"/>
              <a:t>y</a:t>
            </a:r>
            <a:r>
              <a:rPr lang="en-US" sz="2400" dirty="0"/>
              <a:t>) is “</a:t>
            </a:r>
            <a:r>
              <a:rPr lang="en-US" sz="2400" i="1" dirty="0"/>
              <a:t>x</a:t>
            </a:r>
            <a:r>
              <a:rPr lang="en-US" sz="2400" dirty="0"/>
              <a:t> and </a:t>
            </a:r>
            <a:r>
              <a:rPr lang="en-US" sz="2400" i="1" dirty="0"/>
              <a:t>y</a:t>
            </a:r>
            <a:r>
              <a:rPr lang="en-US" sz="2400" dirty="0"/>
              <a:t> are friends,” and the domain for both </a:t>
            </a:r>
            <a:r>
              <a:rPr lang="en-US" sz="2400" i="1" dirty="0"/>
              <a:t>x</a:t>
            </a:r>
            <a:r>
              <a:rPr lang="en-US" sz="2400" dirty="0"/>
              <a:t> and </a:t>
            </a:r>
            <a:r>
              <a:rPr lang="en-US" sz="2400" i="1" dirty="0"/>
              <a:t>y</a:t>
            </a:r>
            <a:r>
              <a:rPr lang="en-US" sz="2400" dirty="0"/>
              <a:t> consists of all students in your school.</a:t>
            </a:r>
          </a:p>
          <a:p>
            <a:pPr marL="274320" lvl="1" indent="-274320">
              <a:spcBef>
                <a:spcPts val="300"/>
              </a:spcBef>
              <a:buClr>
                <a:schemeClr val="accent3"/>
              </a:buClr>
              <a:buSzPct val="95000"/>
              <a:buNone/>
            </a:pPr>
            <a:r>
              <a:rPr lang="en-US" sz="2400" b="1" dirty="0"/>
              <a:t>	Solution</a:t>
            </a:r>
            <a:r>
              <a:rPr lang="en-US" sz="2400" dirty="0"/>
              <a:t>: Every student in your school has a computer or has a friend who has a computer.</a:t>
            </a:r>
          </a:p>
          <a:p>
            <a:pPr marL="274320" lvl="1" indent="-274320">
              <a:spcBef>
                <a:spcPts val="300"/>
              </a:spcBef>
              <a:buClr>
                <a:schemeClr val="accent3"/>
              </a:buClr>
              <a:buSzPct val="95000"/>
              <a:buNone/>
            </a:pPr>
            <a:r>
              <a:rPr lang="en-US" sz="2400" b="1" dirty="0"/>
              <a:t>Example </a:t>
            </a:r>
            <a:r>
              <a:rPr lang="en-US" sz="2400" b="1" dirty="0">
                <a:ea typeface="Cambria Math" pitchFamily="18" charset="0"/>
              </a:rPr>
              <a:t>2</a:t>
            </a:r>
            <a:r>
              <a:rPr lang="en-US" sz="2400" dirty="0"/>
              <a:t>: </a:t>
            </a:r>
            <a:r>
              <a:rPr lang="en-US" sz="2400" dirty="0">
                <a:sym typeface="Symbol"/>
              </a:rPr>
              <a:t>Translate the statement</a:t>
            </a:r>
            <a:endParaRPr lang="en-US" sz="2400" i="1" dirty="0">
              <a:ea typeface="Cambria Math"/>
              <a:sym typeface="Symbol"/>
            </a:endParaRPr>
          </a:p>
        </p:txBody>
      </p:sp>
      <p:graphicFrame>
        <p:nvGraphicFramePr>
          <p:cNvPr id="9" name="Object 5"/>
          <p:cNvGraphicFramePr>
            <a:graphicFrameLocks noChangeAspect="1"/>
          </p:cNvGraphicFramePr>
          <p:nvPr>
            <p:extLst>
              <p:ext uri="{D42A27DB-BD31-4B8C-83A1-F6EECF244321}">
                <p14:modId xmlns:p14="http://schemas.microsoft.com/office/powerpoint/2010/main" val="3053982807"/>
              </p:ext>
            </p:extLst>
          </p:nvPr>
        </p:nvGraphicFramePr>
        <p:xfrm>
          <a:off x="939800" y="5147733"/>
          <a:ext cx="6451600" cy="609600"/>
        </p:xfrm>
        <a:graphic>
          <a:graphicData uri="http://schemas.openxmlformats.org/presentationml/2006/ole">
            <mc:AlternateContent xmlns:mc="http://schemas.openxmlformats.org/markup-compatibility/2006">
              <mc:Choice xmlns:v="urn:schemas-microsoft-com:vml" Requires="v">
                <p:oleObj spid="_x0000_s36149" name="Equation" r:id="rId5" imgW="3225600" imgH="304560" progId="Equation.DSMT4">
                  <p:embed/>
                </p:oleObj>
              </mc:Choice>
              <mc:Fallback>
                <p:oleObj name="Equation" r:id="rId5" imgW="3225600" imgH="304560" progId="Equation.DSMT4">
                  <p:embed/>
                  <p:pic>
                    <p:nvPicPr>
                      <p:cNvPr id="8" name="Object 7"/>
                      <p:cNvPicPr/>
                      <p:nvPr/>
                    </p:nvPicPr>
                    <p:blipFill>
                      <a:blip r:embed="rId6"/>
                      <a:stretch>
                        <a:fillRect/>
                      </a:stretch>
                    </p:blipFill>
                    <p:spPr>
                      <a:xfrm>
                        <a:off x="939800" y="5147733"/>
                        <a:ext cx="6451600" cy="609600"/>
                      </a:xfrm>
                      <a:prstGeom prst="rect">
                        <a:avLst/>
                      </a:prstGeom>
                    </p:spPr>
                  </p:pic>
                </p:oleObj>
              </mc:Fallback>
            </mc:AlternateContent>
          </a:graphicData>
        </a:graphic>
      </p:graphicFrame>
      <p:sp>
        <p:nvSpPr>
          <p:cNvPr id="5" name="Content Placeholder 6"/>
          <p:cNvSpPr>
            <a:spLocks noGrp="1"/>
          </p:cNvSpPr>
          <p:nvPr>
            <p:ph idx="14"/>
          </p:nvPr>
        </p:nvSpPr>
        <p:spPr>
          <a:xfrm>
            <a:off x="457200" y="5760156"/>
            <a:ext cx="8229600" cy="762000"/>
          </a:xfrm>
        </p:spPr>
        <p:txBody>
          <a:bodyPr/>
          <a:lstStyle/>
          <a:p>
            <a:r>
              <a:rPr lang="en-US" sz="2400" b="1" dirty="0"/>
              <a:t>Solution</a:t>
            </a:r>
            <a:r>
              <a:rPr lang="en-US" sz="2400" dirty="0"/>
              <a:t>: There is a student none of whose friends are also friends with each other.</a:t>
            </a:r>
          </a:p>
        </p:txBody>
      </p:sp>
    </p:spTree>
    <p:extLst>
      <p:ext uri="{BB962C8B-B14F-4D97-AF65-F5344CB8AC3E}">
        <p14:creationId xmlns:p14="http://schemas.microsoft.com/office/powerpoint/2010/main" val="349809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Propositional Logic Not Enough</a:t>
            </a:r>
          </a:p>
        </p:txBody>
      </p:sp>
      <p:sp>
        <p:nvSpPr>
          <p:cNvPr id="3" name="Content Placeholder 2"/>
          <p:cNvSpPr>
            <a:spLocks noGrp="1"/>
          </p:cNvSpPr>
          <p:nvPr>
            <p:ph idx="1"/>
          </p:nvPr>
        </p:nvSpPr>
        <p:spPr/>
        <p:txBody>
          <a:bodyPr/>
          <a:lstStyle/>
          <a:p>
            <a:r>
              <a:rPr lang="en-US" dirty="0"/>
              <a:t>If we have:</a:t>
            </a:r>
          </a:p>
          <a:p>
            <a:pPr lvl="1">
              <a:buNone/>
            </a:pPr>
            <a:r>
              <a:rPr lang="en-US" dirty="0"/>
              <a:t>“All men are mortal.”</a:t>
            </a:r>
          </a:p>
          <a:p>
            <a:pPr lvl="1">
              <a:buNone/>
            </a:pPr>
            <a:r>
              <a:rPr lang="en-US" dirty="0"/>
              <a:t>“Socrates is a man.”</a:t>
            </a:r>
          </a:p>
          <a:p>
            <a:r>
              <a:rPr lang="en-US" dirty="0"/>
              <a:t>Does it follow that “Socrates is mortal?”</a:t>
            </a:r>
          </a:p>
          <a:p>
            <a:r>
              <a:rPr lang="en-US" dirty="0"/>
              <a:t>Can’t  be represented in propositional logic. Need a language that talks about objects, their properties, and their relations.</a:t>
            </a:r>
          </a:p>
          <a:p>
            <a:r>
              <a:rPr lang="en-US" dirty="0"/>
              <a:t>Later we’ll see how to draw inferences.</a:t>
            </a:r>
          </a:p>
        </p:txBody>
      </p:sp>
    </p:spTree>
    <p:extLst>
      <p:ext uri="{BB962C8B-B14F-4D97-AF65-F5344CB8AC3E}">
        <p14:creationId xmlns:p14="http://schemas.microsoft.com/office/powerpoint/2010/main" val="30755226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Translating Mathematical Statements into Predicate Logic</a:t>
            </a:r>
          </a:p>
        </p:txBody>
      </p:sp>
      <p:sp>
        <p:nvSpPr>
          <p:cNvPr id="3" name="Content Placeholder 2"/>
          <p:cNvSpPr>
            <a:spLocks noGrp="1"/>
          </p:cNvSpPr>
          <p:nvPr>
            <p:ph idx="1"/>
          </p:nvPr>
        </p:nvSpPr>
        <p:spPr>
          <a:xfrm>
            <a:off x="457200" y="1295400"/>
            <a:ext cx="8229600" cy="3810000"/>
          </a:xfrm>
        </p:spPr>
        <p:txBody>
          <a:bodyPr/>
          <a:lstStyle/>
          <a:p>
            <a:pPr>
              <a:spcBef>
                <a:spcPts val="300"/>
              </a:spcBef>
            </a:pPr>
            <a:r>
              <a:rPr lang="en-US" sz="2400" b="1" dirty="0"/>
              <a:t> Example </a:t>
            </a:r>
            <a:r>
              <a:rPr lang="en-US" sz="2400" dirty="0">
                <a:latin typeface="Cambria Math" pitchFamily="18" charset="0"/>
                <a:ea typeface="Cambria Math" pitchFamily="18" charset="0"/>
              </a:rPr>
              <a:t>:</a:t>
            </a:r>
            <a:r>
              <a:rPr lang="en-US" sz="2400" dirty="0"/>
              <a:t> Translate “The sum of two positive integers is always positive” into a logical expression.</a:t>
            </a:r>
          </a:p>
          <a:p>
            <a:pPr>
              <a:spcBef>
                <a:spcPts val="300"/>
              </a:spcBef>
            </a:pPr>
            <a:r>
              <a:rPr lang="en-US" sz="2400" b="1" dirty="0"/>
              <a:t>  Solution</a:t>
            </a:r>
            <a:r>
              <a:rPr lang="en-US" sz="2400" dirty="0"/>
              <a:t>:</a:t>
            </a:r>
          </a:p>
          <a:p>
            <a:pPr marL="850392" lvl="1" indent="-457200">
              <a:spcBef>
                <a:spcPts val="300"/>
              </a:spcBef>
              <a:buClr>
                <a:schemeClr val="tx1"/>
              </a:buClr>
              <a:buFont typeface="+mj-lt"/>
              <a:buAutoNum type="arabicPeriod"/>
            </a:pPr>
            <a:r>
              <a:rPr lang="en-US" sz="2000" dirty="0"/>
              <a:t>Rewrite the statement to make the implied quantifiers and domains explicit:</a:t>
            </a:r>
            <a:br>
              <a:rPr lang="en-US" sz="2000" dirty="0"/>
            </a:br>
            <a:r>
              <a:rPr lang="en-US" sz="2000" dirty="0"/>
              <a:t>“For every two integers, if these integers are both positive, then the sum of these integers is positive.”</a:t>
            </a:r>
          </a:p>
          <a:p>
            <a:pPr marL="850392" lvl="1" indent="-457200">
              <a:spcBef>
                <a:spcPts val="300"/>
              </a:spcBef>
              <a:buClr>
                <a:schemeClr val="tx1"/>
              </a:buClr>
              <a:buFont typeface="+mj-lt"/>
              <a:buAutoNum type="arabicPeriod"/>
            </a:pPr>
            <a:r>
              <a:rPr lang="en-US" sz="2000" dirty="0"/>
              <a:t>Introduce the variables </a:t>
            </a:r>
            <a:r>
              <a:rPr lang="en-US" sz="2000" i="1" dirty="0"/>
              <a:t>x</a:t>
            </a:r>
            <a:r>
              <a:rPr lang="en-US" sz="2000" dirty="0"/>
              <a:t> and </a:t>
            </a:r>
            <a:r>
              <a:rPr lang="en-US" sz="2000" i="1" dirty="0"/>
              <a:t>y</a:t>
            </a:r>
            <a:r>
              <a:rPr lang="en-US" sz="2000" dirty="0"/>
              <a:t>, and specify the domain, to obtain:</a:t>
            </a:r>
            <a:br>
              <a:rPr lang="en-US" sz="2000" dirty="0"/>
            </a:br>
            <a:r>
              <a:rPr lang="en-US" sz="2000" dirty="0"/>
              <a:t>“For all positive integers </a:t>
            </a:r>
            <a:r>
              <a:rPr lang="en-US" sz="2000" i="1" dirty="0"/>
              <a:t>x</a:t>
            </a:r>
            <a:r>
              <a:rPr lang="en-US" sz="2000" dirty="0"/>
              <a:t> and </a:t>
            </a:r>
            <a:r>
              <a:rPr lang="en-US" sz="2000" i="1" dirty="0"/>
              <a:t>y</a:t>
            </a:r>
            <a:r>
              <a:rPr lang="en-US" sz="2000" dirty="0"/>
              <a:t>, </a:t>
            </a:r>
            <a:r>
              <a:rPr lang="en-US" sz="2000" i="1" dirty="0"/>
              <a:t>x</a:t>
            </a:r>
            <a:r>
              <a:rPr lang="en-US" sz="2000" dirty="0"/>
              <a:t> </a:t>
            </a:r>
            <a:r>
              <a:rPr lang="en-US" sz="2000" i="1" dirty="0"/>
              <a:t>+ y</a:t>
            </a:r>
            <a:r>
              <a:rPr lang="en-US" sz="2000" dirty="0"/>
              <a:t> is positive.”</a:t>
            </a:r>
          </a:p>
          <a:p>
            <a:pPr marL="850392" lvl="1" indent="-457200">
              <a:spcBef>
                <a:spcPts val="300"/>
              </a:spcBef>
              <a:buClr>
                <a:schemeClr val="tx1"/>
              </a:buClr>
              <a:buFont typeface="+mj-lt"/>
              <a:buAutoNum type="arabicPeriod"/>
            </a:pPr>
            <a:r>
              <a:rPr lang="en-US" sz="2000" dirty="0"/>
              <a:t>The result is:</a:t>
            </a:r>
            <a:endParaRPr lang="en-IN" sz="2000" dirty="0"/>
          </a:p>
        </p:txBody>
      </p:sp>
      <p:sp>
        <p:nvSpPr>
          <p:cNvPr id="4" name="Content Placeholder 3"/>
          <p:cNvSpPr>
            <a:spLocks noGrp="1"/>
          </p:cNvSpPr>
          <p:nvPr>
            <p:ph idx="13"/>
          </p:nvPr>
        </p:nvSpPr>
        <p:spPr>
          <a:xfrm>
            <a:off x="457200" y="5943600"/>
            <a:ext cx="8229600" cy="381000"/>
          </a:xfrm>
        </p:spPr>
        <p:txBody>
          <a:bodyPr/>
          <a:lstStyle/>
          <a:p>
            <a:pPr marL="849600" lvl="2" indent="0">
              <a:buClrTx/>
              <a:buNone/>
            </a:pPr>
            <a:r>
              <a:rPr lang="en-US" sz="2000" dirty="0">
                <a:latin typeface="Cambria Math"/>
                <a:ea typeface="Cambria Math"/>
              </a:rPr>
              <a:t> where the domain of both variables consists of all integers</a:t>
            </a:r>
            <a:endParaRPr lang="en-US" sz="2000" dirty="0"/>
          </a:p>
        </p:txBody>
      </p:sp>
      <p:graphicFrame>
        <p:nvGraphicFramePr>
          <p:cNvPr id="7" name="Object 4"/>
          <p:cNvGraphicFramePr>
            <a:graphicFrameLocks noChangeAspect="1"/>
          </p:cNvGraphicFramePr>
          <p:nvPr>
            <p:extLst>
              <p:ext uri="{D42A27DB-BD31-4B8C-83A1-F6EECF244321}">
                <p14:modId xmlns:p14="http://schemas.microsoft.com/office/powerpoint/2010/main" val="1212181888"/>
              </p:ext>
            </p:extLst>
          </p:nvPr>
        </p:nvGraphicFramePr>
        <p:xfrm>
          <a:off x="1562100" y="5308600"/>
          <a:ext cx="4775200" cy="508000"/>
        </p:xfrm>
        <a:graphic>
          <a:graphicData uri="http://schemas.openxmlformats.org/presentationml/2006/ole">
            <mc:AlternateContent xmlns:mc="http://schemas.openxmlformats.org/markup-compatibility/2006">
              <mc:Choice xmlns:v="urn:schemas-microsoft-com:vml" Requires="v">
                <p:oleObj spid="_x0000_s37017" name="Equation" r:id="rId3" imgW="2387520" imgH="253800" progId="Equation.DSMT4">
                  <p:embed/>
                </p:oleObj>
              </mc:Choice>
              <mc:Fallback>
                <p:oleObj name="Equation" r:id="rId3" imgW="2387520" imgH="253800" progId="Equation.DSMT4">
                  <p:embed/>
                  <p:pic>
                    <p:nvPicPr>
                      <p:cNvPr id="8" name="Object 3"/>
                      <p:cNvPicPr/>
                      <p:nvPr/>
                    </p:nvPicPr>
                    <p:blipFill>
                      <a:blip r:embed="rId4"/>
                      <a:stretch>
                        <a:fillRect/>
                      </a:stretch>
                    </p:blipFill>
                    <p:spPr>
                      <a:xfrm>
                        <a:off x="1562100" y="5308600"/>
                        <a:ext cx="4775200" cy="508000"/>
                      </a:xfrm>
                      <a:prstGeom prst="rect">
                        <a:avLst/>
                      </a:prstGeom>
                    </p:spPr>
                  </p:pic>
                </p:oleObj>
              </mc:Fallback>
            </mc:AlternateContent>
          </a:graphicData>
        </a:graphic>
      </p:graphicFrame>
    </p:spTree>
    <p:extLst>
      <p:ext uri="{BB962C8B-B14F-4D97-AF65-F5344CB8AC3E}">
        <p14:creationId xmlns:p14="http://schemas.microsoft.com/office/powerpoint/2010/main" val="29900904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Translating English into Logical Expressions Example</a:t>
            </a:r>
            <a:endParaRPr lang="en-IN" sz="1500" dirty="0"/>
          </a:p>
        </p:txBody>
      </p:sp>
      <p:sp>
        <p:nvSpPr>
          <p:cNvPr id="3" name="Content Placeholder 2"/>
          <p:cNvSpPr>
            <a:spLocks noGrp="1"/>
          </p:cNvSpPr>
          <p:nvPr>
            <p:ph idx="1"/>
          </p:nvPr>
        </p:nvSpPr>
        <p:spPr>
          <a:xfrm>
            <a:off x="457200" y="1295400"/>
            <a:ext cx="8460000" cy="4572000"/>
          </a:xfrm>
        </p:spPr>
        <p:txBody>
          <a:bodyPr/>
          <a:lstStyle/>
          <a:p>
            <a:r>
              <a:rPr lang="en-US" sz="2800" b="1" dirty="0"/>
              <a:t>Example</a:t>
            </a:r>
            <a:r>
              <a:rPr lang="en-US" sz="2800" dirty="0"/>
              <a:t>: Use quantifiers to express the statement “There is a woman who has taken a flight on every airline in the world.”</a:t>
            </a:r>
          </a:p>
          <a:p>
            <a:r>
              <a:rPr lang="en-US" sz="2800" b="1" dirty="0"/>
              <a:t>Solution</a:t>
            </a:r>
            <a:r>
              <a:rPr lang="en-US" sz="2800" dirty="0"/>
              <a:t>:</a:t>
            </a:r>
          </a:p>
          <a:p>
            <a:pPr marL="850392" lvl="1" indent="-457200">
              <a:buClr>
                <a:schemeClr val="tx1"/>
              </a:buClr>
              <a:buFont typeface="+mj-lt"/>
              <a:buAutoNum type="arabicPeriod"/>
            </a:pPr>
            <a:r>
              <a:rPr lang="en-US" sz="2400" dirty="0"/>
              <a:t>Let </a:t>
            </a:r>
            <a:r>
              <a:rPr lang="en-US" sz="2400" i="1" dirty="0">
                <a:ea typeface="Cambria Math" pitchFamily="18" charset="0"/>
              </a:rPr>
              <a:t>P(</a:t>
            </a:r>
            <a:r>
              <a:rPr lang="en-US" sz="2400" i="1" dirty="0" err="1">
                <a:ea typeface="Cambria Math" pitchFamily="18" charset="0"/>
              </a:rPr>
              <a:t>w,f</a:t>
            </a:r>
            <a:r>
              <a:rPr lang="en-US" sz="2400" i="1" dirty="0">
                <a:ea typeface="Cambria Math" pitchFamily="18" charset="0"/>
              </a:rPr>
              <a:t>)</a:t>
            </a:r>
            <a:r>
              <a:rPr lang="en-US" sz="2400" dirty="0"/>
              <a:t> be “</a:t>
            </a:r>
            <a:r>
              <a:rPr lang="en-US" sz="2400" i="1" dirty="0">
                <a:ea typeface="Cambria Math" pitchFamily="18" charset="0"/>
              </a:rPr>
              <a:t>w</a:t>
            </a:r>
            <a:r>
              <a:rPr lang="en-US" sz="2400" dirty="0"/>
              <a:t> has taken </a:t>
            </a:r>
            <a:r>
              <a:rPr lang="en-US" sz="2400" i="1" dirty="0">
                <a:ea typeface="Cambria Math" pitchFamily="18" charset="0"/>
              </a:rPr>
              <a:t>f  </a:t>
            </a:r>
            <a:r>
              <a:rPr lang="en-US" sz="2400" dirty="0"/>
              <a:t>” and </a:t>
            </a:r>
            <a:r>
              <a:rPr lang="en-US" sz="2400" i="1" dirty="0">
                <a:ea typeface="Cambria Math" pitchFamily="18" charset="0"/>
              </a:rPr>
              <a:t>Q</a:t>
            </a:r>
            <a:r>
              <a:rPr lang="en-US" sz="2400" dirty="0">
                <a:ea typeface="Cambria Math" pitchFamily="18" charset="0"/>
              </a:rPr>
              <a:t>(</a:t>
            </a:r>
            <a:r>
              <a:rPr lang="en-US" sz="2400" i="1" dirty="0" err="1">
                <a:ea typeface="Cambria Math" pitchFamily="18" charset="0"/>
              </a:rPr>
              <a:t>f,a</a:t>
            </a:r>
            <a:r>
              <a:rPr lang="en-US" sz="2400" dirty="0">
                <a:ea typeface="Cambria Math" pitchFamily="18" charset="0"/>
              </a:rPr>
              <a:t>)</a:t>
            </a:r>
            <a:r>
              <a:rPr lang="en-US" sz="2400" i="1" dirty="0">
                <a:ea typeface="Cambria Math" pitchFamily="18" charset="0"/>
              </a:rPr>
              <a:t> </a:t>
            </a:r>
            <a:r>
              <a:rPr lang="en-US" sz="2400" dirty="0"/>
              <a:t>be “</a:t>
            </a:r>
            <a:r>
              <a:rPr lang="en-US" sz="2400" i="1" dirty="0">
                <a:ea typeface="Cambria Math" pitchFamily="18" charset="0"/>
              </a:rPr>
              <a:t>f</a:t>
            </a:r>
            <a:r>
              <a:rPr lang="en-US" sz="2400" dirty="0"/>
              <a:t>  is a flight on </a:t>
            </a:r>
            <a:r>
              <a:rPr lang="en-US" sz="2400" i="1" dirty="0">
                <a:ea typeface="Cambria Math" pitchFamily="18" charset="0"/>
              </a:rPr>
              <a:t>a .</a:t>
            </a:r>
            <a:r>
              <a:rPr lang="en-US" sz="2400" dirty="0"/>
              <a:t>” </a:t>
            </a:r>
          </a:p>
          <a:p>
            <a:pPr marL="850392" lvl="1" indent="-457200">
              <a:buClr>
                <a:schemeClr val="tx1"/>
              </a:buClr>
              <a:buFont typeface="+mj-lt"/>
              <a:buAutoNum type="arabicPeriod"/>
            </a:pPr>
            <a:r>
              <a:rPr lang="en-US" sz="2400" dirty="0"/>
              <a:t>The domain of </a:t>
            </a:r>
            <a:r>
              <a:rPr lang="en-US" sz="2400" i="1" dirty="0"/>
              <a:t>w</a:t>
            </a:r>
            <a:r>
              <a:rPr lang="en-US" sz="2400" dirty="0"/>
              <a:t> is all women, the domain of </a:t>
            </a:r>
            <a:r>
              <a:rPr lang="en-US" sz="2400" i="1" dirty="0"/>
              <a:t>f</a:t>
            </a:r>
            <a:r>
              <a:rPr lang="en-US" sz="2400" dirty="0"/>
              <a:t> is all flights, and the domain of </a:t>
            </a:r>
            <a:r>
              <a:rPr lang="en-US" sz="2400" i="1" dirty="0"/>
              <a:t>a</a:t>
            </a:r>
            <a:r>
              <a:rPr lang="en-US" sz="2400" dirty="0"/>
              <a:t> is all airlines.</a:t>
            </a:r>
          </a:p>
          <a:p>
            <a:pPr marL="850392" lvl="1" indent="-457200">
              <a:buClr>
                <a:schemeClr val="tx1"/>
              </a:buClr>
              <a:buFont typeface="+mj-lt"/>
              <a:buAutoNum type="arabicPeriod"/>
            </a:pPr>
            <a:r>
              <a:rPr lang="en-US" sz="2400" dirty="0"/>
              <a:t>Then the statement can be expressed as:</a:t>
            </a:r>
          </a:p>
        </p:txBody>
      </p:sp>
      <p:graphicFrame>
        <p:nvGraphicFramePr>
          <p:cNvPr id="4" name="Object 3"/>
          <p:cNvGraphicFramePr>
            <a:graphicFrameLocks noChangeAspect="1"/>
          </p:cNvGraphicFramePr>
          <p:nvPr>
            <p:extLst>
              <p:ext uri="{D42A27DB-BD31-4B8C-83A1-F6EECF244321}">
                <p14:modId xmlns:p14="http://schemas.microsoft.com/office/powerpoint/2010/main" val="2945767012"/>
              </p:ext>
            </p:extLst>
          </p:nvPr>
        </p:nvGraphicFramePr>
        <p:xfrm>
          <a:off x="1828800" y="5943600"/>
          <a:ext cx="3657600" cy="507600"/>
        </p:xfrm>
        <a:graphic>
          <a:graphicData uri="http://schemas.openxmlformats.org/presentationml/2006/ole">
            <mc:AlternateContent xmlns:mc="http://schemas.openxmlformats.org/markup-compatibility/2006">
              <mc:Choice xmlns:v="urn:schemas-microsoft-com:vml" Requires="v">
                <p:oleObj spid="_x0000_s38035" name="Equation" r:id="rId3" imgW="1828800" imgH="253800" progId="Equation.DSMT4">
                  <p:embed/>
                </p:oleObj>
              </mc:Choice>
              <mc:Fallback>
                <p:oleObj name="Equation" r:id="rId3" imgW="1828800" imgH="253800" progId="Equation.DSMT4">
                  <p:embed/>
                  <p:pic>
                    <p:nvPicPr>
                      <p:cNvPr id="0" name=""/>
                      <p:cNvPicPr/>
                      <p:nvPr/>
                    </p:nvPicPr>
                    <p:blipFill>
                      <a:blip r:embed="rId4"/>
                      <a:stretch>
                        <a:fillRect/>
                      </a:stretch>
                    </p:blipFill>
                    <p:spPr>
                      <a:xfrm>
                        <a:off x="1828800" y="5943600"/>
                        <a:ext cx="3657600" cy="507600"/>
                      </a:xfrm>
                      <a:prstGeom prst="rect">
                        <a:avLst/>
                      </a:prstGeom>
                    </p:spPr>
                  </p:pic>
                </p:oleObj>
              </mc:Fallback>
            </mc:AlternateContent>
          </a:graphicData>
        </a:graphic>
      </p:graphicFrame>
    </p:spTree>
    <p:extLst>
      <p:ext uri="{BB962C8B-B14F-4D97-AF65-F5344CB8AC3E}">
        <p14:creationId xmlns:p14="http://schemas.microsoft.com/office/powerpoint/2010/main" val="1024501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Calculus in Logic (optional)</a:t>
            </a:r>
          </a:p>
        </p:txBody>
      </p:sp>
      <p:sp>
        <p:nvSpPr>
          <p:cNvPr id="3" name="Content Placeholder 2"/>
          <p:cNvSpPr>
            <a:spLocks noGrp="1"/>
          </p:cNvSpPr>
          <p:nvPr>
            <p:ph idx="1"/>
          </p:nvPr>
        </p:nvSpPr>
        <p:spPr>
          <a:xfrm>
            <a:off x="457200" y="1295400"/>
            <a:ext cx="8316000" cy="1752600"/>
          </a:xfrm>
        </p:spPr>
        <p:txBody>
          <a:bodyPr/>
          <a:lstStyle/>
          <a:p>
            <a:pPr>
              <a:spcBef>
                <a:spcPts val="600"/>
              </a:spcBef>
            </a:pPr>
            <a:r>
              <a:rPr lang="en-US" sz="2400" b="1" dirty="0"/>
              <a:t>Example</a:t>
            </a:r>
            <a:r>
              <a:rPr lang="en-US" sz="2400" dirty="0"/>
              <a:t>: Use quantifiers to express the definition of the limit of </a:t>
            </a:r>
            <a:r>
              <a:rPr lang="en-US" sz="2400" i="1" dirty="0"/>
              <a:t>a</a:t>
            </a:r>
            <a:r>
              <a:rPr lang="en-US" sz="2400" dirty="0"/>
              <a:t> real-valued function </a:t>
            </a:r>
            <a:r>
              <a:rPr lang="en-US" sz="2400" i="1" dirty="0"/>
              <a:t>f(x)</a:t>
            </a:r>
            <a:r>
              <a:rPr lang="en-US" sz="2400" dirty="0"/>
              <a:t> of a real variable </a:t>
            </a:r>
            <a:r>
              <a:rPr lang="en-US" sz="2400" i="1" dirty="0"/>
              <a:t>x</a:t>
            </a:r>
            <a:r>
              <a:rPr lang="en-US" sz="2400" dirty="0"/>
              <a:t> at a point </a:t>
            </a:r>
            <a:r>
              <a:rPr lang="en-US" sz="2400" i="1" dirty="0"/>
              <a:t>a</a:t>
            </a:r>
            <a:r>
              <a:rPr lang="en-US" sz="2400" dirty="0"/>
              <a:t> in its domain.</a:t>
            </a:r>
          </a:p>
          <a:p>
            <a:pPr>
              <a:spcBef>
                <a:spcPts val="600"/>
              </a:spcBef>
            </a:pPr>
            <a:r>
              <a:rPr lang="en-US" sz="2400" b="1" dirty="0"/>
              <a:t>Solution</a:t>
            </a:r>
            <a:r>
              <a:rPr lang="en-US" sz="2400" dirty="0"/>
              <a:t>: Recall the definition of the statement</a:t>
            </a:r>
          </a:p>
        </p:txBody>
      </p:sp>
      <p:graphicFrame>
        <p:nvGraphicFramePr>
          <p:cNvPr id="8" name="Object 3"/>
          <p:cNvGraphicFramePr>
            <a:graphicFrameLocks noChangeAspect="1"/>
          </p:cNvGraphicFramePr>
          <p:nvPr>
            <p:extLst>
              <p:ext uri="{D42A27DB-BD31-4B8C-83A1-F6EECF244321}">
                <p14:modId xmlns:p14="http://schemas.microsoft.com/office/powerpoint/2010/main" val="3156335133"/>
              </p:ext>
            </p:extLst>
          </p:nvPr>
        </p:nvGraphicFramePr>
        <p:xfrm>
          <a:off x="2362680" y="3146778"/>
          <a:ext cx="2437920" cy="507600"/>
        </p:xfrm>
        <a:graphic>
          <a:graphicData uri="http://schemas.openxmlformats.org/presentationml/2006/ole">
            <mc:AlternateContent xmlns:mc="http://schemas.openxmlformats.org/markup-compatibility/2006">
              <mc:Choice xmlns:v="urn:schemas-microsoft-com:vml" Requires="v">
                <p:oleObj spid="_x0000_s40219" name="Equation" r:id="rId3" imgW="1218960" imgH="253800" progId="Equation.DSMT4">
                  <p:embed/>
                </p:oleObj>
              </mc:Choice>
              <mc:Fallback>
                <p:oleObj name="Equation" r:id="rId3" imgW="1218960" imgH="253800" progId="Equation.DSMT4">
                  <p:embed/>
                  <p:pic>
                    <p:nvPicPr>
                      <p:cNvPr id="0" name=""/>
                      <p:cNvPicPr/>
                      <p:nvPr/>
                    </p:nvPicPr>
                    <p:blipFill>
                      <a:blip r:embed="rId4"/>
                      <a:stretch>
                        <a:fillRect/>
                      </a:stretch>
                    </p:blipFill>
                    <p:spPr>
                      <a:xfrm>
                        <a:off x="2362680" y="3146778"/>
                        <a:ext cx="2437920" cy="5076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4" name="Content Placeholder 4"/>
              <p:cNvSpPr>
                <a:spLocks noGrp="1"/>
              </p:cNvSpPr>
              <p:nvPr>
                <p:ph idx="13"/>
              </p:nvPr>
            </p:nvSpPr>
            <p:spPr>
              <a:xfrm>
                <a:off x="457200" y="3755022"/>
                <a:ext cx="8316000" cy="1404000"/>
              </a:xfrm>
            </p:spPr>
            <p:txBody>
              <a:bodyPr/>
              <a:lstStyle/>
              <a:p>
                <a:pPr>
                  <a:spcBef>
                    <a:spcPts val="600"/>
                  </a:spcBef>
                </a:pPr>
                <a:r>
                  <a:rPr lang="en-US" sz="2400" dirty="0"/>
                  <a:t>is “For every real number </a:t>
                </a:r>
                <a:r>
                  <a:rPr lang="el-GR" sz="2400" dirty="0">
                    <a:ea typeface="Cambria Math"/>
                  </a:rPr>
                  <a:t>ε</a:t>
                </a:r>
                <a14:m>
                  <m:oMath xmlns:m="http://schemas.openxmlformats.org/officeDocument/2006/math">
                    <m:r>
                      <a:rPr lang="en-US" sz="2400" i="1" dirty="0">
                        <a:latin typeface="Cambria Math" panose="02040503050406030204" pitchFamily="18" charset="0"/>
                        <a:ea typeface="Cambria Math"/>
                      </a:rPr>
                      <m:t>&gt;</m:t>
                    </m:r>
                  </m:oMath>
                </a14:m>
                <a:r>
                  <a:rPr lang="en-US" sz="2400" dirty="0">
                    <a:ea typeface="Cambria Math"/>
                  </a:rPr>
                  <a:t>0, there exists a real number </a:t>
                </a:r>
                <a:r>
                  <a:rPr lang="el-GR" sz="2400" dirty="0">
                    <a:ea typeface="Cambria Math"/>
                  </a:rPr>
                  <a:t>δ</a:t>
                </a:r>
                <a14:m>
                  <m:oMath xmlns:m="http://schemas.openxmlformats.org/officeDocument/2006/math">
                    <m:r>
                      <a:rPr lang="en-US" sz="2400" i="1" dirty="0" smtClean="0">
                        <a:latin typeface="Cambria Math" panose="02040503050406030204" pitchFamily="18" charset="0"/>
                        <a:ea typeface="Cambria Math"/>
                      </a:rPr>
                      <m:t>&gt;</m:t>
                    </m:r>
                  </m:oMath>
                </a14:m>
                <a:r>
                  <a:rPr lang="en-US" sz="2400" dirty="0">
                    <a:ea typeface="Cambria Math"/>
                  </a:rPr>
                  <a:t>0 such that |f(x) – L|</a:t>
                </a:r>
                <a14:m>
                  <m:oMath xmlns:m="http://schemas.openxmlformats.org/officeDocument/2006/math">
                    <m:r>
                      <a:rPr lang="en-US" sz="2400" i="1" dirty="0">
                        <a:latin typeface="Cambria Math" panose="02040503050406030204" pitchFamily="18" charset="0"/>
                        <a:ea typeface="Cambria Math"/>
                      </a:rPr>
                      <m:t>&lt;</m:t>
                    </m:r>
                  </m:oMath>
                </a14:m>
                <a:r>
                  <a:rPr lang="el-GR" sz="2400" dirty="0">
                    <a:ea typeface="Cambria Math"/>
                  </a:rPr>
                  <a:t>ε</a:t>
                </a:r>
                <a:r>
                  <a:rPr lang="en-US" sz="2400" dirty="0">
                    <a:ea typeface="Cambria Math"/>
                  </a:rPr>
                  <a:t> whenever 0 </a:t>
                </a:r>
                <a14:m>
                  <m:oMath xmlns:m="http://schemas.openxmlformats.org/officeDocument/2006/math">
                    <m:r>
                      <a:rPr lang="en-US" sz="2400" i="1" dirty="0">
                        <a:latin typeface="Cambria Math" panose="02040503050406030204" pitchFamily="18" charset="0"/>
                        <a:ea typeface="Cambria Math"/>
                      </a:rPr>
                      <m:t>&lt;</m:t>
                    </m:r>
                  </m:oMath>
                </a14:m>
                <a:r>
                  <a:rPr lang="en-US" sz="2400" dirty="0">
                    <a:ea typeface="Cambria Math"/>
                  </a:rPr>
                  <a:t>|x –a|</a:t>
                </a:r>
                <a14:m>
                  <m:oMath xmlns:m="http://schemas.openxmlformats.org/officeDocument/2006/math">
                    <m:r>
                      <a:rPr lang="en-US" sz="2400" i="1" dirty="0" smtClean="0">
                        <a:latin typeface="Cambria Math" panose="02040503050406030204" pitchFamily="18" charset="0"/>
                        <a:ea typeface="Cambria Math"/>
                      </a:rPr>
                      <m:t>&lt;</m:t>
                    </m:r>
                  </m:oMath>
                </a14:m>
                <a:r>
                  <a:rPr lang="el-GR" sz="2400" dirty="0">
                    <a:ea typeface="Cambria Math"/>
                  </a:rPr>
                  <a:t>δ</a:t>
                </a:r>
                <a:r>
                  <a:rPr lang="en-US" sz="2400" dirty="0">
                    <a:ea typeface="Cambria Math"/>
                  </a:rPr>
                  <a:t>.”</a:t>
                </a:r>
              </a:p>
              <a:p>
                <a:pPr>
                  <a:spcBef>
                    <a:spcPts val="600"/>
                  </a:spcBef>
                </a:pPr>
                <a:r>
                  <a:rPr lang="en-US" sz="2400" dirty="0">
                    <a:ea typeface="Cambria Math"/>
                  </a:rPr>
                  <a:t>Using quantifiers:</a:t>
                </a:r>
              </a:p>
            </p:txBody>
          </p:sp>
        </mc:Choice>
        <mc:Fallback xmlns="">
          <p:sp>
            <p:nvSpPr>
              <p:cNvPr id="4" name="Content Placeholder 4"/>
              <p:cNvSpPr>
                <a:spLocks noGrp="1" noRot="1" noChangeAspect="1" noMove="1" noResize="1" noEditPoints="1" noAdjustHandles="1" noChangeArrowheads="1" noChangeShapeType="1" noTextEdit="1"/>
              </p:cNvSpPr>
              <p:nvPr>
                <p:ph idx="13"/>
              </p:nvPr>
            </p:nvSpPr>
            <p:spPr>
              <a:xfrm>
                <a:off x="457200" y="3755022"/>
                <a:ext cx="8316000" cy="1404000"/>
              </a:xfrm>
              <a:blipFill>
                <a:blip r:embed="rId5"/>
                <a:stretch>
                  <a:fillRect l="-1100" t="-3478" b="-5652"/>
                </a:stretch>
              </a:blipFill>
            </p:spPr>
            <p:txBody>
              <a:bodyPr/>
              <a:lstStyle/>
              <a:p>
                <a:r>
                  <a:rPr lang="en-IN">
                    <a:noFill/>
                  </a:rPr>
                  <a:t> </a:t>
                </a:r>
              </a:p>
            </p:txBody>
          </p:sp>
        </mc:Fallback>
      </mc:AlternateContent>
      <p:graphicFrame>
        <p:nvGraphicFramePr>
          <p:cNvPr id="9" name="Object 5"/>
          <p:cNvGraphicFramePr>
            <a:graphicFrameLocks noChangeAspect="1"/>
          </p:cNvGraphicFramePr>
          <p:nvPr>
            <p:extLst>
              <p:ext uri="{D42A27DB-BD31-4B8C-83A1-F6EECF244321}">
                <p14:modId xmlns:p14="http://schemas.microsoft.com/office/powerpoint/2010/main" val="3797048184"/>
              </p:ext>
            </p:extLst>
          </p:nvPr>
        </p:nvGraphicFramePr>
        <p:xfrm>
          <a:off x="977900" y="5156200"/>
          <a:ext cx="5359400" cy="609600"/>
        </p:xfrm>
        <a:graphic>
          <a:graphicData uri="http://schemas.openxmlformats.org/presentationml/2006/ole">
            <mc:AlternateContent xmlns:mc="http://schemas.openxmlformats.org/markup-compatibility/2006">
              <mc:Choice xmlns:v="urn:schemas-microsoft-com:vml" Requires="v">
                <p:oleObj spid="_x0000_s40220" name="Equation" r:id="rId6" imgW="2679480" imgH="304560" progId="Equation.DSMT4">
                  <p:embed/>
                </p:oleObj>
              </mc:Choice>
              <mc:Fallback>
                <p:oleObj name="Equation" r:id="rId6" imgW="2679480" imgH="304560" progId="Equation.DSMT4">
                  <p:embed/>
                  <p:pic>
                    <p:nvPicPr>
                      <p:cNvPr id="8" name="Object 7"/>
                      <p:cNvPicPr/>
                      <p:nvPr/>
                    </p:nvPicPr>
                    <p:blipFill>
                      <a:blip r:embed="rId7"/>
                      <a:stretch>
                        <a:fillRect/>
                      </a:stretch>
                    </p:blipFill>
                    <p:spPr>
                      <a:xfrm>
                        <a:off x="977900" y="5156200"/>
                        <a:ext cx="5359400" cy="609600"/>
                      </a:xfrm>
                      <a:prstGeom prst="rect">
                        <a:avLst/>
                      </a:prstGeom>
                    </p:spPr>
                  </p:pic>
                </p:oleObj>
              </mc:Fallback>
            </mc:AlternateContent>
          </a:graphicData>
        </a:graphic>
      </p:graphicFrame>
      <p:sp>
        <p:nvSpPr>
          <p:cNvPr id="5" name="Content Placeholder 6"/>
          <p:cNvSpPr>
            <a:spLocks noGrp="1"/>
          </p:cNvSpPr>
          <p:nvPr>
            <p:ph idx="14"/>
          </p:nvPr>
        </p:nvSpPr>
        <p:spPr>
          <a:xfrm>
            <a:off x="457200" y="5761200"/>
            <a:ext cx="8316000" cy="792000"/>
          </a:xfrm>
        </p:spPr>
        <p:txBody>
          <a:bodyPr/>
          <a:lstStyle/>
          <a:p>
            <a:r>
              <a:rPr lang="en-US" sz="2400" dirty="0">
                <a:ea typeface="Cambria Math"/>
              </a:rPr>
              <a:t>Where the domain for the variables </a:t>
            </a:r>
            <a:r>
              <a:rPr lang="el-GR" sz="2400" dirty="0">
                <a:ea typeface="Cambria Math"/>
              </a:rPr>
              <a:t>ε </a:t>
            </a:r>
            <a:r>
              <a:rPr lang="en-US" sz="2400" dirty="0">
                <a:ea typeface="Cambria Math"/>
              </a:rPr>
              <a:t>and </a:t>
            </a:r>
            <a:r>
              <a:rPr lang="el-GR" sz="2400" dirty="0">
                <a:ea typeface="Cambria Math"/>
              </a:rPr>
              <a:t>δ</a:t>
            </a:r>
            <a:r>
              <a:rPr lang="en-US" sz="2400" dirty="0">
                <a:ea typeface="Cambria Math"/>
              </a:rPr>
              <a:t> consists of all positive real numbers and the domain for </a:t>
            </a:r>
            <a:r>
              <a:rPr lang="en-US" sz="2400" i="1" dirty="0">
                <a:ea typeface="Cambria Math"/>
              </a:rPr>
              <a:t>x</a:t>
            </a:r>
            <a:r>
              <a:rPr lang="en-US" sz="2400" dirty="0">
                <a:ea typeface="Cambria Math"/>
              </a:rPr>
              <a:t> consists of all real numbers.</a:t>
            </a:r>
            <a:endParaRPr lang="en-IN" sz="2400" dirty="0"/>
          </a:p>
        </p:txBody>
      </p:sp>
    </p:spTree>
    <p:extLst>
      <p:ext uri="{BB962C8B-B14F-4D97-AF65-F5344CB8AC3E}">
        <p14:creationId xmlns:p14="http://schemas.microsoft.com/office/powerpoint/2010/main" val="11813809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Questions on Translation from English</a:t>
            </a:r>
            <a:endParaRPr lang="en-IN" sz="1500" dirty="0"/>
          </a:p>
        </p:txBody>
      </p:sp>
      <p:sp>
        <p:nvSpPr>
          <p:cNvPr id="3" name="Content Placeholder 2"/>
          <p:cNvSpPr>
            <a:spLocks noGrp="1"/>
          </p:cNvSpPr>
          <p:nvPr>
            <p:ph idx="1"/>
          </p:nvPr>
        </p:nvSpPr>
        <p:spPr>
          <a:xfrm>
            <a:off x="457200" y="1295400"/>
            <a:ext cx="8460000" cy="5256000"/>
          </a:xfrm>
        </p:spPr>
        <p:txBody>
          <a:bodyPr/>
          <a:lstStyle/>
          <a:p>
            <a:pPr>
              <a:spcBef>
                <a:spcPts val="200"/>
              </a:spcBef>
            </a:pPr>
            <a:r>
              <a:rPr lang="en-US" sz="2000" dirty="0"/>
              <a:t> Choose the obvious predicates and express in predicate logic.</a:t>
            </a:r>
          </a:p>
          <a:p>
            <a:pPr marL="514350" indent="-514350">
              <a:spcBef>
                <a:spcPts val="200"/>
              </a:spcBef>
            </a:pPr>
            <a:r>
              <a:rPr lang="en-US" sz="2000" b="1" dirty="0"/>
              <a:t>Example </a:t>
            </a:r>
            <a:r>
              <a:rPr lang="en-US" sz="2000" b="1" dirty="0">
                <a:ea typeface="Cambria Math" pitchFamily="18" charset="0"/>
              </a:rPr>
              <a:t>1</a:t>
            </a:r>
            <a:r>
              <a:rPr lang="en-US" sz="2000" dirty="0"/>
              <a:t>: “Brothers are siblings.”</a:t>
            </a:r>
          </a:p>
          <a:p>
            <a:pPr marL="514350" indent="-514350">
              <a:spcBef>
                <a:spcPts val="200"/>
              </a:spcBef>
            </a:pPr>
            <a:r>
              <a:rPr lang="en-US" sz="2000" b="1" dirty="0">
                <a:sym typeface="Symbol"/>
              </a:rPr>
              <a:t>	Solution</a:t>
            </a:r>
            <a:r>
              <a:rPr lang="en-US" sz="2000" dirty="0">
                <a:sym typeface="Symbol"/>
              </a:rPr>
              <a:t>: </a:t>
            </a:r>
            <a:r>
              <a:rPr lang="en-US" sz="2000" i="1" dirty="0">
                <a:sym typeface="Symbol"/>
              </a:rPr>
              <a:t>x</a:t>
            </a:r>
            <a:r>
              <a:rPr lang="en-US" sz="2000" dirty="0">
                <a:sym typeface="Symbol"/>
              </a:rPr>
              <a:t> </a:t>
            </a:r>
            <a:r>
              <a:rPr lang="en-US" sz="2000" i="1" dirty="0">
                <a:sym typeface="Symbol"/>
              </a:rPr>
              <a:t>y</a:t>
            </a:r>
            <a:r>
              <a:rPr lang="en-US" sz="2000" dirty="0">
                <a:sym typeface="Symbol"/>
              </a:rPr>
              <a:t> (</a:t>
            </a:r>
            <a:r>
              <a:rPr lang="en-US" sz="2000" i="1" dirty="0">
                <a:sym typeface="Symbol"/>
              </a:rPr>
              <a:t>B</a:t>
            </a:r>
            <a:r>
              <a:rPr lang="en-US" sz="2000" dirty="0">
                <a:sym typeface="Symbol"/>
              </a:rPr>
              <a:t>(</a:t>
            </a:r>
            <a:r>
              <a:rPr lang="en-US" sz="2000" dirty="0" err="1">
                <a:sym typeface="Symbol"/>
              </a:rPr>
              <a:t>x,y</a:t>
            </a:r>
            <a:r>
              <a:rPr lang="en-US" sz="2000" dirty="0">
                <a:sym typeface="Symbol"/>
              </a:rPr>
              <a:t>) </a:t>
            </a:r>
            <a:r>
              <a:rPr lang="en-US" sz="2000" dirty="0">
                <a:ea typeface="Cambria Math"/>
                <a:sym typeface="Symbol"/>
              </a:rPr>
              <a:t>→ </a:t>
            </a:r>
            <a:r>
              <a:rPr lang="en-US" sz="2000" i="1" dirty="0">
                <a:ea typeface="Cambria Math"/>
                <a:sym typeface="Symbol"/>
              </a:rPr>
              <a:t>S</a:t>
            </a:r>
            <a:r>
              <a:rPr lang="en-US" sz="2000" dirty="0">
                <a:ea typeface="Cambria Math"/>
                <a:sym typeface="Symbol"/>
              </a:rPr>
              <a:t>(</a:t>
            </a:r>
            <a:r>
              <a:rPr lang="en-US" sz="2000" dirty="0" err="1">
                <a:ea typeface="Cambria Math"/>
                <a:sym typeface="Symbol"/>
              </a:rPr>
              <a:t>x,y</a:t>
            </a:r>
            <a:r>
              <a:rPr lang="en-US" sz="2000" dirty="0">
                <a:ea typeface="Cambria Math"/>
                <a:sym typeface="Symbol"/>
              </a:rPr>
              <a:t>))</a:t>
            </a:r>
            <a:endParaRPr lang="en-US" sz="2000" dirty="0"/>
          </a:p>
          <a:p>
            <a:pPr marL="514350" indent="-514350">
              <a:spcBef>
                <a:spcPts val="200"/>
              </a:spcBef>
            </a:pPr>
            <a:r>
              <a:rPr lang="en-US" sz="2000" b="1" dirty="0"/>
              <a:t>Example </a:t>
            </a:r>
            <a:r>
              <a:rPr lang="en-US" sz="2000" b="1" dirty="0">
                <a:ea typeface="Cambria Math" pitchFamily="18" charset="0"/>
              </a:rPr>
              <a:t>2</a:t>
            </a:r>
            <a:r>
              <a:rPr lang="en-US" sz="2000" dirty="0"/>
              <a:t>: “Siblinghood is symmetric.”</a:t>
            </a:r>
          </a:p>
          <a:p>
            <a:pPr marL="514350" indent="-514350">
              <a:spcBef>
                <a:spcPts val="200"/>
              </a:spcBef>
            </a:pPr>
            <a:r>
              <a:rPr lang="en-US" sz="2000" b="1" dirty="0">
                <a:sym typeface="Symbol"/>
              </a:rPr>
              <a:t>	Solution</a:t>
            </a:r>
            <a:r>
              <a:rPr lang="en-US" sz="2000" dirty="0">
                <a:sym typeface="Symbol"/>
              </a:rPr>
              <a:t>: </a:t>
            </a:r>
            <a:r>
              <a:rPr lang="en-US" sz="2000" i="1" dirty="0">
                <a:sym typeface="Symbol"/>
              </a:rPr>
              <a:t>x</a:t>
            </a:r>
            <a:r>
              <a:rPr lang="en-US" sz="2000" dirty="0">
                <a:sym typeface="Symbol"/>
              </a:rPr>
              <a:t> </a:t>
            </a:r>
            <a:r>
              <a:rPr lang="en-US" sz="2000" i="1" dirty="0">
                <a:sym typeface="Symbol"/>
              </a:rPr>
              <a:t>y</a:t>
            </a:r>
            <a:r>
              <a:rPr lang="en-US" sz="2000" dirty="0">
                <a:sym typeface="Symbol"/>
              </a:rPr>
              <a:t> (</a:t>
            </a:r>
            <a:r>
              <a:rPr lang="en-US" sz="2000" i="1" dirty="0">
                <a:sym typeface="Symbol"/>
              </a:rPr>
              <a:t>S</a:t>
            </a:r>
            <a:r>
              <a:rPr lang="en-US" sz="2000" dirty="0">
                <a:sym typeface="Symbol"/>
              </a:rPr>
              <a:t>(</a:t>
            </a:r>
            <a:r>
              <a:rPr lang="en-US" sz="2000" i="1" dirty="0" err="1">
                <a:sym typeface="Symbol"/>
              </a:rPr>
              <a:t>x,y</a:t>
            </a:r>
            <a:r>
              <a:rPr lang="en-US" sz="2000" dirty="0">
                <a:sym typeface="Symbol"/>
              </a:rPr>
              <a:t>) </a:t>
            </a:r>
            <a:r>
              <a:rPr lang="en-US" sz="2000" dirty="0">
                <a:ea typeface="Cambria Math"/>
                <a:sym typeface="Symbol"/>
              </a:rPr>
              <a:t>→ </a:t>
            </a:r>
            <a:r>
              <a:rPr lang="en-US" sz="2000" i="1" dirty="0">
                <a:ea typeface="Cambria Math"/>
                <a:sym typeface="Symbol"/>
              </a:rPr>
              <a:t>S</a:t>
            </a:r>
            <a:r>
              <a:rPr lang="en-US" sz="2000" dirty="0">
                <a:ea typeface="Cambria Math"/>
                <a:sym typeface="Symbol"/>
              </a:rPr>
              <a:t>(</a:t>
            </a:r>
            <a:r>
              <a:rPr lang="en-US" sz="2000" i="1" dirty="0" err="1">
                <a:ea typeface="Cambria Math"/>
                <a:sym typeface="Symbol"/>
              </a:rPr>
              <a:t>y,x</a:t>
            </a:r>
            <a:r>
              <a:rPr lang="en-US" sz="2000" dirty="0">
                <a:ea typeface="Cambria Math"/>
                <a:sym typeface="Symbol"/>
              </a:rPr>
              <a:t>))</a:t>
            </a:r>
            <a:endParaRPr lang="en-US" sz="2000" dirty="0"/>
          </a:p>
          <a:p>
            <a:pPr marL="514350" indent="-514350">
              <a:spcBef>
                <a:spcPts val="200"/>
              </a:spcBef>
            </a:pPr>
            <a:r>
              <a:rPr lang="en-US" sz="2000" b="1" dirty="0"/>
              <a:t>Example </a:t>
            </a:r>
            <a:r>
              <a:rPr lang="en-US" sz="2000" b="1" dirty="0">
                <a:ea typeface="Cambria Math" pitchFamily="18" charset="0"/>
              </a:rPr>
              <a:t>3</a:t>
            </a:r>
            <a:r>
              <a:rPr lang="en-US" sz="2000" dirty="0"/>
              <a:t>: “Everybody loves somebody.”</a:t>
            </a:r>
          </a:p>
          <a:p>
            <a:pPr marL="514350" indent="-514350">
              <a:spcBef>
                <a:spcPts val="200"/>
              </a:spcBef>
            </a:pPr>
            <a:r>
              <a:rPr lang="en-US" sz="2000" b="1" dirty="0">
                <a:sym typeface="Symbol"/>
              </a:rPr>
              <a:t>	Solution</a:t>
            </a:r>
            <a:r>
              <a:rPr lang="en-US" sz="2000" dirty="0">
                <a:sym typeface="Symbol"/>
              </a:rPr>
              <a:t>: </a:t>
            </a:r>
            <a:r>
              <a:rPr lang="en-US" sz="2000" i="1" dirty="0">
                <a:sym typeface="Symbol"/>
              </a:rPr>
              <a:t>x</a:t>
            </a:r>
            <a:r>
              <a:rPr lang="en-US" sz="2000" dirty="0">
                <a:sym typeface="Symbol"/>
              </a:rPr>
              <a:t> </a:t>
            </a:r>
            <a:r>
              <a:rPr lang="en-US" sz="2000" i="1" dirty="0">
                <a:sym typeface="Symbol"/>
              </a:rPr>
              <a:t>y</a:t>
            </a:r>
            <a:r>
              <a:rPr lang="en-US" sz="2000" dirty="0">
                <a:sym typeface="Symbol"/>
              </a:rPr>
              <a:t> </a:t>
            </a:r>
            <a:r>
              <a:rPr lang="en-US" sz="2000" i="1" dirty="0">
                <a:sym typeface="Symbol"/>
              </a:rPr>
              <a:t>L</a:t>
            </a:r>
            <a:r>
              <a:rPr lang="en-US" sz="2000" dirty="0">
                <a:sym typeface="Symbol"/>
              </a:rPr>
              <a:t>(</a:t>
            </a:r>
            <a:r>
              <a:rPr lang="en-US" sz="2000" i="1" dirty="0" err="1">
                <a:sym typeface="Symbol"/>
              </a:rPr>
              <a:t>x,y</a:t>
            </a:r>
            <a:r>
              <a:rPr lang="en-US" sz="2000" dirty="0">
                <a:sym typeface="Symbol"/>
              </a:rPr>
              <a:t>)</a:t>
            </a:r>
            <a:endParaRPr lang="en-US" sz="2000" dirty="0"/>
          </a:p>
          <a:p>
            <a:pPr marL="514350" indent="-514350">
              <a:spcBef>
                <a:spcPts val="200"/>
              </a:spcBef>
            </a:pPr>
            <a:r>
              <a:rPr lang="en-US" sz="2000" b="1" dirty="0"/>
              <a:t>Example </a:t>
            </a:r>
            <a:r>
              <a:rPr lang="en-US" sz="2000" b="1" dirty="0">
                <a:ea typeface="Cambria Math" pitchFamily="18" charset="0"/>
              </a:rPr>
              <a:t>4</a:t>
            </a:r>
            <a:r>
              <a:rPr lang="en-US" sz="2000" dirty="0"/>
              <a:t>: “There is someone who is loved by everyone.”</a:t>
            </a:r>
          </a:p>
          <a:p>
            <a:pPr marL="514350" indent="-514350">
              <a:spcBef>
                <a:spcPts val="200"/>
              </a:spcBef>
            </a:pPr>
            <a:r>
              <a:rPr lang="en-US" sz="2000" b="1" dirty="0">
                <a:sym typeface="Symbol"/>
              </a:rPr>
              <a:t>	Solution</a:t>
            </a:r>
            <a:r>
              <a:rPr lang="en-US" sz="2000" dirty="0">
                <a:sym typeface="Symbol"/>
              </a:rPr>
              <a:t>: </a:t>
            </a:r>
            <a:r>
              <a:rPr lang="en-US" sz="2000" i="1" dirty="0">
                <a:sym typeface="Symbol"/>
              </a:rPr>
              <a:t>y</a:t>
            </a:r>
            <a:r>
              <a:rPr lang="en-US" sz="2000" dirty="0">
                <a:sym typeface="Symbol"/>
              </a:rPr>
              <a:t> </a:t>
            </a:r>
            <a:r>
              <a:rPr lang="en-US" sz="2000" i="1" dirty="0">
                <a:sym typeface="Symbol"/>
              </a:rPr>
              <a:t>x</a:t>
            </a:r>
            <a:r>
              <a:rPr lang="en-US" sz="2000" dirty="0">
                <a:sym typeface="Symbol"/>
              </a:rPr>
              <a:t> </a:t>
            </a:r>
            <a:r>
              <a:rPr lang="en-US" sz="2000" i="1" dirty="0">
                <a:sym typeface="Symbol"/>
              </a:rPr>
              <a:t>L</a:t>
            </a:r>
            <a:r>
              <a:rPr lang="en-US" sz="2000" dirty="0">
                <a:sym typeface="Symbol"/>
              </a:rPr>
              <a:t>(</a:t>
            </a:r>
            <a:r>
              <a:rPr lang="en-US" sz="2000" i="1" dirty="0" err="1">
                <a:sym typeface="Symbol"/>
              </a:rPr>
              <a:t>x,y</a:t>
            </a:r>
            <a:r>
              <a:rPr lang="en-US" sz="2000" dirty="0">
                <a:sym typeface="Symbol"/>
              </a:rPr>
              <a:t>)</a:t>
            </a:r>
            <a:endParaRPr lang="en-US" sz="2000" dirty="0"/>
          </a:p>
          <a:p>
            <a:pPr marL="514350" indent="-514350">
              <a:spcBef>
                <a:spcPts val="200"/>
              </a:spcBef>
            </a:pPr>
            <a:r>
              <a:rPr lang="en-US" sz="2000" b="1" dirty="0"/>
              <a:t>Example </a:t>
            </a:r>
            <a:r>
              <a:rPr lang="en-US" sz="2000" b="1" dirty="0">
                <a:ea typeface="Cambria Math" pitchFamily="18" charset="0"/>
              </a:rPr>
              <a:t>5</a:t>
            </a:r>
            <a:r>
              <a:rPr lang="en-US" sz="2000" dirty="0"/>
              <a:t>: “There is someone who loves someone.”</a:t>
            </a:r>
          </a:p>
          <a:p>
            <a:pPr marL="514350" indent="-514350">
              <a:spcBef>
                <a:spcPts val="200"/>
              </a:spcBef>
            </a:pPr>
            <a:r>
              <a:rPr lang="en-US" sz="2000" b="1" dirty="0">
                <a:sym typeface="Symbol"/>
              </a:rPr>
              <a:t>	Solution</a:t>
            </a:r>
            <a:r>
              <a:rPr lang="en-US" sz="2000" dirty="0">
                <a:sym typeface="Symbol"/>
              </a:rPr>
              <a:t>: </a:t>
            </a:r>
            <a:r>
              <a:rPr lang="en-US" sz="2000" i="1" dirty="0">
                <a:sym typeface="Symbol"/>
              </a:rPr>
              <a:t>x</a:t>
            </a:r>
            <a:r>
              <a:rPr lang="en-US" sz="2000" dirty="0">
                <a:sym typeface="Symbol"/>
              </a:rPr>
              <a:t> </a:t>
            </a:r>
            <a:r>
              <a:rPr lang="en-US" sz="2000" i="1" dirty="0">
                <a:sym typeface="Symbol"/>
              </a:rPr>
              <a:t>y</a:t>
            </a:r>
            <a:r>
              <a:rPr lang="en-US" sz="2000" dirty="0">
                <a:sym typeface="Symbol"/>
              </a:rPr>
              <a:t> </a:t>
            </a:r>
            <a:r>
              <a:rPr lang="en-US" sz="2000" i="1" dirty="0">
                <a:sym typeface="Symbol"/>
              </a:rPr>
              <a:t>L</a:t>
            </a:r>
            <a:r>
              <a:rPr lang="en-US" sz="2000" dirty="0">
                <a:sym typeface="Symbol"/>
              </a:rPr>
              <a:t>(</a:t>
            </a:r>
            <a:r>
              <a:rPr lang="en-US" sz="2000" i="1" dirty="0" err="1">
                <a:sym typeface="Symbol"/>
              </a:rPr>
              <a:t>x,y</a:t>
            </a:r>
            <a:r>
              <a:rPr lang="en-US" sz="2000" dirty="0">
                <a:sym typeface="Symbol"/>
              </a:rPr>
              <a:t>)</a:t>
            </a:r>
            <a:endParaRPr lang="en-US" sz="2000" dirty="0"/>
          </a:p>
          <a:p>
            <a:pPr marL="514350" indent="-514350">
              <a:spcBef>
                <a:spcPts val="200"/>
              </a:spcBef>
            </a:pPr>
            <a:r>
              <a:rPr lang="en-US" sz="2000" b="1" dirty="0"/>
              <a:t>Example </a:t>
            </a:r>
            <a:r>
              <a:rPr lang="en-US" sz="2000" b="1" dirty="0">
                <a:ea typeface="Cambria Math" pitchFamily="18" charset="0"/>
              </a:rPr>
              <a:t>6</a:t>
            </a:r>
            <a:r>
              <a:rPr lang="en-US" sz="2000" dirty="0"/>
              <a:t>: “Everyone loves himself”</a:t>
            </a:r>
          </a:p>
          <a:p>
            <a:pPr marL="514350" indent="-514350">
              <a:spcBef>
                <a:spcPts val="200"/>
              </a:spcBef>
            </a:pPr>
            <a:r>
              <a:rPr lang="en-US" sz="2000" b="1" dirty="0">
                <a:sym typeface="Symbol"/>
              </a:rPr>
              <a:t>	Solution</a:t>
            </a:r>
            <a:r>
              <a:rPr lang="en-US" sz="2000" dirty="0">
                <a:sym typeface="Symbol"/>
              </a:rPr>
              <a:t>: </a:t>
            </a:r>
            <a:r>
              <a:rPr lang="en-US" sz="2000" i="1" dirty="0">
                <a:sym typeface="Symbol"/>
              </a:rPr>
              <a:t>x</a:t>
            </a:r>
            <a:r>
              <a:rPr lang="en-US" sz="2000" dirty="0">
                <a:sym typeface="Symbol"/>
              </a:rPr>
              <a:t> </a:t>
            </a:r>
            <a:r>
              <a:rPr lang="en-US" sz="2000" i="1" dirty="0">
                <a:sym typeface="Symbol"/>
              </a:rPr>
              <a:t>L</a:t>
            </a:r>
            <a:r>
              <a:rPr lang="en-US" sz="2000" dirty="0">
                <a:sym typeface="Symbol"/>
              </a:rPr>
              <a:t>(</a:t>
            </a:r>
            <a:r>
              <a:rPr lang="en-US" sz="2000" i="1" dirty="0" err="1">
                <a:sym typeface="Symbol"/>
              </a:rPr>
              <a:t>x</a:t>
            </a:r>
            <a:r>
              <a:rPr lang="en-US" sz="2000" dirty="0" err="1">
                <a:sym typeface="Symbol"/>
              </a:rPr>
              <a:t>,</a:t>
            </a:r>
            <a:r>
              <a:rPr lang="en-US" sz="2000" i="1" dirty="0" err="1">
                <a:sym typeface="Symbol"/>
              </a:rPr>
              <a:t>x</a:t>
            </a:r>
            <a:r>
              <a:rPr lang="en-US" sz="2000" dirty="0">
                <a:sym typeface="Symbol"/>
              </a:rPr>
              <a:t>)</a:t>
            </a:r>
            <a:endParaRPr lang="en-US" sz="2000" dirty="0"/>
          </a:p>
        </p:txBody>
      </p:sp>
    </p:spTree>
    <p:extLst>
      <p:ext uri="{BB962C8B-B14F-4D97-AF65-F5344CB8AC3E}">
        <p14:creationId xmlns:p14="http://schemas.microsoft.com/office/powerpoint/2010/main" val="26781535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Negating Nested Quantifiers</a:t>
            </a:r>
            <a:endParaRPr lang="en-IN" sz="1500" dirty="0"/>
          </a:p>
        </p:txBody>
      </p:sp>
      <p:sp>
        <p:nvSpPr>
          <p:cNvPr id="19" name="Content Placeholder 2"/>
          <p:cNvSpPr>
            <a:spLocks noGrp="1"/>
          </p:cNvSpPr>
          <p:nvPr>
            <p:ph idx="1"/>
          </p:nvPr>
        </p:nvSpPr>
        <p:spPr>
          <a:xfrm>
            <a:off x="457200" y="1295400"/>
            <a:ext cx="8280000" cy="381000"/>
          </a:xfrm>
        </p:spPr>
        <p:txBody>
          <a:bodyPr/>
          <a:lstStyle/>
          <a:p>
            <a:r>
              <a:rPr lang="en-US" sz="1600" b="1" dirty="0"/>
              <a:t>Example </a:t>
            </a:r>
            <a:r>
              <a:rPr lang="en-US" sz="1600" b="1" dirty="0">
                <a:ea typeface="Cambria Math" pitchFamily="18" charset="0"/>
              </a:rPr>
              <a:t>1</a:t>
            </a:r>
            <a:r>
              <a:rPr lang="en-US" sz="1600" dirty="0"/>
              <a:t>: Recall the logical expression developed three slides back:</a:t>
            </a:r>
          </a:p>
        </p:txBody>
      </p:sp>
      <p:graphicFrame>
        <p:nvGraphicFramePr>
          <p:cNvPr id="36" name="Object 3"/>
          <p:cNvGraphicFramePr>
            <a:graphicFrameLocks noChangeAspect="1"/>
          </p:cNvGraphicFramePr>
          <p:nvPr>
            <p:extLst>
              <p:ext uri="{D42A27DB-BD31-4B8C-83A1-F6EECF244321}">
                <p14:modId xmlns:p14="http://schemas.microsoft.com/office/powerpoint/2010/main" val="3456376595"/>
              </p:ext>
            </p:extLst>
          </p:nvPr>
        </p:nvGraphicFramePr>
        <p:xfrm>
          <a:off x="1355725" y="1608138"/>
          <a:ext cx="2378075" cy="330200"/>
        </p:xfrm>
        <a:graphic>
          <a:graphicData uri="http://schemas.openxmlformats.org/presentationml/2006/ole">
            <mc:AlternateContent xmlns:mc="http://schemas.openxmlformats.org/markup-compatibility/2006">
              <mc:Choice xmlns:v="urn:schemas-microsoft-com:vml" Requires="v">
                <p:oleObj spid="_x0000_s42847" name="Equation" r:id="rId3" imgW="1828800" imgH="253800" progId="Equation.DSMT4">
                  <p:embed/>
                </p:oleObj>
              </mc:Choice>
              <mc:Fallback>
                <p:oleObj name="Equation" r:id="rId3" imgW="1828800" imgH="253800" progId="Equation.DSMT4">
                  <p:embed/>
                  <p:pic>
                    <p:nvPicPr>
                      <p:cNvPr id="0" name=""/>
                      <p:cNvPicPr/>
                      <p:nvPr/>
                    </p:nvPicPr>
                    <p:blipFill>
                      <a:blip r:embed="rId4"/>
                      <a:stretch>
                        <a:fillRect/>
                      </a:stretch>
                    </p:blipFill>
                    <p:spPr>
                      <a:xfrm>
                        <a:off x="1355725" y="1608138"/>
                        <a:ext cx="2378075" cy="330200"/>
                      </a:xfrm>
                      <a:prstGeom prst="rect">
                        <a:avLst/>
                      </a:prstGeom>
                    </p:spPr>
                  </p:pic>
                </p:oleObj>
              </mc:Fallback>
            </mc:AlternateContent>
          </a:graphicData>
        </a:graphic>
      </p:graphicFrame>
      <p:sp>
        <p:nvSpPr>
          <p:cNvPr id="20" name="Content Placeholder 4"/>
          <p:cNvSpPr>
            <a:spLocks noGrp="1"/>
          </p:cNvSpPr>
          <p:nvPr>
            <p:ph idx="13"/>
          </p:nvPr>
        </p:nvSpPr>
        <p:spPr>
          <a:xfrm>
            <a:off x="457200" y="1864950"/>
            <a:ext cx="8280000" cy="878250"/>
          </a:xfrm>
        </p:spPr>
        <p:txBody>
          <a:bodyPr/>
          <a:lstStyle/>
          <a:p>
            <a:pPr>
              <a:spcBef>
                <a:spcPts val="0"/>
              </a:spcBef>
            </a:pPr>
            <a:r>
              <a:rPr lang="en-US" sz="1600" b="1" dirty="0"/>
              <a:t> Part </a:t>
            </a:r>
            <a:r>
              <a:rPr lang="en-US" sz="1600" b="1" dirty="0">
                <a:ea typeface="Cambria Math" pitchFamily="18" charset="0"/>
              </a:rPr>
              <a:t>1</a:t>
            </a:r>
            <a:r>
              <a:rPr lang="en-US" sz="1600" dirty="0"/>
              <a:t>: Use quantifiers to express the statement that “There does not exist a woman who has taken a flight on every airline in the world.”</a:t>
            </a:r>
          </a:p>
          <a:p>
            <a:pPr>
              <a:spcBef>
                <a:spcPts val="0"/>
              </a:spcBef>
            </a:pPr>
            <a:r>
              <a:rPr lang="en-US" sz="1600" b="1" dirty="0"/>
              <a:t>	Solution</a:t>
            </a:r>
            <a:r>
              <a:rPr lang="en-US" sz="1600" dirty="0"/>
              <a:t>:</a:t>
            </a:r>
            <a:endParaRPr lang="en-IN" sz="1600" dirty="0"/>
          </a:p>
        </p:txBody>
      </p:sp>
      <p:graphicFrame>
        <p:nvGraphicFramePr>
          <p:cNvPr id="37" name="Object 5"/>
          <p:cNvGraphicFramePr>
            <a:graphicFrameLocks noChangeAspect="1"/>
          </p:cNvGraphicFramePr>
          <p:nvPr>
            <p:extLst>
              <p:ext uri="{D42A27DB-BD31-4B8C-83A1-F6EECF244321}">
                <p14:modId xmlns:p14="http://schemas.microsoft.com/office/powerpoint/2010/main" val="3509051160"/>
              </p:ext>
            </p:extLst>
          </p:nvPr>
        </p:nvGraphicFramePr>
        <p:xfrm>
          <a:off x="1893887" y="2424113"/>
          <a:ext cx="2525713" cy="330200"/>
        </p:xfrm>
        <a:graphic>
          <a:graphicData uri="http://schemas.openxmlformats.org/presentationml/2006/ole">
            <mc:AlternateContent xmlns:mc="http://schemas.openxmlformats.org/markup-compatibility/2006">
              <mc:Choice xmlns:v="urn:schemas-microsoft-com:vml" Requires="v">
                <p:oleObj spid="_x0000_s42848" name="Equation" r:id="rId5" imgW="1942920" imgH="253800" progId="Equation.DSMT4">
                  <p:embed/>
                </p:oleObj>
              </mc:Choice>
              <mc:Fallback>
                <p:oleObj name="Equation" r:id="rId5" imgW="1942920" imgH="253800" progId="Equation.DSMT4">
                  <p:embed/>
                  <p:pic>
                    <p:nvPicPr>
                      <p:cNvPr id="36" name="Object 35"/>
                      <p:cNvPicPr/>
                      <p:nvPr/>
                    </p:nvPicPr>
                    <p:blipFill>
                      <a:blip r:embed="rId6"/>
                      <a:stretch>
                        <a:fillRect/>
                      </a:stretch>
                    </p:blipFill>
                    <p:spPr>
                      <a:xfrm>
                        <a:off x="1893887" y="2424113"/>
                        <a:ext cx="2525713" cy="330200"/>
                      </a:xfrm>
                      <a:prstGeom prst="rect">
                        <a:avLst/>
                      </a:prstGeom>
                    </p:spPr>
                  </p:pic>
                </p:oleObj>
              </mc:Fallback>
            </mc:AlternateContent>
          </a:graphicData>
        </a:graphic>
      </p:graphicFrame>
      <p:sp>
        <p:nvSpPr>
          <p:cNvPr id="21" name="Content Placeholder 6"/>
          <p:cNvSpPr>
            <a:spLocks noGrp="1"/>
          </p:cNvSpPr>
          <p:nvPr>
            <p:ph idx="14"/>
          </p:nvPr>
        </p:nvSpPr>
        <p:spPr>
          <a:xfrm>
            <a:off x="457200" y="2682240"/>
            <a:ext cx="8280000" cy="670560"/>
          </a:xfrm>
        </p:spPr>
        <p:txBody>
          <a:bodyPr/>
          <a:lstStyle/>
          <a:p>
            <a:pPr>
              <a:spcBef>
                <a:spcPts val="0"/>
              </a:spcBef>
            </a:pPr>
            <a:r>
              <a:rPr lang="en-US" sz="1600" dirty="0"/>
              <a:t> </a:t>
            </a:r>
            <a:r>
              <a:rPr lang="en-US" sz="1600" b="1" dirty="0"/>
              <a:t>Part </a:t>
            </a:r>
            <a:r>
              <a:rPr lang="en-US" sz="1600" b="1" dirty="0">
                <a:latin typeface="Cambria Math" pitchFamily="18" charset="0"/>
                <a:ea typeface="Cambria Math" pitchFamily="18" charset="0"/>
              </a:rPr>
              <a:t>2</a:t>
            </a:r>
            <a:r>
              <a:rPr lang="en-US" sz="1600" dirty="0"/>
              <a:t>: Now use De Morgan’s Laws to move the negation as far inwards as possible.</a:t>
            </a:r>
          </a:p>
          <a:p>
            <a:pPr>
              <a:spcBef>
                <a:spcPts val="0"/>
              </a:spcBef>
            </a:pPr>
            <a:r>
              <a:rPr lang="en-US" sz="1600" b="1" dirty="0"/>
              <a:t>	</a:t>
            </a:r>
            <a:r>
              <a:rPr lang="en-US" sz="1600" b="1" dirty="0" err="1"/>
              <a:t>Solution</a:t>
            </a:r>
            <a:r>
              <a:rPr lang="en-US" sz="1600" dirty="0" err="1"/>
              <a:t>:a</a:t>
            </a:r>
            <a:endParaRPr lang="en-US" sz="1600" dirty="0"/>
          </a:p>
        </p:txBody>
      </p:sp>
      <p:sp>
        <p:nvSpPr>
          <p:cNvPr id="22" name="Content Placeholder 7"/>
          <p:cNvSpPr>
            <a:spLocks noGrp="1"/>
          </p:cNvSpPr>
          <p:nvPr>
            <p:ph idx="15"/>
          </p:nvPr>
        </p:nvSpPr>
        <p:spPr>
          <a:xfrm>
            <a:off x="609600" y="3349977"/>
            <a:ext cx="360000" cy="324000"/>
          </a:xfrm>
        </p:spPr>
        <p:txBody>
          <a:bodyPr/>
          <a:lstStyle/>
          <a:p>
            <a:pPr marL="514350" indent="-514350">
              <a:buFont typeface="+mj-lt"/>
              <a:buAutoNum type="arabicPeriod"/>
            </a:pPr>
            <a:r>
              <a:rPr lang="en-IN" sz="1600" dirty="0"/>
              <a:t> </a:t>
            </a:r>
          </a:p>
        </p:txBody>
      </p:sp>
      <p:graphicFrame>
        <p:nvGraphicFramePr>
          <p:cNvPr id="38" name="Object 8"/>
          <p:cNvGraphicFramePr>
            <a:graphicFrameLocks noChangeAspect="1"/>
          </p:cNvGraphicFramePr>
          <p:nvPr>
            <p:extLst>
              <p:ext uri="{D42A27DB-BD31-4B8C-83A1-F6EECF244321}">
                <p14:modId xmlns:p14="http://schemas.microsoft.com/office/powerpoint/2010/main" val="1911042160"/>
              </p:ext>
            </p:extLst>
          </p:nvPr>
        </p:nvGraphicFramePr>
        <p:xfrm>
          <a:off x="1050925" y="3343777"/>
          <a:ext cx="2525713" cy="330200"/>
        </p:xfrm>
        <a:graphic>
          <a:graphicData uri="http://schemas.openxmlformats.org/presentationml/2006/ole">
            <mc:AlternateContent xmlns:mc="http://schemas.openxmlformats.org/markup-compatibility/2006">
              <mc:Choice xmlns:v="urn:schemas-microsoft-com:vml" Requires="v">
                <p:oleObj spid="_x0000_s42849" name="Equation" r:id="rId7" imgW="1942920" imgH="253800" progId="Equation.DSMT4">
                  <p:embed/>
                </p:oleObj>
              </mc:Choice>
              <mc:Fallback>
                <p:oleObj name="Equation" r:id="rId7" imgW="1942920" imgH="253800" progId="Equation.DSMT4">
                  <p:embed/>
                  <p:pic>
                    <p:nvPicPr>
                      <p:cNvPr id="37" name="Object 36"/>
                      <p:cNvPicPr/>
                      <p:nvPr/>
                    </p:nvPicPr>
                    <p:blipFill>
                      <a:blip r:embed="rId8"/>
                      <a:stretch>
                        <a:fillRect/>
                      </a:stretch>
                    </p:blipFill>
                    <p:spPr>
                      <a:xfrm>
                        <a:off x="1050925" y="3343777"/>
                        <a:ext cx="2525713" cy="330200"/>
                      </a:xfrm>
                      <a:prstGeom prst="rect">
                        <a:avLst/>
                      </a:prstGeom>
                    </p:spPr>
                  </p:pic>
                </p:oleObj>
              </mc:Fallback>
            </mc:AlternateContent>
          </a:graphicData>
        </a:graphic>
      </p:graphicFrame>
      <p:sp>
        <p:nvSpPr>
          <p:cNvPr id="24" name="Content Placeholder 9"/>
          <p:cNvSpPr>
            <a:spLocks noGrp="1"/>
          </p:cNvSpPr>
          <p:nvPr>
            <p:ph idx="17"/>
          </p:nvPr>
        </p:nvSpPr>
        <p:spPr>
          <a:xfrm>
            <a:off x="609600" y="3730977"/>
            <a:ext cx="360000" cy="324000"/>
          </a:xfrm>
        </p:spPr>
        <p:txBody>
          <a:bodyPr/>
          <a:lstStyle/>
          <a:p>
            <a:pPr marL="514350" indent="-514350">
              <a:buFont typeface="+mj-lt"/>
              <a:buAutoNum type="arabicPeriod" startAt="2"/>
            </a:pPr>
            <a:r>
              <a:rPr lang="en-IN" sz="1600" dirty="0"/>
              <a:t> </a:t>
            </a:r>
          </a:p>
        </p:txBody>
      </p:sp>
      <p:graphicFrame>
        <p:nvGraphicFramePr>
          <p:cNvPr id="39" name="Object 10"/>
          <p:cNvGraphicFramePr>
            <a:graphicFrameLocks noChangeAspect="1"/>
          </p:cNvGraphicFramePr>
          <p:nvPr>
            <p:extLst>
              <p:ext uri="{D42A27DB-BD31-4B8C-83A1-F6EECF244321}">
                <p14:modId xmlns:p14="http://schemas.microsoft.com/office/powerpoint/2010/main" val="3677262043"/>
              </p:ext>
            </p:extLst>
          </p:nvPr>
        </p:nvGraphicFramePr>
        <p:xfrm>
          <a:off x="1050925" y="3764427"/>
          <a:ext cx="2559050" cy="330200"/>
        </p:xfrm>
        <a:graphic>
          <a:graphicData uri="http://schemas.openxmlformats.org/presentationml/2006/ole">
            <mc:AlternateContent xmlns:mc="http://schemas.openxmlformats.org/markup-compatibility/2006">
              <mc:Choice xmlns:v="urn:schemas-microsoft-com:vml" Requires="v">
                <p:oleObj spid="_x0000_s42850" name="Equation" r:id="rId9" imgW="1968480" imgH="253800" progId="Equation.DSMT4">
                  <p:embed/>
                </p:oleObj>
              </mc:Choice>
              <mc:Fallback>
                <p:oleObj name="Equation" r:id="rId9" imgW="1968480" imgH="253800" progId="Equation.DSMT4">
                  <p:embed/>
                  <p:pic>
                    <p:nvPicPr>
                      <p:cNvPr id="38" name="Object 37"/>
                      <p:cNvPicPr/>
                      <p:nvPr/>
                    </p:nvPicPr>
                    <p:blipFill>
                      <a:blip r:embed="rId10"/>
                      <a:stretch>
                        <a:fillRect/>
                      </a:stretch>
                    </p:blipFill>
                    <p:spPr>
                      <a:xfrm>
                        <a:off x="1050925" y="3764427"/>
                        <a:ext cx="2559050" cy="330200"/>
                      </a:xfrm>
                      <a:prstGeom prst="rect">
                        <a:avLst/>
                      </a:prstGeom>
                    </p:spPr>
                  </p:pic>
                </p:oleObj>
              </mc:Fallback>
            </mc:AlternateContent>
          </a:graphicData>
        </a:graphic>
      </p:graphicFrame>
      <p:sp>
        <p:nvSpPr>
          <p:cNvPr id="23" name="Content Placeholder 11"/>
          <p:cNvSpPr>
            <a:spLocks noGrp="1"/>
          </p:cNvSpPr>
          <p:nvPr>
            <p:ph idx="16"/>
          </p:nvPr>
        </p:nvSpPr>
        <p:spPr>
          <a:xfrm>
            <a:off x="4052400" y="3730977"/>
            <a:ext cx="2196000" cy="324000"/>
          </a:xfrm>
        </p:spPr>
        <p:txBody>
          <a:bodyPr anchor="ctr"/>
          <a:lstStyle/>
          <a:p>
            <a:r>
              <a:rPr lang="en-US" sz="1600" dirty="0">
                <a:ea typeface="Cambria Math" pitchFamily="18" charset="0"/>
                <a:sym typeface="Symbol"/>
              </a:rPr>
              <a:t>by De Morgan’s for </a:t>
            </a:r>
            <a:endParaRPr lang="en-IN" sz="1600" dirty="0"/>
          </a:p>
        </p:txBody>
      </p:sp>
      <p:sp>
        <p:nvSpPr>
          <p:cNvPr id="27" name="Content Placeholder 12"/>
          <p:cNvSpPr>
            <a:spLocks noGrp="1"/>
          </p:cNvSpPr>
          <p:nvPr>
            <p:ph idx="21"/>
          </p:nvPr>
        </p:nvSpPr>
        <p:spPr>
          <a:xfrm>
            <a:off x="609600" y="4188177"/>
            <a:ext cx="360000" cy="324000"/>
          </a:xfrm>
        </p:spPr>
        <p:txBody>
          <a:bodyPr/>
          <a:lstStyle/>
          <a:p>
            <a:pPr marL="514350" indent="-514350">
              <a:buFont typeface="+mj-lt"/>
              <a:buAutoNum type="arabicPeriod" startAt="3"/>
            </a:pPr>
            <a:r>
              <a:rPr lang="en-IN" sz="1600" dirty="0"/>
              <a:t> </a:t>
            </a:r>
          </a:p>
        </p:txBody>
      </p:sp>
      <p:graphicFrame>
        <p:nvGraphicFramePr>
          <p:cNvPr id="40" name="Object 13"/>
          <p:cNvGraphicFramePr>
            <a:graphicFrameLocks noChangeAspect="1"/>
          </p:cNvGraphicFramePr>
          <p:nvPr>
            <p:extLst>
              <p:ext uri="{D42A27DB-BD31-4B8C-83A1-F6EECF244321}">
                <p14:modId xmlns:p14="http://schemas.microsoft.com/office/powerpoint/2010/main" val="4180699562"/>
              </p:ext>
            </p:extLst>
          </p:nvPr>
        </p:nvGraphicFramePr>
        <p:xfrm>
          <a:off x="1082675" y="4185077"/>
          <a:ext cx="2527300" cy="330200"/>
        </p:xfrm>
        <a:graphic>
          <a:graphicData uri="http://schemas.openxmlformats.org/presentationml/2006/ole">
            <mc:AlternateContent xmlns:mc="http://schemas.openxmlformats.org/markup-compatibility/2006">
              <mc:Choice xmlns:v="urn:schemas-microsoft-com:vml" Requires="v">
                <p:oleObj spid="_x0000_s42851" name="Equation" r:id="rId11" imgW="1942920" imgH="253800" progId="Equation.DSMT4">
                  <p:embed/>
                </p:oleObj>
              </mc:Choice>
              <mc:Fallback>
                <p:oleObj name="Equation" r:id="rId11" imgW="1942920" imgH="253800" progId="Equation.DSMT4">
                  <p:embed/>
                  <p:pic>
                    <p:nvPicPr>
                      <p:cNvPr id="39" name="Object 38"/>
                      <p:cNvPicPr/>
                      <p:nvPr/>
                    </p:nvPicPr>
                    <p:blipFill>
                      <a:blip r:embed="rId12"/>
                      <a:stretch>
                        <a:fillRect/>
                      </a:stretch>
                    </p:blipFill>
                    <p:spPr>
                      <a:xfrm>
                        <a:off x="1082675" y="4185077"/>
                        <a:ext cx="2527300" cy="330200"/>
                      </a:xfrm>
                      <a:prstGeom prst="rect">
                        <a:avLst/>
                      </a:prstGeom>
                    </p:spPr>
                  </p:pic>
                </p:oleObj>
              </mc:Fallback>
            </mc:AlternateContent>
          </a:graphicData>
        </a:graphic>
      </p:graphicFrame>
      <p:sp>
        <p:nvSpPr>
          <p:cNvPr id="26" name="Content Placeholder 14"/>
          <p:cNvSpPr>
            <a:spLocks noGrp="1"/>
          </p:cNvSpPr>
          <p:nvPr>
            <p:ph idx="20"/>
          </p:nvPr>
        </p:nvSpPr>
        <p:spPr>
          <a:xfrm>
            <a:off x="4052400" y="4188177"/>
            <a:ext cx="2196000" cy="324000"/>
          </a:xfrm>
        </p:spPr>
        <p:txBody>
          <a:bodyPr anchor="ctr"/>
          <a:lstStyle/>
          <a:p>
            <a:r>
              <a:rPr lang="en-US" sz="1600" dirty="0">
                <a:ea typeface="Cambria Math" pitchFamily="18" charset="0"/>
                <a:sym typeface="Symbol"/>
              </a:rPr>
              <a:t>by De Morgan’s for </a:t>
            </a:r>
            <a:r>
              <a:rPr lang="en-IN" sz="1600" dirty="0"/>
              <a:t> </a:t>
            </a:r>
          </a:p>
        </p:txBody>
      </p:sp>
      <p:sp>
        <p:nvSpPr>
          <p:cNvPr id="29" name="Content Placeholder 15"/>
          <p:cNvSpPr>
            <a:spLocks noGrp="1"/>
          </p:cNvSpPr>
          <p:nvPr>
            <p:ph idx="23"/>
          </p:nvPr>
        </p:nvSpPr>
        <p:spPr>
          <a:xfrm>
            <a:off x="609600" y="4645377"/>
            <a:ext cx="360000" cy="324000"/>
          </a:xfrm>
        </p:spPr>
        <p:txBody>
          <a:bodyPr/>
          <a:lstStyle/>
          <a:p>
            <a:pPr marL="514350" indent="-514350">
              <a:buFont typeface="+mj-lt"/>
              <a:buAutoNum type="arabicPeriod" startAt="4"/>
            </a:pPr>
            <a:r>
              <a:rPr lang="en-IN" sz="1600" dirty="0"/>
              <a:t> </a:t>
            </a:r>
          </a:p>
        </p:txBody>
      </p:sp>
      <p:graphicFrame>
        <p:nvGraphicFramePr>
          <p:cNvPr id="41" name="Object 16"/>
          <p:cNvGraphicFramePr>
            <a:graphicFrameLocks noChangeAspect="1"/>
          </p:cNvGraphicFramePr>
          <p:nvPr>
            <p:extLst>
              <p:ext uri="{D42A27DB-BD31-4B8C-83A1-F6EECF244321}">
                <p14:modId xmlns:p14="http://schemas.microsoft.com/office/powerpoint/2010/main" val="2604456601"/>
              </p:ext>
            </p:extLst>
          </p:nvPr>
        </p:nvGraphicFramePr>
        <p:xfrm>
          <a:off x="1058863" y="4605727"/>
          <a:ext cx="2544762" cy="330200"/>
        </p:xfrm>
        <a:graphic>
          <a:graphicData uri="http://schemas.openxmlformats.org/presentationml/2006/ole">
            <mc:AlternateContent xmlns:mc="http://schemas.openxmlformats.org/markup-compatibility/2006">
              <mc:Choice xmlns:v="urn:schemas-microsoft-com:vml" Requires="v">
                <p:oleObj spid="_x0000_s42852" name="Equation" r:id="rId13" imgW="1955520" imgH="253800" progId="Equation.DSMT4">
                  <p:embed/>
                </p:oleObj>
              </mc:Choice>
              <mc:Fallback>
                <p:oleObj name="Equation" r:id="rId13" imgW="1955520" imgH="253800" progId="Equation.DSMT4">
                  <p:embed/>
                  <p:pic>
                    <p:nvPicPr>
                      <p:cNvPr id="40" name="Object 39"/>
                      <p:cNvPicPr/>
                      <p:nvPr/>
                    </p:nvPicPr>
                    <p:blipFill>
                      <a:blip r:embed="rId14"/>
                      <a:stretch>
                        <a:fillRect/>
                      </a:stretch>
                    </p:blipFill>
                    <p:spPr>
                      <a:xfrm>
                        <a:off x="1058863" y="4605727"/>
                        <a:ext cx="2544762" cy="330200"/>
                      </a:xfrm>
                      <a:prstGeom prst="rect">
                        <a:avLst/>
                      </a:prstGeom>
                    </p:spPr>
                  </p:pic>
                </p:oleObj>
              </mc:Fallback>
            </mc:AlternateContent>
          </a:graphicData>
        </a:graphic>
      </p:graphicFrame>
      <p:sp>
        <p:nvSpPr>
          <p:cNvPr id="28" name="Content Placeholder 17"/>
          <p:cNvSpPr>
            <a:spLocks noGrp="1"/>
          </p:cNvSpPr>
          <p:nvPr>
            <p:ph idx="22"/>
          </p:nvPr>
        </p:nvSpPr>
        <p:spPr>
          <a:xfrm>
            <a:off x="4052400" y="4645377"/>
            <a:ext cx="2196000" cy="324000"/>
          </a:xfrm>
        </p:spPr>
        <p:txBody>
          <a:bodyPr anchor="ctr"/>
          <a:lstStyle/>
          <a:p>
            <a:pPr lvl="0"/>
            <a:r>
              <a:rPr lang="en-US" sz="1600" dirty="0">
                <a:solidFill>
                  <a:prstClr val="black"/>
                </a:solidFill>
                <a:ea typeface="Cambria Math" pitchFamily="18" charset="0"/>
                <a:sym typeface="Symbol"/>
              </a:rPr>
              <a:t>by De Morgan’s for </a:t>
            </a:r>
            <a:endParaRPr lang="en-IN" sz="1600" dirty="0">
              <a:solidFill>
                <a:prstClr val="black"/>
              </a:solidFill>
            </a:endParaRPr>
          </a:p>
        </p:txBody>
      </p:sp>
      <p:sp>
        <p:nvSpPr>
          <p:cNvPr id="31" name="Content Placeholder 18"/>
          <p:cNvSpPr>
            <a:spLocks noGrp="1"/>
          </p:cNvSpPr>
          <p:nvPr>
            <p:ph idx="25"/>
          </p:nvPr>
        </p:nvSpPr>
        <p:spPr>
          <a:xfrm>
            <a:off x="609600" y="5026377"/>
            <a:ext cx="360000" cy="324000"/>
          </a:xfrm>
        </p:spPr>
        <p:txBody>
          <a:bodyPr/>
          <a:lstStyle/>
          <a:p>
            <a:pPr marL="514350" indent="-514350">
              <a:buFont typeface="+mj-lt"/>
              <a:buAutoNum type="arabicPeriod" startAt="5"/>
            </a:pPr>
            <a:r>
              <a:rPr lang="en-IN" sz="1600" dirty="0"/>
              <a:t> </a:t>
            </a:r>
          </a:p>
        </p:txBody>
      </p:sp>
      <p:graphicFrame>
        <p:nvGraphicFramePr>
          <p:cNvPr id="42" name="Object 19"/>
          <p:cNvGraphicFramePr>
            <a:graphicFrameLocks noChangeAspect="1"/>
          </p:cNvGraphicFramePr>
          <p:nvPr>
            <p:extLst>
              <p:ext uri="{D42A27DB-BD31-4B8C-83A1-F6EECF244321}">
                <p14:modId xmlns:p14="http://schemas.microsoft.com/office/powerpoint/2010/main" val="2090917639"/>
              </p:ext>
            </p:extLst>
          </p:nvPr>
        </p:nvGraphicFramePr>
        <p:xfrm>
          <a:off x="992188" y="5026377"/>
          <a:ext cx="2693987" cy="330200"/>
        </p:xfrm>
        <a:graphic>
          <a:graphicData uri="http://schemas.openxmlformats.org/presentationml/2006/ole">
            <mc:AlternateContent xmlns:mc="http://schemas.openxmlformats.org/markup-compatibility/2006">
              <mc:Choice xmlns:v="urn:schemas-microsoft-com:vml" Requires="v">
                <p:oleObj spid="_x0000_s42853" name="Equation" r:id="rId15" imgW="2070000" imgH="253800" progId="Equation.DSMT4">
                  <p:embed/>
                </p:oleObj>
              </mc:Choice>
              <mc:Fallback>
                <p:oleObj name="Equation" r:id="rId15" imgW="2070000" imgH="253800" progId="Equation.DSMT4">
                  <p:embed/>
                  <p:pic>
                    <p:nvPicPr>
                      <p:cNvPr id="41" name="Object 40"/>
                      <p:cNvPicPr/>
                      <p:nvPr/>
                    </p:nvPicPr>
                    <p:blipFill>
                      <a:blip r:embed="rId16"/>
                      <a:stretch>
                        <a:fillRect/>
                      </a:stretch>
                    </p:blipFill>
                    <p:spPr>
                      <a:xfrm>
                        <a:off x="992188" y="5026377"/>
                        <a:ext cx="2693987" cy="330200"/>
                      </a:xfrm>
                      <a:prstGeom prst="rect">
                        <a:avLst/>
                      </a:prstGeom>
                    </p:spPr>
                  </p:pic>
                </p:oleObj>
              </mc:Fallback>
            </mc:AlternateContent>
          </a:graphicData>
        </a:graphic>
      </p:graphicFrame>
      <p:sp>
        <p:nvSpPr>
          <p:cNvPr id="30" name="Content Placeholder 20"/>
          <p:cNvSpPr>
            <a:spLocks noGrp="1"/>
          </p:cNvSpPr>
          <p:nvPr>
            <p:ph idx="24"/>
          </p:nvPr>
        </p:nvSpPr>
        <p:spPr>
          <a:xfrm>
            <a:off x="4052400" y="5026377"/>
            <a:ext cx="2196000" cy="324000"/>
          </a:xfrm>
        </p:spPr>
        <p:txBody>
          <a:bodyPr anchor="ctr"/>
          <a:lstStyle/>
          <a:p>
            <a:r>
              <a:rPr lang="en-US" sz="1600" dirty="0">
                <a:ea typeface="Cambria Math" pitchFamily="18" charset="0"/>
                <a:sym typeface="Symbol"/>
              </a:rPr>
              <a:t>by De Morgan’s for ∧</a:t>
            </a:r>
            <a:r>
              <a:rPr lang="en-US" sz="1600" dirty="0"/>
              <a:t>.</a:t>
            </a:r>
          </a:p>
        </p:txBody>
      </p:sp>
      <p:sp>
        <p:nvSpPr>
          <p:cNvPr id="33" name="Content Placeholder 21"/>
          <p:cNvSpPr>
            <a:spLocks noGrp="1"/>
          </p:cNvSpPr>
          <p:nvPr>
            <p:ph idx="27"/>
          </p:nvPr>
        </p:nvSpPr>
        <p:spPr>
          <a:xfrm>
            <a:off x="457200" y="5387622"/>
            <a:ext cx="7848600" cy="1219200"/>
          </a:xfrm>
        </p:spPr>
        <p:txBody>
          <a:bodyPr/>
          <a:lstStyle/>
          <a:p>
            <a:pPr marL="514350" indent="-514350">
              <a:spcBef>
                <a:spcPts val="0"/>
              </a:spcBef>
            </a:pPr>
            <a:r>
              <a:rPr lang="en-US" sz="1600" b="1" dirty="0"/>
              <a:t>Part </a:t>
            </a:r>
            <a:r>
              <a:rPr lang="en-US" sz="1600" b="1" dirty="0">
                <a:ea typeface="Cambria Math" pitchFamily="18" charset="0"/>
              </a:rPr>
              <a:t>3</a:t>
            </a:r>
            <a:r>
              <a:rPr lang="en-US" sz="1600" dirty="0"/>
              <a:t>: Can you translate the result back into English?</a:t>
            </a:r>
          </a:p>
          <a:p>
            <a:pPr marL="514350" indent="-514350">
              <a:spcBef>
                <a:spcPts val="0"/>
              </a:spcBef>
            </a:pPr>
            <a:r>
              <a:rPr lang="en-US" sz="1600" b="1" dirty="0"/>
              <a:t>	Solution</a:t>
            </a:r>
            <a:r>
              <a:rPr lang="en-US" sz="1600" dirty="0"/>
              <a:t>:</a:t>
            </a:r>
          </a:p>
          <a:p>
            <a:pPr marL="514350" indent="-514350">
              <a:spcBef>
                <a:spcPts val="0"/>
              </a:spcBef>
            </a:pPr>
            <a:r>
              <a:rPr lang="en-US" sz="1600" dirty="0"/>
              <a:t>        “For every woman there is an airline such that for all flights, this woman has not taken that flight or that flight is not on this airline”</a:t>
            </a:r>
          </a:p>
        </p:txBody>
      </p:sp>
    </p:spTree>
    <p:extLst>
      <p:ext uri="{BB962C8B-B14F-4D97-AF65-F5344CB8AC3E}">
        <p14:creationId xmlns:p14="http://schemas.microsoft.com/office/powerpoint/2010/main" val="26178984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Return to Calculus  and Logic (Opt)</a:t>
            </a:r>
          </a:p>
        </p:txBody>
      </p:sp>
      <p:sp>
        <p:nvSpPr>
          <p:cNvPr id="3" name="Content Placeholder 2"/>
          <p:cNvSpPr>
            <a:spLocks noGrp="1"/>
          </p:cNvSpPr>
          <p:nvPr>
            <p:ph idx="1"/>
          </p:nvPr>
        </p:nvSpPr>
        <p:spPr>
          <a:xfrm>
            <a:off x="457200" y="1295400"/>
            <a:ext cx="8280000" cy="914400"/>
          </a:xfrm>
        </p:spPr>
        <p:txBody>
          <a:bodyPr/>
          <a:lstStyle/>
          <a:p>
            <a:r>
              <a:rPr lang="en-US" sz="1800" b="1" dirty="0"/>
              <a:t>Example </a:t>
            </a:r>
            <a:r>
              <a:rPr lang="en-US" sz="1800" dirty="0"/>
              <a:t>: Recall the logical expression developed in the calculus example three slides back. </a:t>
            </a:r>
            <a:br>
              <a:rPr lang="en-US" sz="1800" dirty="0"/>
            </a:br>
            <a:r>
              <a:rPr lang="en-US" sz="1800" dirty="0"/>
              <a:t>Use quantifiers and predicates to express that</a:t>
            </a:r>
            <a:endParaRPr lang="en-IN" sz="1800" dirty="0"/>
          </a:p>
        </p:txBody>
      </p:sp>
      <p:graphicFrame>
        <p:nvGraphicFramePr>
          <p:cNvPr id="12" name="Object 3"/>
          <p:cNvGraphicFramePr>
            <a:graphicFrameLocks noChangeAspect="1"/>
          </p:cNvGraphicFramePr>
          <p:nvPr>
            <p:extLst>
              <p:ext uri="{D42A27DB-BD31-4B8C-83A1-F6EECF244321}">
                <p14:modId xmlns:p14="http://schemas.microsoft.com/office/powerpoint/2010/main" val="101987358"/>
              </p:ext>
            </p:extLst>
          </p:nvPr>
        </p:nvGraphicFramePr>
        <p:xfrm>
          <a:off x="4876800" y="1882775"/>
          <a:ext cx="1057275" cy="330200"/>
        </p:xfrm>
        <a:graphic>
          <a:graphicData uri="http://schemas.openxmlformats.org/presentationml/2006/ole">
            <mc:AlternateContent xmlns:mc="http://schemas.openxmlformats.org/markup-compatibility/2006">
              <mc:Choice xmlns:v="urn:schemas-microsoft-com:vml" Requires="v">
                <p:oleObj spid="_x0000_s43970" name="Equation" r:id="rId3" imgW="812520" imgH="253800" progId="Equation.DSMT4">
                  <p:embed/>
                </p:oleObj>
              </mc:Choice>
              <mc:Fallback>
                <p:oleObj name="Equation" r:id="rId3" imgW="812520" imgH="253800" progId="Equation.DSMT4">
                  <p:embed/>
                  <p:pic>
                    <p:nvPicPr>
                      <p:cNvPr id="38" name="Object 8"/>
                      <p:cNvPicPr/>
                      <p:nvPr/>
                    </p:nvPicPr>
                    <p:blipFill>
                      <a:blip r:embed="rId4"/>
                      <a:stretch>
                        <a:fillRect/>
                      </a:stretch>
                    </p:blipFill>
                    <p:spPr>
                      <a:xfrm>
                        <a:off x="4876800" y="1882775"/>
                        <a:ext cx="1057275" cy="330200"/>
                      </a:xfrm>
                      <a:prstGeom prst="rect">
                        <a:avLst/>
                      </a:prstGeom>
                    </p:spPr>
                  </p:pic>
                </p:oleObj>
              </mc:Fallback>
            </mc:AlternateContent>
          </a:graphicData>
        </a:graphic>
      </p:graphicFrame>
      <p:sp>
        <p:nvSpPr>
          <p:cNvPr id="4" name="Content Placeholder 4"/>
          <p:cNvSpPr>
            <a:spLocks noGrp="1"/>
          </p:cNvSpPr>
          <p:nvPr>
            <p:ph idx="13"/>
          </p:nvPr>
        </p:nvSpPr>
        <p:spPr>
          <a:xfrm>
            <a:off x="5943600" y="1863611"/>
            <a:ext cx="1600200" cy="334900"/>
          </a:xfrm>
        </p:spPr>
        <p:txBody>
          <a:bodyPr/>
          <a:lstStyle/>
          <a:p>
            <a:r>
              <a:rPr lang="en-US" sz="1800" dirty="0"/>
              <a:t>does not exist.</a:t>
            </a:r>
          </a:p>
        </p:txBody>
      </p:sp>
      <p:sp>
        <p:nvSpPr>
          <p:cNvPr id="5" name="Content Placeholder 5"/>
          <p:cNvSpPr>
            <a:spLocks noGrp="1"/>
          </p:cNvSpPr>
          <p:nvPr>
            <p:ph idx="14"/>
          </p:nvPr>
        </p:nvSpPr>
        <p:spPr>
          <a:xfrm>
            <a:off x="457200" y="2286000"/>
            <a:ext cx="8229600" cy="763411"/>
          </a:xfrm>
        </p:spPr>
        <p:txBody>
          <a:bodyPr/>
          <a:lstStyle/>
          <a:p>
            <a:pPr marL="514350" indent="-514350">
              <a:spcBef>
                <a:spcPts val="0"/>
              </a:spcBef>
              <a:buFont typeface="+mj-lt"/>
              <a:buAutoNum type="arabicPeriod"/>
            </a:pPr>
            <a:r>
              <a:rPr lang="en-US" sz="1800" dirty="0"/>
              <a:t>We need to say that for all real numbers </a:t>
            </a:r>
            <a:r>
              <a:rPr lang="en-US" sz="1800" i="1" dirty="0"/>
              <a:t>L</a:t>
            </a:r>
            <a:r>
              <a:rPr lang="en-US" sz="1800" dirty="0"/>
              <a:t>, </a:t>
            </a:r>
          </a:p>
          <a:p>
            <a:pPr marL="514350" indent="-514350">
              <a:spcBef>
                <a:spcPts val="0"/>
              </a:spcBef>
              <a:buFont typeface="+mj-lt"/>
              <a:buAutoNum type="arabicPeriod"/>
            </a:pPr>
            <a:r>
              <a:rPr lang="en-US" sz="1800" dirty="0"/>
              <a:t>The result from the previous example can be negated to yield:</a:t>
            </a:r>
          </a:p>
        </p:txBody>
      </p:sp>
      <p:graphicFrame>
        <p:nvGraphicFramePr>
          <p:cNvPr id="13" name="Object 6"/>
          <p:cNvGraphicFramePr>
            <a:graphicFrameLocks noChangeAspect="1"/>
          </p:cNvGraphicFramePr>
          <p:nvPr>
            <p:extLst>
              <p:ext uri="{D42A27DB-BD31-4B8C-83A1-F6EECF244321}">
                <p14:modId xmlns:p14="http://schemas.microsoft.com/office/powerpoint/2010/main" val="3607009492"/>
              </p:ext>
            </p:extLst>
          </p:nvPr>
        </p:nvGraphicFramePr>
        <p:xfrm>
          <a:off x="5029200" y="2314575"/>
          <a:ext cx="1371600" cy="330200"/>
        </p:xfrm>
        <a:graphic>
          <a:graphicData uri="http://schemas.openxmlformats.org/presentationml/2006/ole">
            <mc:AlternateContent xmlns:mc="http://schemas.openxmlformats.org/markup-compatibility/2006">
              <mc:Choice xmlns:v="urn:schemas-microsoft-com:vml" Requires="v">
                <p:oleObj spid="_x0000_s43971" name="Equation" r:id="rId5" imgW="1054080" imgH="253800" progId="Equation.DSMT4">
                  <p:embed/>
                </p:oleObj>
              </mc:Choice>
              <mc:Fallback>
                <p:oleObj name="Equation" r:id="rId5" imgW="1054080" imgH="253800" progId="Equation.DSMT4">
                  <p:embed/>
                  <p:pic>
                    <p:nvPicPr>
                      <p:cNvPr id="12" name="Object 8"/>
                      <p:cNvPicPr/>
                      <p:nvPr/>
                    </p:nvPicPr>
                    <p:blipFill>
                      <a:blip r:embed="rId6"/>
                      <a:stretch>
                        <a:fillRect/>
                      </a:stretch>
                    </p:blipFill>
                    <p:spPr>
                      <a:xfrm>
                        <a:off x="5029200" y="2314575"/>
                        <a:ext cx="1371600" cy="330200"/>
                      </a:xfrm>
                      <a:prstGeom prst="rect">
                        <a:avLst/>
                      </a:prstGeom>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4068605850"/>
              </p:ext>
            </p:extLst>
          </p:nvPr>
        </p:nvGraphicFramePr>
        <p:xfrm>
          <a:off x="1120775" y="3124200"/>
          <a:ext cx="3449638" cy="395288"/>
        </p:xfrm>
        <a:graphic>
          <a:graphicData uri="http://schemas.openxmlformats.org/presentationml/2006/ole">
            <mc:AlternateContent xmlns:mc="http://schemas.openxmlformats.org/markup-compatibility/2006">
              <mc:Choice xmlns:v="urn:schemas-microsoft-com:vml" Requires="v">
                <p:oleObj spid="_x0000_s43972" name="Equation" r:id="rId7" imgW="2654280" imgH="304560" progId="Equation.DSMT4">
                  <p:embed/>
                </p:oleObj>
              </mc:Choice>
              <mc:Fallback>
                <p:oleObj name="Equation" r:id="rId7" imgW="2654280" imgH="304560" progId="Equation.DSMT4">
                  <p:embed/>
                  <p:pic>
                    <p:nvPicPr>
                      <p:cNvPr id="9" name="Object 8"/>
                      <p:cNvPicPr/>
                      <p:nvPr/>
                    </p:nvPicPr>
                    <p:blipFill>
                      <a:blip r:embed="rId8"/>
                      <a:stretch>
                        <a:fillRect/>
                      </a:stretch>
                    </p:blipFill>
                    <p:spPr>
                      <a:xfrm>
                        <a:off x="1120775" y="3124200"/>
                        <a:ext cx="3449638" cy="395288"/>
                      </a:xfrm>
                      <a:prstGeom prst="rect">
                        <a:avLst/>
                      </a:prstGeom>
                    </p:spPr>
                  </p:pic>
                </p:oleObj>
              </mc:Fallback>
            </mc:AlternateContent>
          </a:graphicData>
        </a:graphic>
      </p:graphicFrame>
      <p:sp>
        <p:nvSpPr>
          <p:cNvPr id="6" name="Content Placeholder 8"/>
          <p:cNvSpPr>
            <a:spLocks noGrp="1"/>
          </p:cNvSpPr>
          <p:nvPr>
            <p:ph idx="15"/>
          </p:nvPr>
        </p:nvSpPr>
        <p:spPr>
          <a:xfrm>
            <a:off x="457200" y="3505200"/>
            <a:ext cx="8229600" cy="396000"/>
          </a:xfrm>
        </p:spPr>
        <p:txBody>
          <a:bodyPr/>
          <a:lstStyle/>
          <a:p>
            <a:pPr marL="514800" indent="-514800">
              <a:buFont typeface="+mj-lt"/>
              <a:buAutoNum type="arabicPeriod" startAt="3"/>
            </a:pPr>
            <a:r>
              <a:rPr lang="en-US" sz="1800" dirty="0"/>
              <a:t>Now we can repeatedly apply the rules for negating quantified expressions:</a:t>
            </a:r>
          </a:p>
        </p:txBody>
      </p:sp>
      <p:graphicFrame>
        <p:nvGraphicFramePr>
          <p:cNvPr id="15" name="Object 9"/>
          <p:cNvGraphicFramePr>
            <a:graphicFrameLocks noChangeAspect="1"/>
          </p:cNvGraphicFramePr>
          <p:nvPr>
            <p:extLst>
              <p:ext uri="{D42A27DB-BD31-4B8C-83A1-F6EECF244321}">
                <p14:modId xmlns:p14="http://schemas.microsoft.com/office/powerpoint/2010/main" val="1122675452"/>
              </p:ext>
            </p:extLst>
          </p:nvPr>
        </p:nvGraphicFramePr>
        <p:xfrm>
          <a:off x="1066800" y="3886200"/>
          <a:ext cx="3449638" cy="395288"/>
        </p:xfrm>
        <a:graphic>
          <a:graphicData uri="http://schemas.openxmlformats.org/presentationml/2006/ole">
            <mc:AlternateContent xmlns:mc="http://schemas.openxmlformats.org/markup-compatibility/2006">
              <mc:Choice xmlns:v="urn:schemas-microsoft-com:vml" Requires="v">
                <p:oleObj spid="_x0000_s43973" name="Equation" r:id="rId9" imgW="2654280" imgH="304560" progId="Equation.DSMT4">
                  <p:embed/>
                </p:oleObj>
              </mc:Choice>
              <mc:Fallback>
                <p:oleObj name="Equation" r:id="rId9" imgW="2654280" imgH="304560" progId="Equation.DSMT4">
                  <p:embed/>
                  <p:pic>
                    <p:nvPicPr>
                      <p:cNvPr id="14" name="Object 13"/>
                      <p:cNvPicPr/>
                      <p:nvPr/>
                    </p:nvPicPr>
                    <p:blipFill>
                      <a:blip r:embed="rId10"/>
                      <a:stretch>
                        <a:fillRect/>
                      </a:stretch>
                    </p:blipFill>
                    <p:spPr>
                      <a:xfrm>
                        <a:off x="1066800" y="3886200"/>
                        <a:ext cx="3449638" cy="395288"/>
                      </a:xfrm>
                      <a:prstGeom prst="rect">
                        <a:avLst/>
                      </a:prstGeom>
                    </p:spPr>
                  </p:pic>
                </p:oleObj>
              </mc:Fallback>
            </mc:AlternateContent>
          </a:graphicData>
        </a:graphic>
      </p:graphicFrame>
      <p:graphicFrame>
        <p:nvGraphicFramePr>
          <p:cNvPr id="16" name="Object 10"/>
          <p:cNvGraphicFramePr>
            <a:graphicFrameLocks noChangeAspect="1"/>
          </p:cNvGraphicFramePr>
          <p:nvPr>
            <p:extLst>
              <p:ext uri="{D42A27DB-BD31-4B8C-83A1-F6EECF244321}">
                <p14:modId xmlns:p14="http://schemas.microsoft.com/office/powerpoint/2010/main" val="2371098362"/>
              </p:ext>
            </p:extLst>
          </p:nvPr>
        </p:nvGraphicFramePr>
        <p:xfrm>
          <a:off x="1431925" y="4343400"/>
          <a:ext cx="3563937" cy="395287"/>
        </p:xfrm>
        <a:graphic>
          <a:graphicData uri="http://schemas.openxmlformats.org/presentationml/2006/ole">
            <mc:AlternateContent xmlns:mc="http://schemas.openxmlformats.org/markup-compatibility/2006">
              <mc:Choice xmlns:v="urn:schemas-microsoft-com:vml" Requires="v">
                <p:oleObj spid="_x0000_s43974" name="Equation" r:id="rId11" imgW="2743200" imgH="304560" progId="Equation.DSMT4">
                  <p:embed/>
                </p:oleObj>
              </mc:Choice>
              <mc:Fallback>
                <p:oleObj name="Equation" r:id="rId11" imgW="2743200" imgH="304560" progId="Equation.DSMT4">
                  <p:embed/>
                  <p:pic>
                    <p:nvPicPr>
                      <p:cNvPr id="15" name="Object 14"/>
                      <p:cNvPicPr/>
                      <p:nvPr/>
                    </p:nvPicPr>
                    <p:blipFill>
                      <a:blip r:embed="rId12"/>
                      <a:stretch>
                        <a:fillRect/>
                      </a:stretch>
                    </p:blipFill>
                    <p:spPr>
                      <a:xfrm>
                        <a:off x="1431925" y="4343400"/>
                        <a:ext cx="3563937" cy="395287"/>
                      </a:xfrm>
                      <a:prstGeom prst="rect">
                        <a:avLst/>
                      </a:prstGeom>
                    </p:spPr>
                  </p:pic>
                </p:oleObj>
              </mc:Fallback>
            </mc:AlternateContent>
          </a:graphicData>
        </a:graphic>
      </p:graphicFrame>
      <p:graphicFrame>
        <p:nvGraphicFramePr>
          <p:cNvPr id="17" name="Object 11"/>
          <p:cNvGraphicFramePr>
            <a:graphicFrameLocks noChangeAspect="1"/>
          </p:cNvGraphicFramePr>
          <p:nvPr>
            <p:extLst>
              <p:ext uri="{D42A27DB-BD31-4B8C-83A1-F6EECF244321}">
                <p14:modId xmlns:p14="http://schemas.microsoft.com/office/powerpoint/2010/main" val="3895255674"/>
              </p:ext>
            </p:extLst>
          </p:nvPr>
        </p:nvGraphicFramePr>
        <p:xfrm>
          <a:off x="1431925" y="4800599"/>
          <a:ext cx="3597275" cy="395288"/>
        </p:xfrm>
        <a:graphic>
          <a:graphicData uri="http://schemas.openxmlformats.org/presentationml/2006/ole">
            <mc:AlternateContent xmlns:mc="http://schemas.openxmlformats.org/markup-compatibility/2006">
              <mc:Choice xmlns:v="urn:schemas-microsoft-com:vml" Requires="v">
                <p:oleObj spid="_x0000_s43975" name="Equation" r:id="rId13" imgW="2768400" imgH="304560" progId="Equation.DSMT4">
                  <p:embed/>
                </p:oleObj>
              </mc:Choice>
              <mc:Fallback>
                <p:oleObj name="Equation" r:id="rId13" imgW="2768400" imgH="304560" progId="Equation.DSMT4">
                  <p:embed/>
                  <p:pic>
                    <p:nvPicPr>
                      <p:cNvPr id="16" name="Object 15"/>
                      <p:cNvPicPr/>
                      <p:nvPr/>
                    </p:nvPicPr>
                    <p:blipFill>
                      <a:blip r:embed="rId14"/>
                      <a:stretch>
                        <a:fillRect/>
                      </a:stretch>
                    </p:blipFill>
                    <p:spPr>
                      <a:xfrm>
                        <a:off x="1431925" y="4800599"/>
                        <a:ext cx="3597275" cy="395288"/>
                      </a:xfrm>
                      <a:prstGeom prst="rect">
                        <a:avLst/>
                      </a:prstGeom>
                    </p:spPr>
                  </p:pic>
                </p:oleObj>
              </mc:Fallback>
            </mc:AlternateContent>
          </a:graphicData>
        </a:graphic>
      </p:graphicFrame>
      <p:graphicFrame>
        <p:nvGraphicFramePr>
          <p:cNvPr id="19" name="Object 12"/>
          <p:cNvGraphicFramePr>
            <a:graphicFrameLocks noChangeAspect="1"/>
          </p:cNvGraphicFramePr>
          <p:nvPr>
            <p:extLst>
              <p:ext uri="{D42A27DB-BD31-4B8C-83A1-F6EECF244321}">
                <p14:modId xmlns:p14="http://schemas.microsoft.com/office/powerpoint/2010/main" val="2169105037"/>
              </p:ext>
            </p:extLst>
          </p:nvPr>
        </p:nvGraphicFramePr>
        <p:xfrm>
          <a:off x="1431925" y="5257800"/>
          <a:ext cx="3563938" cy="395287"/>
        </p:xfrm>
        <a:graphic>
          <a:graphicData uri="http://schemas.openxmlformats.org/presentationml/2006/ole">
            <mc:AlternateContent xmlns:mc="http://schemas.openxmlformats.org/markup-compatibility/2006">
              <mc:Choice xmlns:v="urn:schemas-microsoft-com:vml" Requires="v">
                <p:oleObj spid="_x0000_s43976" name="Equation" r:id="rId15" imgW="2743200" imgH="304560" progId="Equation.DSMT4">
                  <p:embed/>
                </p:oleObj>
              </mc:Choice>
              <mc:Fallback>
                <p:oleObj name="Equation" r:id="rId15" imgW="2743200" imgH="304560" progId="Equation.DSMT4">
                  <p:embed/>
                  <p:pic>
                    <p:nvPicPr>
                      <p:cNvPr id="17" name="Object 16"/>
                      <p:cNvPicPr/>
                      <p:nvPr/>
                    </p:nvPicPr>
                    <p:blipFill>
                      <a:blip r:embed="rId16"/>
                      <a:stretch>
                        <a:fillRect/>
                      </a:stretch>
                    </p:blipFill>
                    <p:spPr>
                      <a:xfrm>
                        <a:off x="1431925" y="5257800"/>
                        <a:ext cx="3563938" cy="395287"/>
                      </a:xfrm>
                      <a:prstGeom prst="rect">
                        <a:avLst/>
                      </a:prstGeom>
                    </p:spPr>
                  </p:pic>
                </p:oleObj>
              </mc:Fallback>
            </mc:AlternateContent>
          </a:graphicData>
        </a:graphic>
      </p:graphicFrame>
      <p:graphicFrame>
        <p:nvGraphicFramePr>
          <p:cNvPr id="18" name="Object 13"/>
          <p:cNvGraphicFramePr>
            <a:graphicFrameLocks noChangeAspect="1"/>
          </p:cNvGraphicFramePr>
          <p:nvPr>
            <p:extLst>
              <p:ext uri="{D42A27DB-BD31-4B8C-83A1-F6EECF244321}">
                <p14:modId xmlns:p14="http://schemas.microsoft.com/office/powerpoint/2010/main" val="1482606351"/>
              </p:ext>
            </p:extLst>
          </p:nvPr>
        </p:nvGraphicFramePr>
        <p:xfrm>
          <a:off x="1431925" y="5715000"/>
          <a:ext cx="3416300" cy="395287"/>
        </p:xfrm>
        <a:graphic>
          <a:graphicData uri="http://schemas.openxmlformats.org/presentationml/2006/ole">
            <mc:AlternateContent xmlns:mc="http://schemas.openxmlformats.org/markup-compatibility/2006">
              <mc:Choice xmlns:v="urn:schemas-microsoft-com:vml" Requires="v">
                <p:oleObj spid="_x0000_s43977" name="Equation" r:id="rId17" imgW="2628720" imgH="304560" progId="Equation.DSMT4">
                  <p:embed/>
                </p:oleObj>
              </mc:Choice>
              <mc:Fallback>
                <p:oleObj name="Equation" r:id="rId17" imgW="2628720" imgH="304560" progId="Equation.DSMT4">
                  <p:embed/>
                  <p:pic>
                    <p:nvPicPr>
                      <p:cNvPr id="17" name="Object 16"/>
                      <p:cNvPicPr/>
                      <p:nvPr/>
                    </p:nvPicPr>
                    <p:blipFill>
                      <a:blip r:embed="rId18"/>
                      <a:stretch>
                        <a:fillRect/>
                      </a:stretch>
                    </p:blipFill>
                    <p:spPr>
                      <a:xfrm>
                        <a:off x="1431925" y="5715000"/>
                        <a:ext cx="3416300" cy="395287"/>
                      </a:xfrm>
                      <a:prstGeom prst="rect">
                        <a:avLst/>
                      </a:prstGeom>
                    </p:spPr>
                  </p:pic>
                </p:oleObj>
              </mc:Fallback>
            </mc:AlternateContent>
          </a:graphicData>
        </a:graphic>
      </p:graphicFrame>
      <p:sp>
        <p:nvSpPr>
          <p:cNvPr id="7" name="Content Placeholder 14"/>
          <p:cNvSpPr>
            <a:spLocks noGrp="1"/>
          </p:cNvSpPr>
          <p:nvPr>
            <p:ph idx="16"/>
          </p:nvPr>
        </p:nvSpPr>
        <p:spPr>
          <a:xfrm>
            <a:off x="457200" y="6149622"/>
            <a:ext cx="3352800" cy="406400"/>
          </a:xfrm>
        </p:spPr>
        <p:txBody>
          <a:bodyPr/>
          <a:lstStyle/>
          <a:p>
            <a:r>
              <a:rPr lang="en-US" sz="1800" dirty="0"/>
              <a:t>The last step uses the equivalence</a:t>
            </a:r>
            <a:endParaRPr lang="en-US" sz="1800" i="1" dirty="0"/>
          </a:p>
        </p:txBody>
      </p:sp>
      <p:graphicFrame>
        <p:nvGraphicFramePr>
          <p:cNvPr id="20" name="Object 15"/>
          <p:cNvGraphicFramePr>
            <a:graphicFrameLocks noChangeAspect="1"/>
          </p:cNvGraphicFramePr>
          <p:nvPr>
            <p:extLst>
              <p:ext uri="{D42A27DB-BD31-4B8C-83A1-F6EECF244321}">
                <p14:modId xmlns:p14="http://schemas.microsoft.com/office/powerpoint/2010/main" val="2023461462"/>
              </p:ext>
            </p:extLst>
          </p:nvPr>
        </p:nvGraphicFramePr>
        <p:xfrm>
          <a:off x="3810000" y="6187722"/>
          <a:ext cx="1651000" cy="328613"/>
        </p:xfrm>
        <a:graphic>
          <a:graphicData uri="http://schemas.openxmlformats.org/presentationml/2006/ole">
            <mc:AlternateContent xmlns:mc="http://schemas.openxmlformats.org/markup-compatibility/2006">
              <mc:Choice xmlns:v="urn:schemas-microsoft-com:vml" Requires="v">
                <p:oleObj spid="_x0000_s43978" name="Equation" r:id="rId19" imgW="1269720" imgH="253800" progId="Equation.DSMT4">
                  <p:embed/>
                </p:oleObj>
              </mc:Choice>
              <mc:Fallback>
                <p:oleObj name="Equation" r:id="rId19" imgW="1269720" imgH="253800" progId="Equation.DSMT4">
                  <p:embed/>
                  <p:pic>
                    <p:nvPicPr>
                      <p:cNvPr id="18" name="Object 13"/>
                      <p:cNvPicPr/>
                      <p:nvPr/>
                    </p:nvPicPr>
                    <p:blipFill>
                      <a:blip r:embed="rId20"/>
                      <a:stretch>
                        <a:fillRect/>
                      </a:stretch>
                    </p:blipFill>
                    <p:spPr>
                      <a:xfrm>
                        <a:off x="3810000" y="6187722"/>
                        <a:ext cx="1651000" cy="328613"/>
                      </a:xfrm>
                      <a:prstGeom prst="rect">
                        <a:avLst/>
                      </a:prstGeom>
                    </p:spPr>
                  </p:pic>
                </p:oleObj>
              </mc:Fallback>
            </mc:AlternateContent>
          </a:graphicData>
        </a:graphic>
      </p:graphicFrame>
    </p:spTree>
    <p:extLst>
      <p:ext uri="{BB962C8B-B14F-4D97-AF65-F5344CB8AC3E}">
        <p14:creationId xmlns:p14="http://schemas.microsoft.com/office/powerpoint/2010/main" val="9372743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Calculus in Predicate Logic   (</a:t>
            </a:r>
            <a:r>
              <a:rPr lang="en-IN" i="1" dirty="0"/>
              <a:t>optional</a:t>
            </a:r>
            <a:r>
              <a:rPr lang="en-IN" dirty="0"/>
              <a:t>)</a:t>
            </a:r>
          </a:p>
        </p:txBody>
      </p:sp>
      <p:sp>
        <p:nvSpPr>
          <p:cNvPr id="3" name="Content Placeholder 2"/>
          <p:cNvSpPr>
            <a:spLocks noGrp="1"/>
          </p:cNvSpPr>
          <p:nvPr>
            <p:ph idx="1"/>
          </p:nvPr>
        </p:nvSpPr>
        <p:spPr>
          <a:xfrm>
            <a:off x="457200" y="1295400"/>
            <a:ext cx="3420000" cy="396000"/>
          </a:xfrm>
        </p:spPr>
        <p:txBody>
          <a:bodyPr/>
          <a:lstStyle/>
          <a:p>
            <a:pPr marL="514800" indent="-514800">
              <a:buFont typeface="+mj-lt"/>
              <a:buAutoNum type="arabicPeriod" startAt="4"/>
            </a:pPr>
            <a:r>
              <a:rPr lang="en-US" sz="2400" dirty="0"/>
              <a:t>Therefore, to say that</a:t>
            </a:r>
            <a:endParaRPr lang="en-IN" sz="2400" dirty="0"/>
          </a:p>
        </p:txBody>
      </p:sp>
      <p:graphicFrame>
        <p:nvGraphicFramePr>
          <p:cNvPr id="24" name="Object 3"/>
          <p:cNvGraphicFramePr>
            <a:graphicFrameLocks noChangeAspect="1"/>
          </p:cNvGraphicFramePr>
          <p:nvPr>
            <p:extLst>
              <p:ext uri="{D42A27DB-BD31-4B8C-83A1-F6EECF244321}">
                <p14:modId xmlns:p14="http://schemas.microsoft.com/office/powerpoint/2010/main" val="71592702"/>
              </p:ext>
            </p:extLst>
          </p:nvPr>
        </p:nvGraphicFramePr>
        <p:xfrm>
          <a:off x="3886200" y="1321589"/>
          <a:ext cx="1381284" cy="431460"/>
        </p:xfrm>
        <a:graphic>
          <a:graphicData uri="http://schemas.openxmlformats.org/presentationml/2006/ole">
            <mc:AlternateContent xmlns:mc="http://schemas.openxmlformats.org/markup-compatibility/2006">
              <mc:Choice xmlns:v="urn:schemas-microsoft-com:vml" Requires="v">
                <p:oleObj spid="_x0000_s44411" name="Equation" r:id="rId3" imgW="812520" imgH="253800" progId="Equation.DSMT4">
                  <p:embed/>
                </p:oleObj>
              </mc:Choice>
              <mc:Fallback>
                <p:oleObj name="Equation" r:id="rId3" imgW="812520" imgH="253800" progId="Equation.DSMT4">
                  <p:embed/>
                  <p:pic>
                    <p:nvPicPr>
                      <p:cNvPr id="12" name="Object 3"/>
                      <p:cNvPicPr/>
                      <p:nvPr/>
                    </p:nvPicPr>
                    <p:blipFill>
                      <a:blip r:embed="rId4"/>
                      <a:stretch>
                        <a:fillRect/>
                      </a:stretch>
                    </p:blipFill>
                    <p:spPr>
                      <a:xfrm>
                        <a:off x="3886200" y="1321589"/>
                        <a:ext cx="1381284" cy="431460"/>
                      </a:xfrm>
                      <a:prstGeom prst="rect">
                        <a:avLst/>
                      </a:prstGeom>
                    </p:spPr>
                  </p:pic>
                </p:oleObj>
              </mc:Fallback>
            </mc:AlternateContent>
          </a:graphicData>
        </a:graphic>
      </p:graphicFrame>
      <p:sp>
        <p:nvSpPr>
          <p:cNvPr id="17" name="Content Placeholder 4"/>
          <p:cNvSpPr>
            <a:spLocks noGrp="1"/>
          </p:cNvSpPr>
          <p:nvPr>
            <p:ph idx="13"/>
          </p:nvPr>
        </p:nvSpPr>
        <p:spPr>
          <a:xfrm>
            <a:off x="5410200" y="1295400"/>
            <a:ext cx="2844000" cy="396000"/>
          </a:xfrm>
        </p:spPr>
        <p:txBody>
          <a:bodyPr/>
          <a:lstStyle/>
          <a:p>
            <a:r>
              <a:rPr lang="en-US" sz="2400" dirty="0"/>
              <a:t>does not exist means</a:t>
            </a:r>
            <a:endParaRPr lang="en-IN" sz="2400" dirty="0"/>
          </a:p>
        </p:txBody>
      </p:sp>
      <p:sp>
        <p:nvSpPr>
          <p:cNvPr id="18" name="Content Placeholder 5"/>
          <p:cNvSpPr>
            <a:spLocks noGrp="1"/>
          </p:cNvSpPr>
          <p:nvPr>
            <p:ph idx="14"/>
          </p:nvPr>
        </p:nvSpPr>
        <p:spPr>
          <a:xfrm>
            <a:off x="457200" y="1828800"/>
            <a:ext cx="3960000" cy="396000"/>
          </a:xfrm>
        </p:spPr>
        <p:txBody>
          <a:bodyPr/>
          <a:lstStyle/>
          <a:p>
            <a:pPr marL="514800"/>
            <a:r>
              <a:rPr lang="en-US" sz="2400" dirty="0"/>
              <a:t>that for all real numbers </a:t>
            </a:r>
            <a:r>
              <a:rPr lang="en-US" sz="2400" i="1" dirty="0"/>
              <a:t>L</a:t>
            </a:r>
            <a:r>
              <a:rPr lang="en-US" sz="2400" dirty="0"/>
              <a:t>,</a:t>
            </a:r>
            <a:endParaRPr lang="en-IN" sz="2400" dirty="0"/>
          </a:p>
        </p:txBody>
      </p:sp>
      <p:graphicFrame>
        <p:nvGraphicFramePr>
          <p:cNvPr id="25" name="Object 6"/>
          <p:cNvGraphicFramePr>
            <a:graphicFrameLocks noChangeAspect="1"/>
          </p:cNvGraphicFramePr>
          <p:nvPr>
            <p:extLst>
              <p:ext uri="{D42A27DB-BD31-4B8C-83A1-F6EECF244321}">
                <p14:modId xmlns:p14="http://schemas.microsoft.com/office/powerpoint/2010/main" val="1851427007"/>
              </p:ext>
            </p:extLst>
          </p:nvPr>
        </p:nvGraphicFramePr>
        <p:xfrm>
          <a:off x="4419600" y="1905000"/>
          <a:ext cx="1791936" cy="431460"/>
        </p:xfrm>
        <a:graphic>
          <a:graphicData uri="http://schemas.openxmlformats.org/presentationml/2006/ole">
            <mc:AlternateContent xmlns:mc="http://schemas.openxmlformats.org/markup-compatibility/2006">
              <mc:Choice xmlns:v="urn:schemas-microsoft-com:vml" Requires="v">
                <p:oleObj spid="_x0000_s44412" name="Equation" r:id="rId5" imgW="1054080" imgH="253800" progId="Equation.DSMT4">
                  <p:embed/>
                </p:oleObj>
              </mc:Choice>
              <mc:Fallback>
                <p:oleObj name="Equation" r:id="rId5" imgW="1054080" imgH="253800" progId="Equation.DSMT4">
                  <p:embed/>
                  <p:pic>
                    <p:nvPicPr>
                      <p:cNvPr id="13" name="Object 6"/>
                      <p:cNvPicPr/>
                      <p:nvPr/>
                    </p:nvPicPr>
                    <p:blipFill>
                      <a:blip r:embed="rId6"/>
                      <a:stretch>
                        <a:fillRect/>
                      </a:stretch>
                    </p:blipFill>
                    <p:spPr>
                      <a:xfrm>
                        <a:off x="4419600" y="1905000"/>
                        <a:ext cx="1791936" cy="431460"/>
                      </a:xfrm>
                      <a:prstGeom prst="rect">
                        <a:avLst/>
                      </a:prstGeom>
                    </p:spPr>
                  </p:pic>
                </p:oleObj>
              </mc:Fallback>
            </mc:AlternateContent>
          </a:graphicData>
        </a:graphic>
      </p:graphicFrame>
      <p:sp>
        <p:nvSpPr>
          <p:cNvPr id="19" name="Content Placeholder 7"/>
          <p:cNvSpPr>
            <a:spLocks noGrp="1"/>
          </p:cNvSpPr>
          <p:nvPr>
            <p:ph idx="15"/>
          </p:nvPr>
        </p:nvSpPr>
        <p:spPr>
          <a:xfrm>
            <a:off x="6247134" y="1828800"/>
            <a:ext cx="2736000" cy="396000"/>
          </a:xfrm>
        </p:spPr>
        <p:txBody>
          <a:bodyPr/>
          <a:lstStyle/>
          <a:p>
            <a:r>
              <a:rPr lang="en-US" sz="2400" dirty="0" err="1"/>
              <a:t>csan</a:t>
            </a:r>
            <a:r>
              <a:rPr lang="en-US" sz="2400" dirty="0"/>
              <a:t> be expressed as:</a:t>
            </a:r>
          </a:p>
        </p:txBody>
      </p:sp>
      <p:graphicFrame>
        <p:nvGraphicFramePr>
          <p:cNvPr id="26" name="Object 8"/>
          <p:cNvGraphicFramePr>
            <a:graphicFrameLocks noChangeAspect="1"/>
          </p:cNvGraphicFramePr>
          <p:nvPr>
            <p:extLst>
              <p:ext uri="{D42A27DB-BD31-4B8C-83A1-F6EECF244321}">
                <p14:modId xmlns:p14="http://schemas.microsoft.com/office/powerpoint/2010/main" val="4292742575"/>
              </p:ext>
            </p:extLst>
          </p:nvPr>
        </p:nvGraphicFramePr>
        <p:xfrm>
          <a:off x="1012825" y="2514600"/>
          <a:ext cx="4727575" cy="517525"/>
        </p:xfrm>
        <a:graphic>
          <a:graphicData uri="http://schemas.openxmlformats.org/presentationml/2006/ole">
            <mc:AlternateContent xmlns:mc="http://schemas.openxmlformats.org/markup-compatibility/2006">
              <mc:Choice xmlns:v="urn:schemas-microsoft-com:vml" Requires="v">
                <p:oleObj spid="_x0000_s44413" name="Equation" r:id="rId7" imgW="2781000" imgH="304560" progId="Equation.DSMT4">
                  <p:embed/>
                </p:oleObj>
              </mc:Choice>
              <mc:Fallback>
                <p:oleObj name="Equation" r:id="rId7" imgW="2781000" imgH="304560" progId="Equation.DSMT4">
                  <p:embed/>
                  <p:pic>
                    <p:nvPicPr>
                      <p:cNvPr id="14" name="Object 7"/>
                      <p:cNvPicPr/>
                      <p:nvPr/>
                    </p:nvPicPr>
                    <p:blipFill>
                      <a:blip r:embed="rId8"/>
                      <a:stretch>
                        <a:fillRect/>
                      </a:stretch>
                    </p:blipFill>
                    <p:spPr>
                      <a:xfrm>
                        <a:off x="1012825" y="2514600"/>
                        <a:ext cx="4727575" cy="517525"/>
                      </a:xfrm>
                      <a:prstGeom prst="rect">
                        <a:avLst/>
                      </a:prstGeom>
                    </p:spPr>
                  </p:pic>
                </p:oleObj>
              </mc:Fallback>
            </mc:AlternateContent>
          </a:graphicData>
        </a:graphic>
      </p:graphicFrame>
      <p:sp>
        <p:nvSpPr>
          <p:cNvPr id="20" name="Content Placeholder 9"/>
          <p:cNvSpPr>
            <a:spLocks noGrp="1"/>
          </p:cNvSpPr>
          <p:nvPr>
            <p:ph idx="16"/>
          </p:nvPr>
        </p:nvSpPr>
        <p:spPr>
          <a:xfrm>
            <a:off x="457200" y="3276600"/>
            <a:ext cx="8229600" cy="2209800"/>
          </a:xfrm>
        </p:spPr>
        <p:txBody>
          <a:bodyPr/>
          <a:lstStyle/>
          <a:p>
            <a:pPr indent="-514350"/>
            <a:r>
              <a:rPr lang="en-US" sz="2400" dirty="0"/>
              <a:t>Remember that </a:t>
            </a:r>
            <a:r>
              <a:rPr lang="el-GR" sz="2400" dirty="0">
                <a:ea typeface="Cambria Math"/>
              </a:rPr>
              <a:t>ε</a:t>
            </a:r>
            <a:r>
              <a:rPr lang="en-US" sz="2400" dirty="0">
                <a:ea typeface="Cambria Math"/>
              </a:rPr>
              <a:t> and </a:t>
            </a:r>
            <a:r>
              <a:rPr lang="el-GR" sz="2400" dirty="0">
                <a:ea typeface="Cambria Math"/>
              </a:rPr>
              <a:t>δ</a:t>
            </a:r>
            <a:r>
              <a:rPr lang="en-US" sz="2400" dirty="0">
                <a:ea typeface="Cambria Math"/>
              </a:rPr>
              <a:t> range over all positive real numbers and </a:t>
            </a:r>
            <a:r>
              <a:rPr lang="en-US" sz="2400" i="1" dirty="0">
                <a:ea typeface="Cambria Math"/>
              </a:rPr>
              <a:t>x</a:t>
            </a:r>
            <a:r>
              <a:rPr lang="en-US" sz="2400" dirty="0">
                <a:ea typeface="Cambria Math"/>
              </a:rPr>
              <a:t> over all real numbers.</a:t>
            </a:r>
            <a:endParaRPr lang="en-US" sz="2400" dirty="0"/>
          </a:p>
          <a:p>
            <a:pPr marL="514350" indent="-514350">
              <a:buFont typeface="+mj-lt"/>
              <a:buAutoNum type="arabicPeriod" startAt="5"/>
            </a:pPr>
            <a:r>
              <a:rPr lang="en-US" sz="2400" dirty="0"/>
              <a:t>Translating back into English we have, for every real number L, there is a real number </a:t>
            </a:r>
            <a:r>
              <a:rPr lang="el-GR" sz="2400" dirty="0">
                <a:ea typeface="Cambria Math"/>
              </a:rPr>
              <a:t>ε</a:t>
            </a:r>
            <a:r>
              <a:rPr lang="en-US" sz="2400" dirty="0">
                <a:ea typeface="Cambria Math"/>
              </a:rPr>
              <a:t> &gt; 0, such that for every real number </a:t>
            </a:r>
            <a:r>
              <a:rPr lang="el-GR" sz="2400" dirty="0">
                <a:ea typeface="Cambria Math"/>
              </a:rPr>
              <a:t>δ</a:t>
            </a:r>
            <a:r>
              <a:rPr lang="en-US" sz="2400" dirty="0">
                <a:ea typeface="Cambria Math"/>
              </a:rPr>
              <a:t> &gt; 0, there exists a real number </a:t>
            </a:r>
            <a:r>
              <a:rPr lang="en-US" sz="2400" i="1" dirty="0">
                <a:ea typeface="Cambria Math"/>
              </a:rPr>
              <a:t>x</a:t>
            </a:r>
            <a:r>
              <a:rPr lang="en-US" sz="2400" dirty="0">
                <a:ea typeface="Cambria Math"/>
              </a:rPr>
              <a:t> such that</a:t>
            </a:r>
            <a:endParaRPr lang="en-IN" sz="2400" dirty="0"/>
          </a:p>
        </p:txBody>
      </p:sp>
      <p:graphicFrame>
        <p:nvGraphicFramePr>
          <p:cNvPr id="27" name="Object 10"/>
          <p:cNvGraphicFramePr>
            <a:graphicFrameLocks noChangeAspect="1"/>
          </p:cNvGraphicFramePr>
          <p:nvPr>
            <p:extLst>
              <p:ext uri="{D42A27DB-BD31-4B8C-83A1-F6EECF244321}">
                <p14:modId xmlns:p14="http://schemas.microsoft.com/office/powerpoint/2010/main" val="1249982890"/>
              </p:ext>
            </p:extLst>
          </p:nvPr>
        </p:nvGraphicFramePr>
        <p:xfrm>
          <a:off x="1608138" y="5534025"/>
          <a:ext cx="3497262" cy="452438"/>
        </p:xfrm>
        <a:graphic>
          <a:graphicData uri="http://schemas.openxmlformats.org/presentationml/2006/ole">
            <mc:AlternateContent xmlns:mc="http://schemas.openxmlformats.org/markup-compatibility/2006">
              <mc:Choice xmlns:v="urn:schemas-microsoft-com:vml" Requires="v">
                <p:oleObj spid="_x0000_s44414" name="Equation" r:id="rId9" imgW="2057400" imgH="266400" progId="Equation.DSMT4">
                  <p:embed/>
                </p:oleObj>
              </mc:Choice>
              <mc:Fallback>
                <p:oleObj name="Equation" r:id="rId9" imgW="2057400" imgH="266400" progId="Equation.DSMT4">
                  <p:embed/>
                  <p:pic>
                    <p:nvPicPr>
                      <p:cNvPr id="26" name="Object 7"/>
                      <p:cNvPicPr/>
                      <p:nvPr/>
                    </p:nvPicPr>
                    <p:blipFill>
                      <a:blip r:embed="rId10"/>
                      <a:stretch>
                        <a:fillRect/>
                      </a:stretch>
                    </p:blipFill>
                    <p:spPr>
                      <a:xfrm>
                        <a:off x="1608138" y="5534025"/>
                        <a:ext cx="3497262" cy="452438"/>
                      </a:xfrm>
                      <a:prstGeom prst="rect">
                        <a:avLst/>
                      </a:prstGeom>
                    </p:spPr>
                  </p:pic>
                </p:oleObj>
              </mc:Fallback>
            </mc:AlternateContent>
          </a:graphicData>
        </a:graphic>
      </p:graphicFrame>
    </p:spTree>
    <p:extLst>
      <p:ext uri="{BB962C8B-B14F-4D97-AF65-F5344CB8AC3E}">
        <p14:creationId xmlns:p14="http://schemas.microsoft.com/office/powerpoint/2010/main" val="37241001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Some Questions about Quantifiers (</a:t>
            </a:r>
            <a:r>
              <a:rPr lang="fr-FR" i="1" dirty="0"/>
              <a:t>optional</a:t>
            </a:r>
            <a:r>
              <a:rPr lang="fr-FR" dirty="0"/>
              <a:t>)</a:t>
            </a:r>
            <a:endParaRPr lang="en-IN" sz="1500" dirty="0"/>
          </a:p>
        </p:txBody>
      </p:sp>
      <p:sp>
        <p:nvSpPr>
          <p:cNvPr id="3" name="Content Placeholder 2"/>
          <p:cNvSpPr>
            <a:spLocks noGrp="1"/>
          </p:cNvSpPr>
          <p:nvPr>
            <p:ph idx="1"/>
          </p:nvPr>
        </p:nvSpPr>
        <p:spPr>
          <a:xfrm>
            <a:off x="457200" y="1295400"/>
            <a:ext cx="8460000" cy="5256000"/>
          </a:xfrm>
        </p:spPr>
        <p:txBody>
          <a:bodyPr/>
          <a:lstStyle/>
          <a:p>
            <a:pPr>
              <a:spcBef>
                <a:spcPts val="0"/>
              </a:spcBef>
              <a:spcAft>
                <a:spcPts val="300"/>
              </a:spcAft>
            </a:pPr>
            <a:r>
              <a:rPr lang="en-US" sz="2000" dirty="0"/>
              <a:t>Can you switch the order of quantifiers? </a:t>
            </a:r>
          </a:p>
          <a:p>
            <a:pPr lvl="1">
              <a:spcBef>
                <a:spcPts val="0"/>
              </a:spcBef>
              <a:spcAft>
                <a:spcPts val="300"/>
              </a:spcAft>
            </a:pPr>
            <a:r>
              <a:rPr lang="en-US" sz="1800" dirty="0"/>
              <a:t> Is this a valid equivalence?</a:t>
            </a:r>
          </a:p>
          <a:p>
            <a:pPr lvl="1">
              <a:spcBef>
                <a:spcPts val="0"/>
              </a:spcBef>
              <a:spcAft>
                <a:spcPts val="300"/>
              </a:spcAft>
              <a:buNone/>
            </a:pPr>
            <a:r>
              <a:rPr lang="en-US" sz="1800" b="1" dirty="0"/>
              <a:t>	Solution</a:t>
            </a:r>
            <a:r>
              <a:rPr lang="en-US" sz="1800" dirty="0"/>
              <a:t>: Yes! The left and the right side will always have the same truth value. The order in which </a:t>
            </a:r>
            <a:r>
              <a:rPr lang="en-US" sz="1800" i="1" dirty="0"/>
              <a:t>x</a:t>
            </a:r>
            <a:r>
              <a:rPr lang="en-US" sz="1800" dirty="0"/>
              <a:t> and </a:t>
            </a:r>
            <a:r>
              <a:rPr lang="en-US" sz="1800" i="1" dirty="0"/>
              <a:t>y</a:t>
            </a:r>
            <a:r>
              <a:rPr lang="en-US" sz="1800" dirty="0"/>
              <a:t> are picked does not matter.</a:t>
            </a:r>
          </a:p>
          <a:p>
            <a:pPr lvl="1">
              <a:spcBef>
                <a:spcPts val="0"/>
              </a:spcBef>
              <a:spcAft>
                <a:spcPts val="300"/>
              </a:spcAft>
            </a:pPr>
            <a:r>
              <a:rPr lang="en-US" sz="1800" dirty="0"/>
              <a:t>Is this a valid equivalence?</a:t>
            </a:r>
          </a:p>
          <a:p>
            <a:pPr lvl="1">
              <a:spcBef>
                <a:spcPts val="0"/>
              </a:spcBef>
              <a:spcAft>
                <a:spcPts val="300"/>
              </a:spcAft>
              <a:buNone/>
            </a:pPr>
            <a:r>
              <a:rPr lang="en-US" sz="1800" b="1" dirty="0"/>
              <a:t>	Solution</a:t>
            </a:r>
            <a:r>
              <a:rPr lang="en-US" sz="1800" dirty="0"/>
              <a:t>: No! The left and the right side may have different truth values for some propositional functions for </a:t>
            </a:r>
            <a:r>
              <a:rPr lang="en-US" sz="1800" i="1" dirty="0"/>
              <a:t>P</a:t>
            </a:r>
            <a:r>
              <a:rPr lang="en-US" sz="1800" dirty="0"/>
              <a:t>. Try “x + y = </a:t>
            </a:r>
            <a:r>
              <a:rPr lang="en-US" sz="1800" dirty="0">
                <a:latin typeface="Cambria Math" pitchFamily="18" charset="0"/>
                <a:ea typeface="Cambria Math" pitchFamily="18" charset="0"/>
              </a:rPr>
              <a:t>0</a:t>
            </a:r>
            <a:r>
              <a:rPr lang="en-US" sz="1800" dirty="0"/>
              <a:t>” for </a:t>
            </a:r>
            <a:r>
              <a:rPr lang="en-US" sz="1800" i="1" dirty="0"/>
              <a:t>P(</a:t>
            </a:r>
            <a:r>
              <a:rPr lang="en-US" sz="1800" i="1" dirty="0" err="1"/>
              <a:t>x,y</a:t>
            </a:r>
            <a:r>
              <a:rPr lang="en-US" sz="1800" i="1" dirty="0"/>
              <a:t>) </a:t>
            </a:r>
            <a:r>
              <a:rPr lang="en-US" sz="1800" dirty="0"/>
              <a:t>with</a:t>
            </a:r>
            <a:r>
              <a:rPr lang="en-US" sz="1800" i="1" dirty="0"/>
              <a:t> U </a:t>
            </a:r>
            <a:r>
              <a:rPr lang="en-US" sz="1800" dirty="0"/>
              <a:t>being the integers. The order in which the values of </a:t>
            </a:r>
            <a:r>
              <a:rPr lang="en-US" sz="1800" i="1" dirty="0"/>
              <a:t>x</a:t>
            </a:r>
            <a:r>
              <a:rPr lang="en-US" sz="1800" dirty="0"/>
              <a:t> and </a:t>
            </a:r>
            <a:r>
              <a:rPr lang="en-US" sz="1800" i="1" dirty="0"/>
              <a:t>y</a:t>
            </a:r>
            <a:r>
              <a:rPr lang="en-US" sz="1800" dirty="0"/>
              <a:t> are picked does matter.</a:t>
            </a:r>
          </a:p>
          <a:p>
            <a:pPr>
              <a:spcBef>
                <a:spcPts val="0"/>
              </a:spcBef>
              <a:spcAft>
                <a:spcPts val="300"/>
              </a:spcAft>
            </a:pPr>
            <a:r>
              <a:rPr lang="en-US" sz="2000" dirty="0"/>
              <a:t>Can you distribute quantifiers over logical connectives? </a:t>
            </a:r>
          </a:p>
          <a:p>
            <a:pPr lvl="1">
              <a:spcBef>
                <a:spcPts val="0"/>
              </a:spcBef>
              <a:spcAft>
                <a:spcPts val="300"/>
              </a:spcAft>
            </a:pPr>
            <a:r>
              <a:rPr lang="en-US" sz="1800" dirty="0"/>
              <a:t>Is this a valid equivalence?</a:t>
            </a:r>
          </a:p>
          <a:p>
            <a:pPr lvl="1">
              <a:spcBef>
                <a:spcPts val="0"/>
              </a:spcBef>
              <a:spcAft>
                <a:spcPts val="300"/>
              </a:spcAft>
              <a:buNone/>
            </a:pPr>
            <a:r>
              <a:rPr lang="en-US" sz="1800" b="1" dirty="0"/>
              <a:t>	Solution</a:t>
            </a:r>
            <a:r>
              <a:rPr lang="en-US" sz="1800" dirty="0"/>
              <a:t>: Yes! The left and the right side will always have the same truth value no matter what propositional functions are denoted by </a:t>
            </a:r>
            <a:r>
              <a:rPr lang="en-US" sz="1800" i="1" dirty="0"/>
              <a:t>P(x)</a:t>
            </a:r>
            <a:r>
              <a:rPr lang="en-US" sz="1800" dirty="0"/>
              <a:t> and </a:t>
            </a:r>
            <a:r>
              <a:rPr lang="en-US" sz="1800" i="1" dirty="0"/>
              <a:t>Q(x)</a:t>
            </a:r>
            <a:r>
              <a:rPr lang="en-US" sz="1800" dirty="0"/>
              <a:t>.</a:t>
            </a:r>
          </a:p>
          <a:p>
            <a:pPr lvl="1">
              <a:spcBef>
                <a:spcPts val="0"/>
              </a:spcBef>
              <a:spcAft>
                <a:spcPts val="300"/>
              </a:spcAft>
            </a:pPr>
            <a:r>
              <a:rPr lang="en-US" sz="1800" dirty="0"/>
              <a:t>Is this a valid equivalence?</a:t>
            </a:r>
          </a:p>
          <a:p>
            <a:pPr lvl="1">
              <a:spcBef>
                <a:spcPts val="0"/>
              </a:spcBef>
              <a:spcAft>
                <a:spcPts val="300"/>
              </a:spcAft>
              <a:buNone/>
            </a:pPr>
            <a:r>
              <a:rPr lang="en-US" sz="1800" b="1" dirty="0"/>
              <a:t>	Solution</a:t>
            </a:r>
            <a:r>
              <a:rPr lang="en-US" sz="1800" dirty="0"/>
              <a:t>: No! The left and the right side may have different truth values. Pick “x is a fish” for P(x) and “x has scales” for Q(x) with the domain of discourse being all animals. Then the left side is false, because there are some fish that do not have scales. But the right side is true since not all animals are fish.</a:t>
            </a:r>
          </a:p>
        </p:txBody>
      </p:sp>
      <p:graphicFrame>
        <p:nvGraphicFramePr>
          <p:cNvPr id="4" name="Object 3"/>
          <p:cNvGraphicFramePr>
            <a:graphicFrameLocks noChangeAspect="1"/>
          </p:cNvGraphicFramePr>
          <p:nvPr>
            <p:extLst>
              <p:ext uri="{D42A27DB-BD31-4B8C-83A1-F6EECF244321}">
                <p14:modId xmlns:p14="http://schemas.microsoft.com/office/powerpoint/2010/main" val="3061604178"/>
              </p:ext>
            </p:extLst>
          </p:nvPr>
        </p:nvGraphicFramePr>
        <p:xfrm>
          <a:off x="4419600" y="1679575"/>
          <a:ext cx="2149475" cy="304800"/>
        </p:xfrm>
        <a:graphic>
          <a:graphicData uri="http://schemas.openxmlformats.org/presentationml/2006/ole">
            <mc:AlternateContent xmlns:mc="http://schemas.openxmlformats.org/markup-compatibility/2006">
              <mc:Choice xmlns:v="urn:schemas-microsoft-com:vml" Requires="v">
                <p:oleObj spid="_x0000_s46410" name="Equation" r:id="rId3" imgW="1790640" imgH="253800" progId="Equation.DSMT4">
                  <p:embed/>
                </p:oleObj>
              </mc:Choice>
              <mc:Fallback>
                <p:oleObj name="Equation" r:id="rId3" imgW="1790640" imgH="253800" progId="Equation.DSMT4">
                  <p:embed/>
                  <p:pic>
                    <p:nvPicPr>
                      <p:cNvPr id="26" name="Object 8"/>
                      <p:cNvPicPr/>
                      <p:nvPr/>
                    </p:nvPicPr>
                    <p:blipFill>
                      <a:blip r:embed="rId4"/>
                      <a:stretch>
                        <a:fillRect/>
                      </a:stretch>
                    </p:blipFill>
                    <p:spPr>
                      <a:xfrm>
                        <a:off x="4419600" y="1679575"/>
                        <a:ext cx="2149475" cy="3048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175324538"/>
              </p:ext>
            </p:extLst>
          </p:nvPr>
        </p:nvGraphicFramePr>
        <p:xfrm>
          <a:off x="4137025" y="2590800"/>
          <a:ext cx="2103438" cy="304800"/>
        </p:xfrm>
        <a:graphic>
          <a:graphicData uri="http://schemas.openxmlformats.org/presentationml/2006/ole">
            <mc:AlternateContent xmlns:mc="http://schemas.openxmlformats.org/markup-compatibility/2006">
              <mc:Choice xmlns:v="urn:schemas-microsoft-com:vml" Requires="v">
                <p:oleObj spid="_x0000_s46411" name="Equation" r:id="rId5" imgW="1752480" imgH="253800" progId="Equation.DSMT4">
                  <p:embed/>
                </p:oleObj>
              </mc:Choice>
              <mc:Fallback>
                <p:oleObj name="Equation" r:id="rId5" imgW="1752480" imgH="253800" progId="Equation.DSMT4">
                  <p:embed/>
                  <p:pic>
                    <p:nvPicPr>
                      <p:cNvPr id="4" name="Object 8"/>
                      <p:cNvPicPr/>
                      <p:nvPr/>
                    </p:nvPicPr>
                    <p:blipFill>
                      <a:blip r:embed="rId6"/>
                      <a:stretch>
                        <a:fillRect/>
                      </a:stretch>
                    </p:blipFill>
                    <p:spPr>
                      <a:xfrm>
                        <a:off x="4137025" y="2590800"/>
                        <a:ext cx="2103438" cy="3048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39521660"/>
              </p:ext>
            </p:extLst>
          </p:nvPr>
        </p:nvGraphicFramePr>
        <p:xfrm>
          <a:off x="4038600" y="4103511"/>
          <a:ext cx="2895600" cy="304800"/>
        </p:xfrm>
        <a:graphic>
          <a:graphicData uri="http://schemas.openxmlformats.org/presentationml/2006/ole">
            <mc:AlternateContent xmlns:mc="http://schemas.openxmlformats.org/markup-compatibility/2006">
              <mc:Choice xmlns:v="urn:schemas-microsoft-com:vml" Requires="v">
                <p:oleObj spid="_x0000_s46412" name="Equation" r:id="rId7" imgW="2412720" imgH="253800" progId="Equation.DSMT4">
                  <p:embed/>
                </p:oleObj>
              </mc:Choice>
              <mc:Fallback>
                <p:oleObj name="Equation" r:id="rId7" imgW="2412720" imgH="253800" progId="Equation.DSMT4">
                  <p:embed/>
                  <p:pic>
                    <p:nvPicPr>
                      <p:cNvPr id="5" name="Object 8"/>
                      <p:cNvPicPr/>
                      <p:nvPr/>
                    </p:nvPicPr>
                    <p:blipFill>
                      <a:blip r:embed="rId8"/>
                      <a:stretch>
                        <a:fillRect/>
                      </a:stretch>
                    </p:blipFill>
                    <p:spPr>
                      <a:xfrm>
                        <a:off x="4038600" y="4103511"/>
                        <a:ext cx="2895600" cy="304800"/>
                      </a:xfrm>
                      <a:prstGeom prst="rect">
                        <a:avLst/>
                      </a:prstGeom>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3332254714"/>
              </p:ext>
            </p:extLst>
          </p:nvPr>
        </p:nvGraphicFramePr>
        <p:xfrm>
          <a:off x="4108450" y="5006975"/>
          <a:ext cx="3062288" cy="304800"/>
        </p:xfrm>
        <a:graphic>
          <a:graphicData uri="http://schemas.openxmlformats.org/presentationml/2006/ole">
            <mc:AlternateContent xmlns:mc="http://schemas.openxmlformats.org/markup-compatibility/2006">
              <mc:Choice xmlns:v="urn:schemas-microsoft-com:vml" Requires="v">
                <p:oleObj spid="_x0000_s46413" name="Equation" r:id="rId9" imgW="2552400" imgH="253800" progId="Equation.DSMT4">
                  <p:embed/>
                </p:oleObj>
              </mc:Choice>
              <mc:Fallback>
                <p:oleObj name="Equation" r:id="rId9" imgW="2552400" imgH="253800" progId="Equation.DSMT4">
                  <p:embed/>
                  <p:pic>
                    <p:nvPicPr>
                      <p:cNvPr id="6" name="Object 8"/>
                      <p:cNvPicPr/>
                      <p:nvPr/>
                    </p:nvPicPr>
                    <p:blipFill>
                      <a:blip r:embed="rId10"/>
                      <a:stretch>
                        <a:fillRect/>
                      </a:stretch>
                    </p:blipFill>
                    <p:spPr>
                      <a:xfrm>
                        <a:off x="4108450" y="5006975"/>
                        <a:ext cx="3062288" cy="304800"/>
                      </a:xfrm>
                      <a:prstGeom prst="rect">
                        <a:avLst/>
                      </a:prstGeom>
                    </p:spPr>
                  </p:pic>
                </p:oleObj>
              </mc:Fallback>
            </mc:AlternateContent>
          </a:graphicData>
        </a:graphic>
      </p:graphicFrame>
    </p:spTree>
    <p:extLst>
      <p:ext uri="{BB962C8B-B14F-4D97-AF65-F5344CB8AC3E}">
        <p14:creationId xmlns:p14="http://schemas.microsoft.com/office/powerpoint/2010/main" val="2198439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 Predicate Logic</a:t>
            </a:r>
          </a:p>
        </p:txBody>
      </p:sp>
      <p:sp>
        <p:nvSpPr>
          <p:cNvPr id="3" name="Content Placeholder 2"/>
          <p:cNvSpPr>
            <a:spLocks noGrp="1"/>
          </p:cNvSpPr>
          <p:nvPr>
            <p:ph idx="1"/>
          </p:nvPr>
        </p:nvSpPr>
        <p:spPr>
          <a:xfrm>
            <a:off x="457200" y="1295400"/>
            <a:ext cx="8321040" cy="5257800"/>
          </a:xfrm>
        </p:spPr>
        <p:txBody>
          <a:bodyPr/>
          <a:lstStyle/>
          <a:p>
            <a:pPr>
              <a:spcBef>
                <a:spcPts val="1000"/>
              </a:spcBef>
            </a:pPr>
            <a:r>
              <a:rPr lang="en-US" dirty="0"/>
              <a:t>Predicate logic uses the following new features:</a:t>
            </a:r>
          </a:p>
          <a:p>
            <a:pPr lvl="1">
              <a:spcBef>
                <a:spcPts val="1000"/>
              </a:spcBef>
            </a:pPr>
            <a:r>
              <a:rPr lang="en-US" dirty="0"/>
              <a:t>Variables: </a:t>
            </a:r>
            <a:r>
              <a:rPr lang="en-US" i="1" dirty="0"/>
              <a:t>x</a:t>
            </a:r>
            <a:r>
              <a:rPr lang="en-US" dirty="0"/>
              <a:t>, </a:t>
            </a:r>
            <a:r>
              <a:rPr lang="en-US" i="1" dirty="0"/>
              <a:t>y</a:t>
            </a:r>
            <a:r>
              <a:rPr lang="en-US" dirty="0"/>
              <a:t>, </a:t>
            </a:r>
            <a:r>
              <a:rPr lang="en-US" i="1" dirty="0"/>
              <a:t>z</a:t>
            </a:r>
          </a:p>
          <a:p>
            <a:pPr lvl="1">
              <a:spcBef>
                <a:spcPts val="1000"/>
              </a:spcBef>
            </a:pPr>
            <a:r>
              <a:rPr lang="en-US" dirty="0"/>
              <a:t>Predicates: </a:t>
            </a:r>
            <a:r>
              <a:rPr lang="en-US" i="1" dirty="0"/>
              <a:t>P</a:t>
            </a:r>
            <a:r>
              <a:rPr lang="en-US" dirty="0"/>
              <a:t>(</a:t>
            </a:r>
            <a:r>
              <a:rPr lang="en-US" i="1" dirty="0"/>
              <a:t>x</a:t>
            </a:r>
            <a:r>
              <a:rPr lang="en-US" dirty="0"/>
              <a:t>), </a:t>
            </a:r>
            <a:r>
              <a:rPr lang="en-US" i="1" dirty="0"/>
              <a:t>M</a:t>
            </a:r>
            <a:r>
              <a:rPr lang="en-US" dirty="0"/>
              <a:t>(</a:t>
            </a:r>
            <a:r>
              <a:rPr lang="en-US" i="1" dirty="0"/>
              <a:t>x</a:t>
            </a:r>
            <a:r>
              <a:rPr lang="en-US" dirty="0"/>
              <a:t>)</a:t>
            </a:r>
          </a:p>
          <a:p>
            <a:pPr lvl="1">
              <a:spcBef>
                <a:spcPts val="1000"/>
              </a:spcBef>
            </a:pPr>
            <a:r>
              <a:rPr lang="en-US" dirty="0"/>
              <a:t>Quantifiers (</a:t>
            </a:r>
            <a:r>
              <a:rPr lang="en-US" i="1" dirty="0"/>
              <a:t>to be covered in a few slides</a:t>
            </a:r>
            <a:r>
              <a:rPr lang="en-US" dirty="0"/>
              <a:t>):</a:t>
            </a:r>
          </a:p>
          <a:p>
            <a:pPr>
              <a:spcBef>
                <a:spcPts val="1000"/>
              </a:spcBef>
            </a:pPr>
            <a:r>
              <a:rPr lang="en-US" i="1" dirty="0"/>
              <a:t>Propositional functions</a:t>
            </a:r>
            <a:r>
              <a:rPr lang="en-US" dirty="0"/>
              <a:t> are a generalization of propositions.</a:t>
            </a:r>
          </a:p>
          <a:p>
            <a:pPr lvl="1">
              <a:spcBef>
                <a:spcPts val="1000"/>
              </a:spcBef>
            </a:pPr>
            <a:r>
              <a:rPr lang="en-US" dirty="0"/>
              <a:t>They contain variables and a predicate, e.g., </a:t>
            </a:r>
            <a:r>
              <a:rPr lang="en-US" i="1" dirty="0"/>
              <a:t>P</a:t>
            </a:r>
            <a:r>
              <a:rPr lang="en-US" dirty="0"/>
              <a:t>(</a:t>
            </a:r>
            <a:r>
              <a:rPr lang="en-US" i="1" dirty="0"/>
              <a:t>x</a:t>
            </a:r>
            <a:r>
              <a:rPr lang="en-US" dirty="0"/>
              <a:t>)</a:t>
            </a:r>
          </a:p>
          <a:p>
            <a:pPr lvl="1">
              <a:spcBef>
                <a:spcPts val="1000"/>
              </a:spcBef>
            </a:pPr>
            <a:r>
              <a:rPr lang="en-US" dirty="0"/>
              <a:t>Variables can be replaced by elements from their </a:t>
            </a:r>
            <a:r>
              <a:rPr lang="en-US" i="1" dirty="0"/>
              <a:t>domain</a:t>
            </a:r>
            <a:r>
              <a:rPr lang="en-US" dirty="0"/>
              <a:t>.</a:t>
            </a:r>
          </a:p>
        </p:txBody>
      </p:sp>
    </p:spTree>
    <p:extLst>
      <p:ext uri="{BB962C8B-B14F-4D97-AF65-F5344CB8AC3E}">
        <p14:creationId xmlns:p14="http://schemas.microsoft.com/office/powerpoint/2010/main" val="1191807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Propositional Functions</a:t>
            </a:r>
          </a:p>
        </p:txBody>
      </p:sp>
      <p:sp>
        <p:nvSpPr>
          <p:cNvPr id="3" name="Content Placeholder 2"/>
          <p:cNvSpPr>
            <a:spLocks noGrp="1"/>
          </p:cNvSpPr>
          <p:nvPr>
            <p:ph idx="1"/>
          </p:nvPr>
        </p:nvSpPr>
        <p:spPr>
          <a:xfrm>
            <a:off x="457200" y="1295400"/>
            <a:ext cx="8321040" cy="5257800"/>
          </a:xfrm>
        </p:spPr>
        <p:txBody>
          <a:bodyPr/>
          <a:lstStyle/>
          <a:p>
            <a:pPr>
              <a:spcBef>
                <a:spcPts val="600"/>
              </a:spcBef>
            </a:pPr>
            <a:r>
              <a:rPr lang="en-US" sz="2400" dirty="0"/>
              <a:t>Propositional functions become propositions (and have truth values) when their variables are each replaced by a value from the </a:t>
            </a:r>
            <a:r>
              <a:rPr lang="en-US" sz="2400" i="1" dirty="0"/>
              <a:t>domain </a:t>
            </a:r>
            <a:r>
              <a:rPr lang="en-US" sz="2400" dirty="0"/>
              <a:t>(or </a:t>
            </a:r>
            <a:r>
              <a:rPr lang="en-US" sz="2400" i="1" dirty="0"/>
              <a:t>bound</a:t>
            </a:r>
            <a:r>
              <a:rPr lang="en-US" sz="2400" dirty="0"/>
              <a:t> by a quantifier, as we will see later).</a:t>
            </a:r>
          </a:p>
          <a:p>
            <a:pPr>
              <a:spcBef>
                <a:spcPts val="600"/>
              </a:spcBef>
            </a:pPr>
            <a:r>
              <a:rPr lang="en-US" sz="2400" dirty="0"/>
              <a:t>The statement </a:t>
            </a:r>
            <a:r>
              <a:rPr lang="en-US" sz="2400" i="1" dirty="0"/>
              <a:t>P(x) </a:t>
            </a:r>
            <a:r>
              <a:rPr lang="en-US" sz="2400" dirty="0"/>
              <a:t>is said to be the value of the propositional function </a:t>
            </a:r>
            <a:r>
              <a:rPr lang="en-US" sz="2400" i="1" dirty="0"/>
              <a:t>P</a:t>
            </a:r>
            <a:r>
              <a:rPr lang="en-US" sz="2400" dirty="0"/>
              <a:t> at </a:t>
            </a:r>
            <a:r>
              <a:rPr lang="en-US" sz="2400" i="1" dirty="0"/>
              <a:t>x</a:t>
            </a:r>
            <a:r>
              <a:rPr lang="en-US" sz="2400" dirty="0"/>
              <a:t>.</a:t>
            </a:r>
          </a:p>
          <a:p>
            <a:pPr>
              <a:spcBef>
                <a:spcPts val="600"/>
              </a:spcBef>
            </a:pPr>
            <a:r>
              <a:rPr lang="en-US" sz="2400" dirty="0"/>
              <a:t>For example, let</a:t>
            </a:r>
            <a:r>
              <a:rPr lang="en-US" sz="2400" i="1" dirty="0"/>
              <a:t> P(x)</a:t>
            </a:r>
            <a:r>
              <a:rPr lang="en-US" sz="2400" dirty="0"/>
              <a:t> denote “</a:t>
            </a:r>
            <a:r>
              <a:rPr lang="en-US" sz="2400" i="1" dirty="0"/>
              <a:t>x</a:t>
            </a:r>
            <a:r>
              <a:rPr lang="en-US" sz="2400" dirty="0"/>
              <a:t> &gt; </a:t>
            </a:r>
            <a:r>
              <a:rPr lang="en-US" sz="2400" dirty="0">
                <a:ea typeface="Cambria Math" pitchFamily="18" charset="0"/>
              </a:rPr>
              <a:t>0”</a:t>
            </a:r>
            <a:r>
              <a:rPr lang="en-US" sz="2400" dirty="0"/>
              <a:t> and the domain be the integers. Then:</a:t>
            </a:r>
          </a:p>
          <a:p>
            <a:pPr marL="850392" lvl="1" indent="-457200">
              <a:spcBef>
                <a:spcPts val="600"/>
              </a:spcBef>
              <a:buNone/>
            </a:pPr>
            <a:r>
              <a:rPr lang="en-US" sz="2000" dirty="0"/>
              <a:t>P(-</a:t>
            </a:r>
            <a:r>
              <a:rPr lang="en-US" sz="2000" dirty="0">
                <a:ea typeface="Cambria Math" pitchFamily="18" charset="0"/>
              </a:rPr>
              <a:t>3</a:t>
            </a:r>
            <a:r>
              <a:rPr lang="en-US" sz="2000" dirty="0"/>
              <a:t>)   is false.</a:t>
            </a:r>
          </a:p>
          <a:p>
            <a:pPr marL="850392" lvl="1" indent="-457200">
              <a:spcBef>
                <a:spcPts val="600"/>
              </a:spcBef>
              <a:buNone/>
            </a:pPr>
            <a:r>
              <a:rPr lang="en-US" sz="2000" dirty="0"/>
              <a:t>P(</a:t>
            </a:r>
            <a:r>
              <a:rPr lang="en-US" sz="2000" dirty="0">
                <a:ea typeface="Cambria Math" pitchFamily="18" charset="0"/>
              </a:rPr>
              <a:t>0</a:t>
            </a:r>
            <a:r>
              <a:rPr lang="en-US" sz="2000" dirty="0"/>
              <a:t>)   is false.</a:t>
            </a:r>
          </a:p>
          <a:p>
            <a:pPr marL="850392" lvl="1" indent="-457200">
              <a:spcBef>
                <a:spcPts val="600"/>
              </a:spcBef>
              <a:buNone/>
            </a:pPr>
            <a:r>
              <a:rPr lang="en-US" sz="2000" dirty="0"/>
              <a:t>P(</a:t>
            </a:r>
            <a:r>
              <a:rPr lang="en-US" sz="2000" dirty="0">
                <a:ea typeface="Cambria Math" pitchFamily="18" charset="0"/>
              </a:rPr>
              <a:t>3</a:t>
            </a:r>
            <a:r>
              <a:rPr lang="en-US" sz="2000" dirty="0"/>
              <a:t>)  is true.</a:t>
            </a:r>
          </a:p>
          <a:p>
            <a:pPr>
              <a:spcBef>
                <a:spcPts val="600"/>
              </a:spcBef>
            </a:pPr>
            <a:r>
              <a:rPr lang="en-US" sz="2400" dirty="0"/>
              <a:t>Often the domain is denoted by </a:t>
            </a:r>
            <a:r>
              <a:rPr lang="en-US" sz="2400" i="1" dirty="0"/>
              <a:t>U</a:t>
            </a:r>
            <a:r>
              <a:rPr lang="en-US" sz="2400" dirty="0"/>
              <a:t>. So in this example </a:t>
            </a:r>
            <a:r>
              <a:rPr lang="en-US" sz="2400" i="1" dirty="0"/>
              <a:t>U</a:t>
            </a:r>
            <a:r>
              <a:rPr lang="en-US" sz="2400" dirty="0"/>
              <a:t> is the integers.</a:t>
            </a:r>
          </a:p>
        </p:txBody>
      </p:sp>
    </p:spTree>
    <p:extLst>
      <p:ext uri="{BB962C8B-B14F-4D97-AF65-F5344CB8AC3E}">
        <p14:creationId xmlns:p14="http://schemas.microsoft.com/office/powerpoint/2010/main" val="3244519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Propositional Functions</a:t>
            </a:r>
          </a:p>
        </p:txBody>
      </p:sp>
      <p:sp>
        <p:nvSpPr>
          <p:cNvPr id="3" name="Content Placeholder 2"/>
          <p:cNvSpPr>
            <a:spLocks noGrp="1"/>
          </p:cNvSpPr>
          <p:nvPr>
            <p:ph idx="1"/>
          </p:nvPr>
        </p:nvSpPr>
        <p:spPr>
          <a:xfrm>
            <a:off x="457200" y="1295400"/>
            <a:ext cx="8321040" cy="5257800"/>
          </a:xfrm>
        </p:spPr>
        <p:txBody>
          <a:bodyPr/>
          <a:lstStyle/>
          <a:p>
            <a:pPr>
              <a:spcBef>
                <a:spcPts val="0"/>
              </a:spcBef>
              <a:spcAft>
                <a:spcPts val="200"/>
              </a:spcAft>
            </a:pPr>
            <a:r>
              <a:rPr lang="en-US" sz="2400" dirty="0"/>
              <a:t>Let “</a:t>
            </a:r>
            <a:r>
              <a:rPr lang="en-US" sz="2400" i="1" dirty="0"/>
              <a:t>x</a:t>
            </a:r>
            <a:r>
              <a:rPr lang="en-US" sz="2400" dirty="0"/>
              <a:t> + </a:t>
            </a:r>
            <a:r>
              <a:rPr lang="en-US" sz="2400" i="1" dirty="0"/>
              <a:t>y</a:t>
            </a:r>
            <a:r>
              <a:rPr lang="en-US" sz="2400" dirty="0"/>
              <a:t> = </a:t>
            </a:r>
            <a:r>
              <a:rPr lang="en-US" sz="2400" i="1" dirty="0"/>
              <a:t>z” </a:t>
            </a:r>
            <a:r>
              <a:rPr lang="en-US" sz="2400" dirty="0"/>
              <a:t>be denoted by  </a:t>
            </a:r>
            <a:r>
              <a:rPr lang="en-US" sz="2400" i="1" dirty="0"/>
              <a:t>R</a:t>
            </a:r>
            <a:r>
              <a:rPr lang="en-US" sz="2400" dirty="0"/>
              <a:t>(</a:t>
            </a:r>
            <a:r>
              <a:rPr lang="en-US" sz="2400" i="1" dirty="0"/>
              <a:t>x, y, z</a:t>
            </a:r>
            <a:r>
              <a:rPr lang="en-US" sz="2400" dirty="0"/>
              <a:t>)</a:t>
            </a:r>
            <a:r>
              <a:rPr lang="en-US" sz="2400" i="1" dirty="0"/>
              <a:t> </a:t>
            </a:r>
            <a:r>
              <a:rPr lang="en-US" sz="2400" dirty="0"/>
              <a:t>and </a:t>
            </a:r>
            <a:r>
              <a:rPr lang="en-US" sz="2400" i="1" dirty="0"/>
              <a:t>U</a:t>
            </a:r>
            <a:r>
              <a:rPr lang="en-US" sz="2400" dirty="0"/>
              <a:t> (for all three variables) be the integers. Find these truth values:</a:t>
            </a:r>
          </a:p>
          <a:p>
            <a:pPr lvl="1">
              <a:spcBef>
                <a:spcPts val="0"/>
              </a:spcBef>
              <a:spcAft>
                <a:spcPts val="200"/>
              </a:spcAft>
              <a:buNone/>
            </a:pPr>
            <a:r>
              <a:rPr lang="en-US" sz="2000" dirty="0"/>
              <a:t>R(</a:t>
            </a:r>
            <a:r>
              <a:rPr lang="en-US" sz="2000" dirty="0">
                <a:ea typeface="Cambria Math" pitchFamily="18" charset="0"/>
              </a:rPr>
              <a:t>2,-1</a:t>
            </a:r>
            <a:r>
              <a:rPr lang="en-US" sz="2000" dirty="0"/>
              <a:t>,</a:t>
            </a:r>
            <a:r>
              <a:rPr lang="en-US" sz="2000" dirty="0">
                <a:ea typeface="Cambria Math" pitchFamily="18" charset="0"/>
              </a:rPr>
              <a:t>5</a:t>
            </a:r>
            <a:r>
              <a:rPr lang="en-US" sz="2000" dirty="0"/>
              <a:t>)</a:t>
            </a:r>
          </a:p>
          <a:p>
            <a:pPr lvl="2">
              <a:spcBef>
                <a:spcPts val="0"/>
              </a:spcBef>
              <a:spcAft>
                <a:spcPts val="200"/>
              </a:spcAft>
              <a:buNone/>
            </a:pPr>
            <a:r>
              <a:rPr lang="en-US" sz="1600" b="1" dirty="0"/>
              <a:t>Solution:  F</a:t>
            </a:r>
          </a:p>
          <a:p>
            <a:pPr lvl="1">
              <a:spcBef>
                <a:spcPts val="0"/>
              </a:spcBef>
              <a:spcAft>
                <a:spcPts val="200"/>
              </a:spcAft>
              <a:buNone/>
            </a:pPr>
            <a:r>
              <a:rPr lang="en-US" sz="2000" dirty="0"/>
              <a:t>R(</a:t>
            </a:r>
            <a:r>
              <a:rPr lang="en-US" sz="2000" dirty="0">
                <a:ea typeface="Cambria Math" pitchFamily="18" charset="0"/>
              </a:rPr>
              <a:t>3,4,7</a:t>
            </a:r>
            <a:r>
              <a:rPr lang="en-US" sz="2000" dirty="0"/>
              <a:t>)</a:t>
            </a:r>
          </a:p>
          <a:p>
            <a:pPr lvl="2">
              <a:spcBef>
                <a:spcPts val="0"/>
              </a:spcBef>
              <a:spcAft>
                <a:spcPts val="200"/>
              </a:spcAft>
              <a:buNone/>
            </a:pPr>
            <a:r>
              <a:rPr lang="en-US" sz="1600" b="1" dirty="0"/>
              <a:t>Solution: T</a:t>
            </a:r>
            <a:endParaRPr lang="en-US" sz="1600" dirty="0"/>
          </a:p>
          <a:p>
            <a:pPr lvl="1">
              <a:spcBef>
                <a:spcPts val="0"/>
              </a:spcBef>
              <a:spcAft>
                <a:spcPts val="200"/>
              </a:spcAft>
              <a:buNone/>
            </a:pPr>
            <a:r>
              <a:rPr lang="en-US" sz="2000" dirty="0"/>
              <a:t>R(</a:t>
            </a:r>
            <a:r>
              <a:rPr lang="en-US" sz="2000" i="1" dirty="0"/>
              <a:t>x</a:t>
            </a:r>
            <a:r>
              <a:rPr lang="en-US" sz="2000" dirty="0"/>
              <a:t>, </a:t>
            </a:r>
            <a:r>
              <a:rPr lang="en-US" sz="2000" dirty="0">
                <a:ea typeface="Cambria Math" pitchFamily="18" charset="0"/>
              </a:rPr>
              <a:t>3</a:t>
            </a:r>
            <a:r>
              <a:rPr lang="en-US" sz="2000" dirty="0"/>
              <a:t>, </a:t>
            </a:r>
            <a:r>
              <a:rPr lang="en-US" sz="2000" i="1" dirty="0"/>
              <a:t>z</a:t>
            </a:r>
            <a:r>
              <a:rPr lang="en-US" sz="2000" dirty="0"/>
              <a:t>)</a:t>
            </a:r>
          </a:p>
          <a:p>
            <a:pPr lvl="2">
              <a:spcBef>
                <a:spcPts val="0"/>
              </a:spcBef>
              <a:spcAft>
                <a:spcPts val="200"/>
              </a:spcAft>
              <a:buNone/>
            </a:pPr>
            <a:r>
              <a:rPr lang="en-US" sz="1600" b="1" dirty="0"/>
              <a:t>Solution: Not a Proposition</a:t>
            </a:r>
          </a:p>
          <a:p>
            <a:pPr>
              <a:spcBef>
                <a:spcPts val="0"/>
              </a:spcBef>
              <a:spcAft>
                <a:spcPts val="200"/>
              </a:spcAft>
            </a:pPr>
            <a:r>
              <a:rPr lang="en-US" sz="2400" dirty="0"/>
              <a:t>Now let  “</a:t>
            </a:r>
            <a:r>
              <a:rPr lang="en-US" sz="2400" i="1" dirty="0"/>
              <a:t>x</a:t>
            </a:r>
            <a:r>
              <a:rPr lang="en-US" sz="2400" dirty="0"/>
              <a:t> - </a:t>
            </a:r>
            <a:r>
              <a:rPr lang="en-US" sz="2400" i="1" dirty="0"/>
              <a:t>y</a:t>
            </a:r>
            <a:r>
              <a:rPr lang="en-US" sz="2400" dirty="0"/>
              <a:t> = </a:t>
            </a:r>
            <a:r>
              <a:rPr lang="en-US" sz="2400" i="1" dirty="0"/>
              <a:t>z” </a:t>
            </a:r>
            <a:r>
              <a:rPr lang="en-US" sz="2400" dirty="0"/>
              <a:t>be denoted by </a:t>
            </a:r>
            <a:r>
              <a:rPr lang="en-US" sz="2400" i="1" dirty="0"/>
              <a:t>Q</a:t>
            </a:r>
            <a:r>
              <a:rPr lang="en-US" sz="2400" dirty="0"/>
              <a:t>(</a:t>
            </a:r>
            <a:r>
              <a:rPr lang="en-US" sz="2400" i="1" dirty="0"/>
              <a:t>x</a:t>
            </a:r>
            <a:r>
              <a:rPr lang="en-US" sz="2400" dirty="0"/>
              <a:t>, </a:t>
            </a:r>
            <a:r>
              <a:rPr lang="en-US" sz="2400" i="1" dirty="0"/>
              <a:t>y</a:t>
            </a:r>
            <a:r>
              <a:rPr lang="en-US" sz="2400" dirty="0"/>
              <a:t>, </a:t>
            </a:r>
            <a:r>
              <a:rPr lang="en-US" sz="2400" i="1" dirty="0"/>
              <a:t>z</a:t>
            </a:r>
            <a:r>
              <a:rPr lang="en-US" sz="2400" dirty="0"/>
              <a:t>), with U as the integers.</a:t>
            </a:r>
            <a:r>
              <a:rPr lang="en-US" sz="2400" i="1" dirty="0"/>
              <a:t> </a:t>
            </a:r>
            <a:r>
              <a:rPr lang="en-US" sz="2400" dirty="0"/>
              <a:t>Find</a:t>
            </a:r>
            <a:r>
              <a:rPr lang="en-US" sz="2400" b="1" dirty="0"/>
              <a:t> </a:t>
            </a:r>
            <a:r>
              <a:rPr lang="en-US" sz="2400" dirty="0"/>
              <a:t>these truth values:</a:t>
            </a:r>
          </a:p>
          <a:p>
            <a:pPr lvl="1">
              <a:spcBef>
                <a:spcPts val="0"/>
              </a:spcBef>
              <a:spcAft>
                <a:spcPts val="200"/>
              </a:spcAft>
              <a:buNone/>
            </a:pPr>
            <a:r>
              <a:rPr lang="en-US" sz="2000" dirty="0"/>
              <a:t>Q(</a:t>
            </a:r>
            <a:r>
              <a:rPr lang="en-US" sz="2000" dirty="0">
                <a:ea typeface="Cambria Math" pitchFamily="18" charset="0"/>
              </a:rPr>
              <a:t>2,-1,3</a:t>
            </a:r>
            <a:r>
              <a:rPr lang="en-US" sz="2000" dirty="0"/>
              <a:t>)</a:t>
            </a:r>
          </a:p>
          <a:p>
            <a:pPr lvl="2">
              <a:spcBef>
                <a:spcPts val="0"/>
              </a:spcBef>
              <a:spcAft>
                <a:spcPts val="200"/>
              </a:spcAft>
              <a:buNone/>
            </a:pPr>
            <a:r>
              <a:rPr lang="en-US" sz="1600" b="1" dirty="0"/>
              <a:t>Solution:  T</a:t>
            </a:r>
          </a:p>
          <a:p>
            <a:pPr lvl="1">
              <a:spcBef>
                <a:spcPts val="0"/>
              </a:spcBef>
              <a:spcAft>
                <a:spcPts val="200"/>
              </a:spcAft>
              <a:buNone/>
            </a:pPr>
            <a:r>
              <a:rPr lang="en-US" sz="2000" dirty="0"/>
              <a:t>Q(</a:t>
            </a:r>
            <a:r>
              <a:rPr lang="en-US" sz="2000" dirty="0">
                <a:ea typeface="Cambria Math" pitchFamily="18" charset="0"/>
              </a:rPr>
              <a:t>3,4,7</a:t>
            </a:r>
            <a:r>
              <a:rPr lang="en-US" sz="2000" dirty="0"/>
              <a:t>)</a:t>
            </a:r>
          </a:p>
          <a:p>
            <a:pPr lvl="2">
              <a:spcBef>
                <a:spcPts val="0"/>
              </a:spcBef>
              <a:spcAft>
                <a:spcPts val="200"/>
              </a:spcAft>
              <a:buNone/>
            </a:pPr>
            <a:r>
              <a:rPr lang="en-US" sz="1600" b="1" dirty="0"/>
              <a:t>Solution: F</a:t>
            </a:r>
            <a:endParaRPr lang="en-US" sz="1600" dirty="0"/>
          </a:p>
          <a:p>
            <a:pPr lvl="1">
              <a:spcBef>
                <a:spcPts val="0"/>
              </a:spcBef>
              <a:spcAft>
                <a:spcPts val="200"/>
              </a:spcAft>
              <a:buNone/>
            </a:pPr>
            <a:r>
              <a:rPr lang="en-US" sz="2000" dirty="0"/>
              <a:t> Q(</a:t>
            </a:r>
            <a:r>
              <a:rPr lang="en-US" sz="2000" i="1" dirty="0"/>
              <a:t>x</a:t>
            </a:r>
            <a:r>
              <a:rPr lang="en-US" sz="2000" dirty="0"/>
              <a:t>, </a:t>
            </a:r>
            <a:r>
              <a:rPr lang="en-US" sz="2000" dirty="0">
                <a:ea typeface="Cambria Math" pitchFamily="18" charset="0"/>
              </a:rPr>
              <a:t>3</a:t>
            </a:r>
            <a:r>
              <a:rPr lang="en-US" sz="2000" dirty="0"/>
              <a:t>, </a:t>
            </a:r>
            <a:r>
              <a:rPr lang="en-US" sz="2000" i="1" dirty="0"/>
              <a:t>z</a:t>
            </a:r>
            <a:r>
              <a:rPr lang="en-US" sz="2000" dirty="0"/>
              <a:t>)</a:t>
            </a:r>
          </a:p>
          <a:p>
            <a:pPr lvl="2">
              <a:spcBef>
                <a:spcPts val="0"/>
              </a:spcBef>
              <a:spcAft>
                <a:spcPts val="200"/>
              </a:spcAft>
              <a:buNone/>
            </a:pPr>
            <a:r>
              <a:rPr lang="en-US" sz="1600" b="1" dirty="0"/>
              <a:t>Solution:  Not a Proposition</a:t>
            </a:r>
          </a:p>
        </p:txBody>
      </p:sp>
    </p:spTree>
    <p:extLst>
      <p:ext uri="{BB962C8B-B14F-4D97-AF65-F5344CB8AC3E}">
        <p14:creationId xmlns:p14="http://schemas.microsoft.com/office/powerpoint/2010/main" val="229127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Compound Expressions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321040" cy="5257800"/>
              </a:xfrm>
            </p:spPr>
            <p:txBody>
              <a:bodyPr/>
              <a:lstStyle/>
              <a:p>
                <a:pPr>
                  <a:spcBef>
                    <a:spcPts val="300"/>
                  </a:spcBef>
                </a:pPr>
                <a:r>
                  <a:rPr lang="en-US" sz="2400" dirty="0"/>
                  <a:t>Connectives from propositional logic carry over to predicate logic. </a:t>
                </a:r>
              </a:p>
              <a:p>
                <a:pPr>
                  <a:spcBef>
                    <a:spcPts val="300"/>
                  </a:spcBef>
                </a:pPr>
                <a:r>
                  <a:rPr lang="en-US" sz="2400" dirty="0"/>
                  <a:t>If </a:t>
                </a:r>
                <a:r>
                  <a:rPr lang="en-US" sz="2400" i="1" dirty="0"/>
                  <a:t>P(x)</a:t>
                </a:r>
                <a:r>
                  <a:rPr lang="en-US" sz="2400" dirty="0"/>
                  <a:t> denotes “</a:t>
                </a:r>
                <a:r>
                  <a:rPr lang="en-US" sz="2400" i="1" dirty="0"/>
                  <a:t>x</a:t>
                </a:r>
                <a:r>
                  <a:rPr lang="en-US" sz="2400" dirty="0"/>
                  <a:t> </a:t>
                </a:r>
                <a14:m>
                  <m:oMath xmlns:m="http://schemas.openxmlformats.org/officeDocument/2006/math">
                    <m:r>
                      <a:rPr lang="en-US" sz="2400" i="1" dirty="0" smtClean="0">
                        <a:latin typeface="Cambria Math" panose="02040503050406030204" pitchFamily="18" charset="0"/>
                      </a:rPr>
                      <m:t>&gt;</m:t>
                    </m:r>
                  </m:oMath>
                </a14:m>
                <a:r>
                  <a:rPr lang="en-US" sz="2400" dirty="0"/>
                  <a:t> </a:t>
                </a:r>
                <a:r>
                  <a:rPr lang="en-US" sz="2400" dirty="0">
                    <a:ea typeface="Cambria Math" pitchFamily="18" charset="0"/>
                  </a:rPr>
                  <a:t>0,”</a:t>
                </a:r>
                <a:r>
                  <a:rPr lang="en-US" sz="2400" dirty="0"/>
                  <a:t> find these truth values:</a:t>
                </a:r>
              </a:p>
              <a:p>
                <a:pPr lvl="1">
                  <a:spcBef>
                    <a:spcPts val="300"/>
                  </a:spcBef>
                  <a:buNone/>
                </a:pPr>
                <a:r>
                  <a:rPr lang="en-US" sz="2000" dirty="0"/>
                  <a:t>P(</a:t>
                </a:r>
                <a:r>
                  <a:rPr lang="en-US" sz="2000" dirty="0">
                    <a:ea typeface="Cambria Math" pitchFamily="18" charset="0"/>
                  </a:rPr>
                  <a:t>3</a:t>
                </a:r>
                <a:r>
                  <a:rPr lang="en-US" sz="2000" dirty="0"/>
                  <a:t>) </a:t>
                </a:r>
                <a:r>
                  <a:rPr lang="en-US" sz="2000" dirty="0">
                    <a:latin typeface="Cambria Math" panose="02040503050406030204" pitchFamily="18" charset="0"/>
                    <a:ea typeface="Cambria Math" panose="02040503050406030204" pitchFamily="18" charset="0"/>
                    <a:sym typeface="Symbol"/>
                  </a:rPr>
                  <a:t>∨</a:t>
                </a:r>
                <a:r>
                  <a:rPr lang="en-US" sz="2000" dirty="0">
                    <a:ea typeface="Cambria Math"/>
                  </a:rPr>
                  <a:t> P(-1)		</a:t>
                </a:r>
                <a:r>
                  <a:rPr lang="en-US" sz="2000" b="1" dirty="0">
                    <a:ea typeface="Cambria Math"/>
                  </a:rPr>
                  <a:t>Solution</a:t>
                </a:r>
                <a:r>
                  <a:rPr lang="en-US" sz="2000" dirty="0">
                    <a:ea typeface="Cambria Math"/>
                  </a:rPr>
                  <a:t>: T</a:t>
                </a:r>
              </a:p>
              <a:p>
                <a:pPr lvl="1">
                  <a:spcBef>
                    <a:spcPts val="300"/>
                  </a:spcBef>
                  <a:buNone/>
                </a:pPr>
                <a:r>
                  <a:rPr lang="en-US" sz="2000" dirty="0"/>
                  <a:t>P(</a:t>
                </a:r>
                <a:r>
                  <a:rPr lang="en-US" sz="2000" dirty="0">
                    <a:ea typeface="Cambria Math" pitchFamily="18" charset="0"/>
                  </a:rPr>
                  <a:t>3</a:t>
                </a:r>
                <a:r>
                  <a:rPr lang="en-US" sz="2000" dirty="0"/>
                  <a:t>) </a:t>
                </a:r>
                <a:r>
                  <a:rPr lang="en-US" sz="2000" dirty="0">
                    <a:latin typeface="Cambria Math" pitchFamily="18" charset="0"/>
                    <a:ea typeface="Cambria Math" pitchFamily="18" charset="0"/>
                  </a:rPr>
                  <a:t>∧</a:t>
                </a:r>
                <a:r>
                  <a:rPr lang="en-US" sz="2000" dirty="0">
                    <a:ea typeface="Cambria Math"/>
                  </a:rPr>
                  <a:t> P(-1)		</a:t>
                </a:r>
                <a:r>
                  <a:rPr lang="en-US" sz="2000" b="1" dirty="0">
                    <a:ea typeface="Cambria Math"/>
                  </a:rPr>
                  <a:t>Solution</a:t>
                </a:r>
                <a:r>
                  <a:rPr lang="en-US" sz="2000" dirty="0">
                    <a:ea typeface="Cambria Math"/>
                  </a:rPr>
                  <a:t>: F</a:t>
                </a:r>
              </a:p>
              <a:p>
                <a:pPr lvl="1">
                  <a:spcBef>
                    <a:spcPts val="300"/>
                  </a:spcBef>
                  <a:buNone/>
                </a:pPr>
                <a:r>
                  <a:rPr lang="en-US" sz="2000" dirty="0"/>
                  <a:t>P(</a:t>
                </a:r>
                <a:r>
                  <a:rPr lang="en-US" sz="2000" dirty="0">
                    <a:ea typeface="Cambria Math" pitchFamily="18" charset="0"/>
                  </a:rPr>
                  <a:t>3</a:t>
                </a:r>
                <a:r>
                  <a:rPr lang="en-US" sz="2000" dirty="0"/>
                  <a:t>) </a:t>
                </a:r>
                <a:r>
                  <a:rPr lang="en-US" sz="2000" dirty="0">
                    <a:ea typeface="Cambria Math"/>
                  </a:rPr>
                  <a:t>→ P(-1)		</a:t>
                </a:r>
                <a:r>
                  <a:rPr lang="en-US" sz="2000" b="1" dirty="0">
                    <a:ea typeface="Cambria Math"/>
                  </a:rPr>
                  <a:t>Solution</a:t>
                </a:r>
                <a:r>
                  <a:rPr lang="en-US" sz="2000" dirty="0">
                    <a:ea typeface="Cambria Math"/>
                  </a:rPr>
                  <a:t>: F</a:t>
                </a:r>
              </a:p>
              <a:p>
                <a:pPr lvl="1">
                  <a:spcBef>
                    <a:spcPts val="300"/>
                  </a:spcBef>
                  <a:buNone/>
                </a:pPr>
                <a:r>
                  <a:rPr lang="en-US" sz="2000" dirty="0"/>
                  <a:t>P(</a:t>
                </a:r>
                <a:r>
                  <a:rPr lang="en-US" sz="2000" dirty="0">
                    <a:ea typeface="Cambria Math" pitchFamily="18" charset="0"/>
                  </a:rPr>
                  <a:t>3</a:t>
                </a:r>
                <a:r>
                  <a:rPr lang="en-US" sz="2000" dirty="0"/>
                  <a:t>) </a:t>
                </a:r>
                <a:r>
                  <a:rPr lang="en-US" sz="2000" dirty="0">
                    <a:ea typeface="Cambria Math"/>
                  </a:rPr>
                  <a:t>→ </a:t>
                </a:r>
                <a14:m>
                  <m:oMath xmlns:m="http://schemas.openxmlformats.org/officeDocument/2006/math">
                    <m:r>
                      <a:rPr lang="en-US" sz="2000" i="1" dirty="0" smtClean="0">
                        <a:latin typeface="Cambria Math" panose="02040503050406030204" pitchFamily="18" charset="0"/>
                        <a:ea typeface="Cambria Math"/>
                      </a:rPr>
                      <m:t>¬</m:t>
                    </m:r>
                  </m:oMath>
                </a14:m>
                <a:r>
                  <a:rPr lang="en-US" sz="2000" dirty="0">
                    <a:ea typeface="Cambria Math"/>
                  </a:rPr>
                  <a:t>P(-1)	</a:t>
                </a:r>
                <a:r>
                  <a:rPr lang="en-US" sz="2000" b="1" dirty="0">
                    <a:ea typeface="Cambria Math"/>
                  </a:rPr>
                  <a:t>Solution</a:t>
                </a:r>
                <a:r>
                  <a:rPr lang="en-US" sz="2000" dirty="0">
                    <a:ea typeface="Cambria Math"/>
                  </a:rPr>
                  <a:t>: T</a:t>
                </a:r>
                <a:endParaRPr lang="en-US" sz="2000" dirty="0"/>
              </a:p>
              <a:p>
                <a:pPr>
                  <a:spcBef>
                    <a:spcPts val="300"/>
                  </a:spcBef>
                </a:pPr>
                <a:r>
                  <a:rPr lang="en-US" sz="2400" dirty="0"/>
                  <a:t>Expressions with variables are not propositions and therefore do not have truth values. For example,</a:t>
                </a:r>
              </a:p>
              <a:p>
                <a:pPr lvl="1">
                  <a:spcBef>
                    <a:spcPts val="300"/>
                  </a:spcBef>
                  <a:buNone/>
                </a:pPr>
                <a:r>
                  <a:rPr lang="en-US" sz="2000" dirty="0"/>
                  <a:t>P(</a:t>
                </a:r>
                <a:r>
                  <a:rPr lang="en-US" sz="2000" dirty="0">
                    <a:ea typeface="Cambria Math" pitchFamily="18" charset="0"/>
                  </a:rPr>
                  <a:t>3</a:t>
                </a:r>
                <a:r>
                  <a:rPr lang="en-US" sz="2000" dirty="0"/>
                  <a:t>) </a:t>
                </a:r>
                <a:r>
                  <a:rPr lang="en-US" sz="2000" dirty="0">
                    <a:latin typeface="Cambria Math" pitchFamily="18" charset="0"/>
                    <a:ea typeface="Cambria Math" pitchFamily="18" charset="0"/>
                  </a:rPr>
                  <a:t>∧</a:t>
                </a:r>
                <a:r>
                  <a:rPr lang="en-US" sz="2000" dirty="0">
                    <a:ea typeface="Cambria Math"/>
                  </a:rPr>
                  <a:t> P(</a:t>
                </a:r>
                <a:r>
                  <a:rPr lang="en-US" sz="2000" i="1" dirty="0">
                    <a:ea typeface="Cambria Math"/>
                  </a:rPr>
                  <a:t>y</a:t>
                </a:r>
                <a:r>
                  <a:rPr lang="en-US" sz="2000" dirty="0">
                    <a:ea typeface="Cambria Math"/>
                  </a:rPr>
                  <a:t>)</a:t>
                </a:r>
              </a:p>
              <a:p>
                <a:pPr lvl="1">
                  <a:spcBef>
                    <a:spcPts val="300"/>
                  </a:spcBef>
                  <a:buNone/>
                </a:pPr>
                <a:r>
                  <a:rPr lang="en-US" sz="2000" dirty="0"/>
                  <a:t>P(</a:t>
                </a:r>
                <a:r>
                  <a:rPr lang="en-US" sz="2000" i="1" dirty="0">
                    <a:ea typeface="Cambria Math" pitchFamily="18" charset="0"/>
                  </a:rPr>
                  <a:t>x</a:t>
                </a:r>
                <a:r>
                  <a:rPr lang="en-US" sz="2000" dirty="0"/>
                  <a:t>) </a:t>
                </a:r>
                <a:r>
                  <a:rPr lang="en-US" sz="2000" dirty="0">
                    <a:ea typeface="Cambria Math"/>
                  </a:rPr>
                  <a:t>→ P(</a:t>
                </a:r>
                <a:r>
                  <a:rPr lang="en-US" sz="2000" i="1" dirty="0">
                    <a:ea typeface="Cambria Math"/>
                  </a:rPr>
                  <a:t>y</a:t>
                </a:r>
                <a:r>
                  <a:rPr lang="en-US" sz="2000" dirty="0">
                    <a:ea typeface="Cambria Math"/>
                  </a:rPr>
                  <a:t>)</a:t>
                </a:r>
              </a:p>
              <a:p>
                <a:pPr>
                  <a:spcBef>
                    <a:spcPts val="300"/>
                  </a:spcBef>
                </a:pPr>
                <a:r>
                  <a:rPr lang="en-US" sz="2400" dirty="0"/>
                  <a:t>When used with quantifiers (to be introduced next), these expressions (propositional functions) become propositions.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321040" cy="5257800"/>
              </a:xfrm>
              <a:blipFill>
                <a:blip r:embed="rId2"/>
                <a:stretch>
                  <a:fillRect l="-1099" t="-928" r="-1538" b="-464"/>
                </a:stretch>
              </a:blipFill>
            </p:spPr>
            <p:txBody>
              <a:bodyPr/>
              <a:lstStyle/>
              <a:p>
                <a:r>
                  <a:rPr lang="en-IN">
                    <a:noFill/>
                  </a:rPr>
                  <a:t> </a:t>
                </a:r>
              </a:p>
            </p:txBody>
          </p:sp>
        </mc:Fallback>
      </mc:AlternateContent>
    </p:spTree>
    <p:extLst>
      <p:ext uri="{BB962C8B-B14F-4D97-AF65-F5344CB8AC3E}">
        <p14:creationId xmlns:p14="http://schemas.microsoft.com/office/powerpoint/2010/main" val="1155078478"/>
      </p:ext>
    </p:extLst>
  </p:cSld>
  <p:clrMapOvr>
    <a:masterClrMapping/>
  </p:clrMapOvr>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Custom 63">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0518B"/>
      </a:hlink>
      <a:folHlink>
        <a:srgbClr val="0051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MHHE_Accessible_PPT_Template-v4</Template>
  <TotalTime>4377</TotalTime>
  <Words>4437</Words>
  <Application>Microsoft Office PowerPoint</Application>
  <PresentationFormat>On-screen Show (4:3)</PresentationFormat>
  <Paragraphs>457</Paragraphs>
  <Slides>57</Slides>
  <Notes>1</Notes>
  <HiddenSlides>0</HiddenSlides>
  <MMClips>0</MMClips>
  <ScaleCrop>false</ScaleCrop>
  <HeadingPairs>
    <vt:vector size="8" baseType="variant">
      <vt:variant>
        <vt:lpstr>Fonts Used</vt:lpstr>
      </vt:variant>
      <vt:variant>
        <vt:i4>9</vt:i4>
      </vt:variant>
      <vt:variant>
        <vt:lpstr>Theme</vt:lpstr>
      </vt:variant>
      <vt:variant>
        <vt:i4>9</vt:i4>
      </vt:variant>
      <vt:variant>
        <vt:lpstr>Embedded OLE Servers</vt:lpstr>
      </vt:variant>
      <vt:variant>
        <vt:i4>1</vt:i4>
      </vt:variant>
      <vt:variant>
        <vt:lpstr>Slide Titles</vt:lpstr>
      </vt:variant>
      <vt:variant>
        <vt:i4>57</vt:i4>
      </vt:variant>
    </vt:vector>
  </HeadingPairs>
  <TitlesOfParts>
    <vt:vector size="76" baseType="lpstr">
      <vt:lpstr>Arial</vt:lpstr>
      <vt:lpstr>ArumSans Bold</vt:lpstr>
      <vt:lpstr>ArumSans Regular</vt:lpstr>
      <vt:lpstr>Bookman</vt:lpstr>
      <vt:lpstr>Calibri</vt:lpstr>
      <vt:lpstr>Cambria Math</vt:lpstr>
      <vt:lpstr>Lucida Sans Typewriter</vt:lpstr>
      <vt:lpstr>Symbol</vt:lpstr>
      <vt:lpstr>Vectipede Rg</vt: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Equation</vt:lpstr>
      <vt:lpstr>The Foundations: Logic and Proofs</vt:lpstr>
      <vt:lpstr>Summary</vt:lpstr>
      <vt:lpstr>Predicates and Quantifiers</vt:lpstr>
      <vt:lpstr>Section Summary 1</vt:lpstr>
      <vt:lpstr>Propositional Logic Not Enough</vt:lpstr>
      <vt:lpstr>Introducing Predicate Logic</vt:lpstr>
      <vt:lpstr>Propositional Functions</vt:lpstr>
      <vt:lpstr>Examples of Propositional Functions</vt:lpstr>
      <vt:lpstr>Compound Expressions</vt:lpstr>
      <vt:lpstr>Quantifiers</vt:lpstr>
      <vt:lpstr>Universal Quantifier</vt:lpstr>
      <vt:lpstr>Existential Quantifier</vt:lpstr>
      <vt:lpstr>Uniqueness Quantifier (optional)</vt:lpstr>
      <vt:lpstr>Thinking about Quantifiers</vt:lpstr>
      <vt:lpstr>Properties of Quantifiers</vt:lpstr>
      <vt:lpstr>Precedence of Quantifiers</vt:lpstr>
      <vt:lpstr>Translating from English to Logic 1</vt:lpstr>
      <vt:lpstr>Translating from English to Logic 2</vt:lpstr>
      <vt:lpstr>Returning to the Socrates Example</vt:lpstr>
      <vt:lpstr>Equivalences in Predicate Logic</vt:lpstr>
      <vt:lpstr>Thinking about Quantifiers as Conjunctions and Disjunctions</vt:lpstr>
      <vt:lpstr>Negating Quantified Expressions 1</vt:lpstr>
      <vt:lpstr>Negating Quantified Expressions 2</vt:lpstr>
      <vt:lpstr>De Morgan’s Laws for Quantifiers</vt:lpstr>
      <vt:lpstr>Translation from English to Logic</vt:lpstr>
      <vt:lpstr>Some Fun with Translating from English into Logical Expressions 1</vt:lpstr>
      <vt:lpstr>Some Fun with Translating from English into Logical Expressions 2</vt:lpstr>
      <vt:lpstr>Some Fun with Translating from English into Logical Expressions 3</vt:lpstr>
      <vt:lpstr>Some Fun with Translating from English into Logical Expressions 4</vt:lpstr>
      <vt:lpstr>Some Fun with Translating from English into Logical Expressions 5</vt:lpstr>
      <vt:lpstr>Some Fun with Translating from English into Logical Expressions 6</vt:lpstr>
      <vt:lpstr>System Specification Example</vt:lpstr>
      <vt:lpstr>Lewis Carroll Example</vt:lpstr>
      <vt:lpstr>Some Predicate Calculus Definitions (optional)</vt:lpstr>
      <vt:lpstr>MorePredicate Calculus Definitions (optional)</vt:lpstr>
      <vt:lpstr>Logic Programming (optional) 1</vt:lpstr>
      <vt:lpstr>Logic Programming (optional) 2</vt:lpstr>
      <vt:lpstr>Logic Programming (optional) 3</vt:lpstr>
      <vt:lpstr>Logic Programming (optional) 4</vt:lpstr>
      <vt:lpstr>Logic Programming (optional) 5</vt:lpstr>
      <vt:lpstr>Nested Quantifiers </vt:lpstr>
      <vt:lpstr>Section Summary 2</vt:lpstr>
      <vt:lpstr>Nested Quantifiers</vt:lpstr>
      <vt:lpstr>Thinking of Nested Quantification</vt:lpstr>
      <vt:lpstr>Order of Quantifiers</vt:lpstr>
      <vt:lpstr>Questions on Order of Quantifiers 1</vt:lpstr>
      <vt:lpstr>Questions on Order of Quantifiers 2</vt:lpstr>
      <vt:lpstr>Quantifications of Two Variables</vt:lpstr>
      <vt:lpstr>Translating Nested Quantifiers into English</vt:lpstr>
      <vt:lpstr>Translating Mathematical Statements into Predicate Logic</vt:lpstr>
      <vt:lpstr>Translating English into Logical Expressions Example</vt:lpstr>
      <vt:lpstr>Calculus in Logic (optional)</vt:lpstr>
      <vt:lpstr>Questions on Translation from English</vt:lpstr>
      <vt:lpstr>Negating Nested Quantifiers</vt:lpstr>
      <vt:lpstr>Return to Calculus  and Logic (Opt)</vt:lpstr>
      <vt:lpstr>Calculus in Predicate Logic   (optional)</vt:lpstr>
      <vt:lpstr>Some Questions about Quantifiers (optional)</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 With 1 of These Slides</dc:title>
  <dc:creator>Hahn, Sandra</dc:creator>
  <cp:lastModifiedBy>Devlin, Nora</cp:lastModifiedBy>
  <cp:revision>617</cp:revision>
  <dcterms:created xsi:type="dcterms:W3CDTF">2017-12-05T17:18:18Z</dcterms:created>
  <dcterms:modified xsi:type="dcterms:W3CDTF">2018-08-13T17:52:26Z</dcterms:modified>
</cp:coreProperties>
</file>