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2"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3595"/>
    <a:srgbClr val="FFC72C"/>
    <a:srgbClr val="008577"/>
    <a:srgbClr val="FDC426"/>
    <a:srgbClr val="005DAA"/>
    <a:srgbClr val="FFD200"/>
    <a:srgbClr val="008D7F"/>
    <a:srgbClr val="3461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4D9EB-508E-D34F-936C-75CBD857278B}" v="1" dt="2025-04-27T00:05:15.204"/>
    <p1510:client id="{6753C8FC-1A57-BE65-6A10-A09DF94F1635}" v="4" dt="2025-04-26T03:42:14.9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25" d="100"/>
          <a:sy n="25" d="100"/>
        </p:scale>
        <p:origin x="19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5E303-E809-4740-8A42-CE668DCDFAC9}" type="datetimeFigureOut">
              <a:rPr lang="en-US" smtClean="0"/>
              <a:t>4/26/25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676EC0-C619-4CD6-A263-2EAD441DF320}" type="slidenum">
              <a:rPr lang="en-US" smtClean="0"/>
              <a:t>‹#›</a:t>
            </a:fld>
            <a:endParaRPr lang="en-US"/>
          </a:p>
        </p:txBody>
      </p:sp>
    </p:spTree>
    <p:extLst>
      <p:ext uri="{BB962C8B-B14F-4D97-AF65-F5344CB8AC3E}">
        <p14:creationId xmlns:p14="http://schemas.microsoft.com/office/powerpoint/2010/main" val="47992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676EC0-C619-4CD6-A263-2EAD441DF320}" type="slidenum">
              <a:rPr lang="en-US" smtClean="0"/>
              <a:t>1</a:t>
            </a:fld>
            <a:endParaRPr lang="en-US"/>
          </a:p>
        </p:txBody>
      </p:sp>
    </p:spTree>
    <p:extLst>
      <p:ext uri="{BB962C8B-B14F-4D97-AF65-F5344CB8AC3E}">
        <p14:creationId xmlns:p14="http://schemas.microsoft.com/office/powerpoint/2010/main" val="120398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948C7C61-FCAE-4797-9DD0-2301AF4A7F5D}" type="datetimeFigureOut">
              <a:rPr lang="en-US" smtClean="0"/>
              <a:t>4/26/25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94175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C7C61-FCAE-4797-9DD0-2301AF4A7F5D}" type="datetimeFigureOut">
              <a:rPr lang="en-US" smtClean="0"/>
              <a:t>4/26/25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212218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C7C61-FCAE-4797-9DD0-2301AF4A7F5D}" type="datetimeFigureOut">
              <a:rPr lang="en-US" smtClean="0"/>
              <a:t>4/26/25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407531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C7C61-FCAE-4797-9DD0-2301AF4A7F5D}" type="datetimeFigureOut">
              <a:rPr lang="en-US" smtClean="0"/>
              <a:t>4/26/25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334282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8C7C61-FCAE-4797-9DD0-2301AF4A7F5D}" type="datetimeFigureOut">
              <a:rPr lang="en-US" smtClean="0"/>
              <a:t>4/26/25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235032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8C7C61-FCAE-4797-9DD0-2301AF4A7F5D}" type="datetimeFigureOut">
              <a:rPr lang="en-US" smtClean="0"/>
              <a:t>4/26/25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3513228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8C7C61-FCAE-4797-9DD0-2301AF4A7F5D}" type="datetimeFigureOut">
              <a:rPr lang="en-US" smtClean="0"/>
              <a:t>4/26/25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127096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8C7C61-FCAE-4797-9DD0-2301AF4A7F5D}" type="datetimeFigureOut">
              <a:rPr lang="en-US" smtClean="0"/>
              <a:t>4/26/25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104281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C7C61-FCAE-4797-9DD0-2301AF4A7F5D}" type="datetimeFigureOut">
              <a:rPr lang="en-US" smtClean="0"/>
              <a:t>4/26/25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8896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48C7C61-FCAE-4797-9DD0-2301AF4A7F5D}" type="datetimeFigureOut">
              <a:rPr lang="en-US" smtClean="0"/>
              <a:t>4/26/25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1291359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48C7C61-FCAE-4797-9DD0-2301AF4A7F5D}" type="datetimeFigureOut">
              <a:rPr lang="en-US" smtClean="0"/>
              <a:t>4/26/25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202358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948C7C61-FCAE-4797-9DD0-2301AF4A7F5D}" type="datetimeFigureOut">
              <a:rPr lang="en-US" smtClean="0"/>
              <a:t>4/26/25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CD5C4B47-E66C-4800-BEF8-2BC5D4CC2348}" type="slidenum">
              <a:rPr lang="en-US" smtClean="0"/>
              <a:t>‹#›</a:t>
            </a:fld>
            <a:endParaRPr lang="en-US"/>
          </a:p>
        </p:txBody>
      </p:sp>
    </p:spTree>
    <p:extLst>
      <p:ext uri="{BB962C8B-B14F-4D97-AF65-F5344CB8AC3E}">
        <p14:creationId xmlns:p14="http://schemas.microsoft.com/office/powerpoint/2010/main" val="3171385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54" y="4569322"/>
            <a:ext cx="43891200" cy="457198"/>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5775"/>
            <a:ext cx="43891200" cy="4572000"/>
          </a:xfrm>
          <a:prstGeom prst="rect">
            <a:avLst/>
          </a:prstGeom>
          <a:solidFill>
            <a:srgbClr val="113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 that says California State University Bakersfield">
            <a:extLst>
              <a:ext uri="{FF2B5EF4-FFF2-40B4-BE49-F238E27FC236}">
                <a16:creationId xmlns:a16="http://schemas.microsoft.com/office/drawing/2014/main" id="{0E25A03A-70FA-8FA1-0F6D-9936EE3E5F1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0988" y="198669"/>
            <a:ext cx="14893500" cy="4143115"/>
          </a:xfrm>
          <a:prstGeom prst="rect">
            <a:avLst/>
          </a:prstGeom>
        </p:spPr>
      </p:pic>
      <p:sp>
        <p:nvSpPr>
          <p:cNvPr id="3" name="TextBox 2">
            <a:extLst>
              <a:ext uri="{FF2B5EF4-FFF2-40B4-BE49-F238E27FC236}">
                <a16:creationId xmlns:a16="http://schemas.microsoft.com/office/drawing/2014/main" id="{677C6EB2-ACE2-82A3-E089-27B0FCE6474F}"/>
              </a:ext>
            </a:extLst>
          </p:cNvPr>
          <p:cNvSpPr txBox="1"/>
          <p:nvPr/>
        </p:nvSpPr>
        <p:spPr>
          <a:xfrm>
            <a:off x="15039047" y="324731"/>
            <a:ext cx="28876429" cy="4031873"/>
          </a:xfrm>
          <a:prstGeom prst="rect">
            <a:avLst/>
          </a:prstGeom>
          <a:noFill/>
        </p:spPr>
        <p:txBody>
          <a:bodyPr wrap="square" lIns="91440" tIns="45720" rIns="91440" bIns="45720" rtlCol="0" anchor="t">
            <a:spAutoFit/>
          </a:bodyPr>
          <a:lstStyle/>
          <a:p>
            <a:pPr algn="ctr"/>
            <a:r>
              <a:rPr lang="en-US" sz="8800" b="1">
                <a:solidFill>
                  <a:schemeClr val="bg1"/>
                </a:solidFill>
              </a:rPr>
              <a:t>BOREALIS : TRACKING POLLUTION IN KERN COUNTY </a:t>
            </a:r>
            <a:endParaRPr lang="en-US" sz="8000">
              <a:solidFill>
                <a:schemeClr val="bg1"/>
              </a:solidFill>
              <a:ea typeface="Calibri"/>
              <a:cs typeface="Calibri"/>
            </a:endParaRPr>
          </a:p>
          <a:p>
            <a:pPr algn="ctr"/>
            <a:r>
              <a:rPr lang="en-US" sz="8800" b="1">
                <a:solidFill>
                  <a:schemeClr val="bg1"/>
                </a:solidFill>
              </a:rPr>
              <a:t>USING WEATHER PATTERNS​</a:t>
            </a:r>
            <a:endParaRPr lang="en-US" sz="8000">
              <a:solidFill>
                <a:schemeClr val="bg1"/>
              </a:solidFill>
            </a:endParaRPr>
          </a:p>
          <a:p>
            <a:pPr algn="ctr"/>
            <a:r>
              <a:rPr lang="en-US" sz="8000" b="1">
                <a:solidFill>
                  <a:schemeClr val="bg1"/>
                </a:solidFill>
              </a:rPr>
              <a:t>Andy Ceballos, Jose Zamora, Lucia Y Rojo Angulo, Vo Hong Vy Le​</a:t>
            </a:r>
            <a:endParaRPr lang="en-US" sz="8000" b="1">
              <a:solidFill>
                <a:schemeClr val="bg1"/>
              </a:solidFill>
              <a:ea typeface="Calibri"/>
              <a:cs typeface="Calibri"/>
            </a:endParaRPr>
          </a:p>
        </p:txBody>
      </p:sp>
      <p:sp>
        <p:nvSpPr>
          <p:cNvPr id="6" name="Rectangle 5">
            <a:extLst>
              <a:ext uri="{FF2B5EF4-FFF2-40B4-BE49-F238E27FC236}">
                <a16:creationId xmlns:a16="http://schemas.microsoft.com/office/drawing/2014/main" id="{F939BE23-CC34-793F-2B04-2BE26CD2A567}"/>
              </a:ext>
              <a:ext uri="{C183D7F6-B498-43B3-948B-1728B52AA6E4}">
                <adec:decorative xmlns:adec="http://schemas.microsoft.com/office/drawing/2017/decorative" val="1"/>
              </a:ext>
            </a:extLst>
          </p:cNvPr>
          <p:cNvSpPr/>
          <p:nvPr/>
        </p:nvSpPr>
        <p:spPr>
          <a:xfrm>
            <a:off x="0" y="31983222"/>
            <a:ext cx="43891200" cy="914400"/>
          </a:xfrm>
          <a:prstGeom prst="rect">
            <a:avLst/>
          </a:prstGeom>
          <a:solidFill>
            <a:srgbClr val="11359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5400" b="1">
                <a:solidFill>
                  <a:schemeClr val="bg1"/>
                </a:solidFill>
                <a:latin typeface="Calibri"/>
                <a:ea typeface="Calibri"/>
                <a:cs typeface="Calibri"/>
              </a:rPr>
              <a:t> College of Natural Sciences, Mathematics, and Engineering	                  Department of Computer and Electrical Engineering and Computer Science</a:t>
            </a:r>
          </a:p>
        </p:txBody>
      </p:sp>
      <p:sp>
        <p:nvSpPr>
          <p:cNvPr id="9" name="Rectangle 8">
            <a:extLst>
              <a:ext uri="{FF2B5EF4-FFF2-40B4-BE49-F238E27FC236}">
                <a16:creationId xmlns:a16="http://schemas.microsoft.com/office/drawing/2014/main" id="{949F7561-58E4-A239-880A-38E4C447AD9C}"/>
              </a:ext>
            </a:extLst>
          </p:cNvPr>
          <p:cNvSpPr/>
          <p:nvPr/>
        </p:nvSpPr>
        <p:spPr>
          <a:xfrm>
            <a:off x="10659" y="5042503"/>
            <a:ext cx="11835206" cy="1278541"/>
          </a:xfrm>
          <a:prstGeom prst="rect">
            <a:avLst/>
          </a:prstGeom>
          <a:solidFill>
            <a:srgbClr val="1135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a:t>Project Introduction</a:t>
            </a:r>
          </a:p>
        </p:txBody>
      </p:sp>
      <p:sp>
        <p:nvSpPr>
          <p:cNvPr id="10" name="Rectangle 9">
            <a:extLst>
              <a:ext uri="{FF2B5EF4-FFF2-40B4-BE49-F238E27FC236}">
                <a16:creationId xmlns:a16="http://schemas.microsoft.com/office/drawing/2014/main" id="{EB337E91-8115-2056-4ACD-73B98FDA9F94}"/>
              </a:ext>
            </a:extLst>
          </p:cNvPr>
          <p:cNvSpPr/>
          <p:nvPr/>
        </p:nvSpPr>
        <p:spPr>
          <a:xfrm>
            <a:off x="2805" y="11820193"/>
            <a:ext cx="11807842" cy="1278541"/>
          </a:xfrm>
          <a:prstGeom prst="rect">
            <a:avLst/>
          </a:prstGeom>
          <a:solidFill>
            <a:srgbClr val="1135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a:t>What Is The Problem ? </a:t>
            </a:r>
            <a:endParaRPr lang="en-US" sz="6600" b="1">
              <a:ea typeface="Calibri"/>
              <a:cs typeface="Calibri"/>
            </a:endParaRPr>
          </a:p>
        </p:txBody>
      </p:sp>
      <p:sp>
        <p:nvSpPr>
          <p:cNvPr id="11" name="Rectangle 10">
            <a:extLst>
              <a:ext uri="{FF2B5EF4-FFF2-40B4-BE49-F238E27FC236}">
                <a16:creationId xmlns:a16="http://schemas.microsoft.com/office/drawing/2014/main" id="{5E93A9F6-C8BD-53D7-D0D6-1F66E6B35742}"/>
              </a:ext>
            </a:extLst>
          </p:cNvPr>
          <p:cNvSpPr/>
          <p:nvPr/>
        </p:nvSpPr>
        <p:spPr>
          <a:xfrm>
            <a:off x="12186186" y="5012749"/>
            <a:ext cx="19549939" cy="1254265"/>
          </a:xfrm>
          <a:prstGeom prst="rect">
            <a:avLst/>
          </a:prstGeom>
          <a:solidFill>
            <a:srgbClr val="1135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a:t>Project Results Overview</a:t>
            </a:r>
            <a:endParaRPr lang="en-US" sz="6600" b="1">
              <a:ea typeface="Calibri"/>
              <a:cs typeface="Calibri"/>
            </a:endParaRPr>
          </a:p>
        </p:txBody>
      </p:sp>
      <p:sp>
        <p:nvSpPr>
          <p:cNvPr id="15" name="Rectangle 14">
            <a:extLst>
              <a:ext uri="{FF2B5EF4-FFF2-40B4-BE49-F238E27FC236}">
                <a16:creationId xmlns:a16="http://schemas.microsoft.com/office/drawing/2014/main" id="{FE4E2E4E-5FB0-76B5-CCBE-C5CC3E4B219F}"/>
              </a:ext>
            </a:extLst>
          </p:cNvPr>
          <p:cNvSpPr/>
          <p:nvPr/>
        </p:nvSpPr>
        <p:spPr>
          <a:xfrm>
            <a:off x="12173387" y="19445169"/>
            <a:ext cx="19528542" cy="1108608"/>
          </a:xfrm>
          <a:prstGeom prst="rect">
            <a:avLst/>
          </a:prstGeom>
          <a:solidFill>
            <a:srgbClr val="1135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a:t>Project Final Architecture Flow Chart</a:t>
            </a:r>
            <a:endParaRPr lang="en-US" sz="6600" b="1">
              <a:ea typeface="Calibri"/>
              <a:cs typeface="Calibri"/>
            </a:endParaRPr>
          </a:p>
        </p:txBody>
      </p:sp>
      <p:sp>
        <p:nvSpPr>
          <p:cNvPr id="16" name="Rectangle 15">
            <a:extLst>
              <a:ext uri="{FF2B5EF4-FFF2-40B4-BE49-F238E27FC236}">
                <a16:creationId xmlns:a16="http://schemas.microsoft.com/office/drawing/2014/main" id="{2B6C775B-55EA-452D-5356-E885DBEC9889}"/>
              </a:ext>
            </a:extLst>
          </p:cNvPr>
          <p:cNvSpPr/>
          <p:nvPr/>
        </p:nvSpPr>
        <p:spPr>
          <a:xfrm>
            <a:off x="31816589" y="4993951"/>
            <a:ext cx="12102243" cy="1011504"/>
          </a:xfrm>
          <a:prstGeom prst="rect">
            <a:avLst/>
          </a:prstGeom>
          <a:solidFill>
            <a:srgbClr val="1135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a:t>How Does This Work ?</a:t>
            </a:r>
            <a:endParaRPr lang="en-US" sz="6600" b="1">
              <a:ea typeface="Calibri"/>
              <a:cs typeface="Calibri"/>
            </a:endParaRPr>
          </a:p>
        </p:txBody>
      </p:sp>
      <p:sp>
        <p:nvSpPr>
          <p:cNvPr id="17" name="Rectangle 16">
            <a:extLst>
              <a:ext uri="{FF2B5EF4-FFF2-40B4-BE49-F238E27FC236}">
                <a16:creationId xmlns:a16="http://schemas.microsoft.com/office/drawing/2014/main" id="{6D7E1FC3-D180-E5F1-7EAC-D0B88E4B9BBE}"/>
              </a:ext>
            </a:extLst>
          </p:cNvPr>
          <p:cNvSpPr/>
          <p:nvPr/>
        </p:nvSpPr>
        <p:spPr>
          <a:xfrm>
            <a:off x="23501" y="28534669"/>
            <a:ext cx="11802347" cy="1157161"/>
          </a:xfrm>
          <a:prstGeom prst="rect">
            <a:avLst/>
          </a:prstGeom>
          <a:solidFill>
            <a:srgbClr val="1135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a:t>Development Sources </a:t>
            </a:r>
            <a:endParaRPr lang="en-US" sz="6600" b="1">
              <a:ea typeface="Calibri"/>
              <a:cs typeface="Calibri"/>
            </a:endParaRPr>
          </a:p>
        </p:txBody>
      </p:sp>
      <p:sp>
        <p:nvSpPr>
          <p:cNvPr id="18" name="Rectangle 17">
            <a:extLst>
              <a:ext uri="{FF2B5EF4-FFF2-40B4-BE49-F238E27FC236}">
                <a16:creationId xmlns:a16="http://schemas.microsoft.com/office/drawing/2014/main" id="{07DA40E0-6040-E1B0-7983-FFF005908792}"/>
              </a:ext>
            </a:extLst>
          </p:cNvPr>
          <p:cNvSpPr/>
          <p:nvPr/>
        </p:nvSpPr>
        <p:spPr>
          <a:xfrm>
            <a:off x="9854" y="19782556"/>
            <a:ext cx="11836816" cy="1278542"/>
          </a:xfrm>
          <a:prstGeom prst="rect">
            <a:avLst/>
          </a:prstGeom>
          <a:solidFill>
            <a:srgbClr val="1135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a:t>How This Problem Can Be Solved</a:t>
            </a:r>
            <a:endParaRPr lang="en-US" sz="6600" b="1">
              <a:ea typeface="Calibri"/>
              <a:cs typeface="Calibri"/>
            </a:endParaRPr>
          </a:p>
        </p:txBody>
      </p:sp>
      <p:sp>
        <p:nvSpPr>
          <p:cNvPr id="19" name="TextBox 18">
            <a:extLst>
              <a:ext uri="{FF2B5EF4-FFF2-40B4-BE49-F238E27FC236}">
                <a16:creationId xmlns:a16="http://schemas.microsoft.com/office/drawing/2014/main" id="{29D75B99-46D1-EB5E-115E-2E24F67890B6}"/>
              </a:ext>
            </a:extLst>
          </p:cNvPr>
          <p:cNvSpPr txBox="1"/>
          <p:nvPr/>
        </p:nvSpPr>
        <p:spPr>
          <a:xfrm>
            <a:off x="141627" y="13061679"/>
            <a:ext cx="11653044" cy="6636552"/>
          </a:xfrm>
          <a:prstGeom prst="rect">
            <a:avLst/>
          </a:prstGeom>
          <a:noFill/>
        </p:spPr>
        <p:txBody>
          <a:bodyPr wrap="square" lIns="91440" tIns="45720" rIns="91440" bIns="45720" rtlCol="0" anchor="t">
            <a:spAutoFit/>
          </a:bodyPr>
          <a:lstStyle/>
          <a:p>
            <a:pPr algn="just"/>
            <a:r>
              <a:rPr lang="en-US" sz="4750"/>
              <a:t>Air pollution is a major issue worldwide, especially in areas like Kern County, one of the most polluted regions in the U.S. Existing weather apps often show current air quality but lack details on pollution sources or movement. While advanced tools exist, they are often complex and not user-friendly. There’s a clear need for an accessible app that offers reliable pollution tracking and forecasts.</a:t>
            </a:r>
          </a:p>
        </p:txBody>
      </p:sp>
      <p:sp>
        <p:nvSpPr>
          <p:cNvPr id="20" name="TextBox 19">
            <a:extLst>
              <a:ext uri="{FF2B5EF4-FFF2-40B4-BE49-F238E27FC236}">
                <a16:creationId xmlns:a16="http://schemas.microsoft.com/office/drawing/2014/main" id="{578B909D-370C-0DD4-DB03-0B2EB19C8652}"/>
              </a:ext>
            </a:extLst>
          </p:cNvPr>
          <p:cNvSpPr txBox="1"/>
          <p:nvPr/>
        </p:nvSpPr>
        <p:spPr>
          <a:xfrm>
            <a:off x="141627" y="21266803"/>
            <a:ext cx="11644380" cy="7402026"/>
          </a:xfrm>
          <a:prstGeom prst="rect">
            <a:avLst/>
          </a:prstGeom>
          <a:noFill/>
        </p:spPr>
        <p:txBody>
          <a:bodyPr wrap="square" lIns="91440" tIns="45720" rIns="91440" bIns="45720" rtlCol="0" anchor="t">
            <a:spAutoFit/>
          </a:bodyPr>
          <a:lstStyle/>
          <a:p>
            <a:pPr algn="just"/>
            <a:r>
              <a:rPr lang="en-US" sz="4750"/>
              <a:t>Our solution for this is to build a user-friendly tool that predicts the origin and movement of air pollution. It collects AQI data from APIs, wind patterns from a simplified version of Microsoft’s Aurora, and archives additional data from algorithm. The model then forecasts air pollution trajectories, which are displayed on an interactive 3D map hosted on Athena, making complex data easy to access and understand.</a:t>
            </a:r>
          </a:p>
        </p:txBody>
      </p:sp>
      <p:pic>
        <p:nvPicPr>
          <p:cNvPr id="21" name="Picture 20" descr="A group of logos with different text&#10;&#10;AI-generated content may be incorrect.">
            <a:extLst>
              <a:ext uri="{FF2B5EF4-FFF2-40B4-BE49-F238E27FC236}">
                <a16:creationId xmlns:a16="http://schemas.microsoft.com/office/drawing/2014/main" id="{13A900B0-9395-4FF8-2640-3854FAEC34B5}"/>
              </a:ext>
            </a:extLst>
          </p:cNvPr>
          <p:cNvPicPr>
            <a:picLocks noChangeAspect="1"/>
          </p:cNvPicPr>
          <p:nvPr/>
        </p:nvPicPr>
        <p:blipFill>
          <a:blip r:embed="rId4">
            <a:extLst>
              <a:ext uri="{28A0092B-C50C-407E-A947-70E740481C1C}">
                <a14:useLocalDpi xmlns:a14="http://schemas.microsoft.com/office/drawing/2010/main" val="0"/>
              </a:ext>
            </a:extLst>
          </a:blip>
          <a:srcRect l="-1950" t="48241" r="1137" b="-547"/>
          <a:stretch/>
        </p:blipFill>
        <p:spPr>
          <a:xfrm>
            <a:off x="-127325" y="30043192"/>
            <a:ext cx="5648392" cy="1637219"/>
          </a:xfrm>
          <a:prstGeom prst="rect">
            <a:avLst/>
          </a:prstGeom>
          <a:ln>
            <a:noFill/>
          </a:ln>
        </p:spPr>
      </p:pic>
      <p:sp>
        <p:nvSpPr>
          <p:cNvPr id="22" name="TextBox 21">
            <a:extLst>
              <a:ext uri="{FF2B5EF4-FFF2-40B4-BE49-F238E27FC236}">
                <a16:creationId xmlns:a16="http://schemas.microsoft.com/office/drawing/2014/main" id="{1456AAC5-E813-3B23-E8D7-930851827540}"/>
              </a:ext>
            </a:extLst>
          </p:cNvPr>
          <p:cNvSpPr txBox="1"/>
          <p:nvPr/>
        </p:nvSpPr>
        <p:spPr>
          <a:xfrm>
            <a:off x="141627" y="6429646"/>
            <a:ext cx="11667056" cy="5209118"/>
          </a:xfrm>
          <a:prstGeom prst="rect">
            <a:avLst/>
          </a:prstGeom>
          <a:noFill/>
        </p:spPr>
        <p:txBody>
          <a:bodyPr wrap="square" lIns="91440" tIns="45720" rIns="91440" bIns="45720" rtlCol="0" anchor="t">
            <a:spAutoFit/>
          </a:bodyPr>
          <a:lstStyle/>
          <a:p>
            <a:pPr algn="just"/>
            <a:r>
              <a:rPr lang="en-US" sz="4750"/>
              <a:t>This project aims to create an accessible and intuitive air pollution tracking application focused on highly affected regions such as Kern County, California. By integrating real-time air quality data, wind patterns, and an AI model, the app provides detailed pollution source tracking and movement forecasts.</a:t>
            </a:r>
          </a:p>
        </p:txBody>
      </p:sp>
      <p:sp>
        <p:nvSpPr>
          <p:cNvPr id="23" name="Rectangle 22">
            <a:extLst>
              <a:ext uri="{FF2B5EF4-FFF2-40B4-BE49-F238E27FC236}">
                <a16:creationId xmlns:a16="http://schemas.microsoft.com/office/drawing/2014/main" id="{FF995C0A-3AF5-34EF-5A7F-47A0F345DC55}"/>
              </a:ext>
            </a:extLst>
          </p:cNvPr>
          <p:cNvSpPr/>
          <p:nvPr/>
        </p:nvSpPr>
        <p:spPr>
          <a:xfrm>
            <a:off x="31792313" y="25700501"/>
            <a:ext cx="12135739" cy="962952"/>
          </a:xfrm>
          <a:prstGeom prst="rect">
            <a:avLst/>
          </a:prstGeom>
          <a:solidFill>
            <a:srgbClr val="1135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a:t>Acknowledgements</a:t>
            </a:r>
            <a:endParaRPr lang="en-US" sz="6600" b="1">
              <a:ea typeface="Calibri"/>
              <a:cs typeface="Calibri"/>
            </a:endParaRPr>
          </a:p>
        </p:txBody>
      </p:sp>
      <p:sp>
        <p:nvSpPr>
          <p:cNvPr id="24" name="TextBox 23">
            <a:extLst>
              <a:ext uri="{FF2B5EF4-FFF2-40B4-BE49-F238E27FC236}">
                <a16:creationId xmlns:a16="http://schemas.microsoft.com/office/drawing/2014/main" id="{BD11ABF6-F8CC-90B5-E060-2BC4021DE025}"/>
              </a:ext>
            </a:extLst>
          </p:cNvPr>
          <p:cNvSpPr txBox="1"/>
          <p:nvPr/>
        </p:nvSpPr>
        <p:spPr>
          <a:xfrm>
            <a:off x="31187248" y="5854266"/>
            <a:ext cx="12434890" cy="2285241"/>
          </a:xfrm>
          <a:prstGeom prst="rect">
            <a:avLst/>
          </a:prstGeom>
          <a:noFill/>
        </p:spPr>
        <p:txBody>
          <a:bodyPr wrap="square" lIns="91440" tIns="45720" rIns="91440" bIns="45720" rtlCol="0" anchor="t">
            <a:spAutoFit/>
          </a:bodyPr>
          <a:lstStyle/>
          <a:p>
            <a:pPr marL="571500" algn="just">
              <a:buFont typeface="Wingdings" pitchFamily="2" charset="2"/>
              <a:buChar char="Ø"/>
            </a:pPr>
            <a:r>
              <a:rPr lang="en-US" sz="4750" b="1"/>
              <a:t>Back-end server: </a:t>
            </a:r>
            <a:r>
              <a:rPr lang="en-US" sz="4750"/>
              <a:t>Using Python libraries to get the data from Aurora into JSON files . Ensure the forecast data accuracy. </a:t>
            </a:r>
            <a:endParaRPr lang="en-US" sz="4750">
              <a:ea typeface="Calibri"/>
              <a:cs typeface="Calibri"/>
            </a:endParaRPr>
          </a:p>
        </p:txBody>
      </p:sp>
      <p:sp>
        <p:nvSpPr>
          <p:cNvPr id="25" name="TextBox 24">
            <a:extLst>
              <a:ext uri="{FF2B5EF4-FFF2-40B4-BE49-F238E27FC236}">
                <a16:creationId xmlns:a16="http://schemas.microsoft.com/office/drawing/2014/main" id="{EBA2513B-96D1-5C87-7966-B46658B972E9}"/>
              </a:ext>
            </a:extLst>
          </p:cNvPr>
          <p:cNvSpPr txBox="1"/>
          <p:nvPr/>
        </p:nvSpPr>
        <p:spPr>
          <a:xfrm>
            <a:off x="31187248" y="7988317"/>
            <a:ext cx="12494524" cy="3016210"/>
          </a:xfrm>
          <a:prstGeom prst="rect">
            <a:avLst/>
          </a:prstGeom>
          <a:noFill/>
        </p:spPr>
        <p:txBody>
          <a:bodyPr wrap="square" lIns="91440" tIns="45720" rIns="91440" bIns="45720" rtlCol="0" anchor="t">
            <a:spAutoFit/>
          </a:bodyPr>
          <a:lstStyle/>
          <a:p>
            <a:pPr marL="571500" algn="just">
              <a:buFont typeface="Wingdings" pitchFamily="2" charset="2"/>
              <a:buChar char="Ø"/>
            </a:pPr>
            <a:r>
              <a:rPr lang="en-US" sz="4750" b="1" dirty="0"/>
              <a:t>Front-end server: </a:t>
            </a:r>
            <a:r>
              <a:rPr lang="en-US" sz="4750" dirty="0"/>
              <a:t>Using Javascript HTML CSS and D3 libraries to visualization the dataset from backend (on map grid and charts) and design a responsive website on Athena.</a:t>
            </a:r>
            <a:endParaRPr lang="en-US">
              <a:ea typeface="Calibri" panose="020F0502020204030204"/>
              <a:cs typeface="Calibri" panose="020F0502020204030204"/>
            </a:endParaRPr>
          </a:p>
        </p:txBody>
      </p:sp>
      <p:sp>
        <p:nvSpPr>
          <p:cNvPr id="26" name="TextBox 25">
            <a:extLst>
              <a:ext uri="{FF2B5EF4-FFF2-40B4-BE49-F238E27FC236}">
                <a16:creationId xmlns:a16="http://schemas.microsoft.com/office/drawing/2014/main" id="{F198529D-E9A8-1805-62FB-C0D6BE1F9DD3}"/>
              </a:ext>
            </a:extLst>
          </p:cNvPr>
          <p:cNvSpPr txBox="1"/>
          <p:nvPr/>
        </p:nvSpPr>
        <p:spPr>
          <a:xfrm>
            <a:off x="31187248" y="10901890"/>
            <a:ext cx="12494850" cy="2285241"/>
          </a:xfrm>
          <a:prstGeom prst="rect">
            <a:avLst/>
          </a:prstGeom>
          <a:noFill/>
        </p:spPr>
        <p:txBody>
          <a:bodyPr wrap="square" lIns="91440" tIns="45720" rIns="91440" bIns="45720" rtlCol="0" anchor="t">
            <a:spAutoFit/>
          </a:bodyPr>
          <a:lstStyle/>
          <a:p>
            <a:pPr marL="571500" algn="just">
              <a:buFont typeface="Wingdings" pitchFamily="2" charset="2"/>
              <a:buChar char="Ø"/>
            </a:pPr>
            <a:r>
              <a:rPr lang="en-US" sz="4750" b="1">
                <a:ea typeface="Calibri"/>
                <a:cs typeface="Calibri"/>
              </a:rPr>
              <a:t>Database server: </a:t>
            </a:r>
            <a:r>
              <a:rPr lang="en-US" sz="4750">
                <a:ea typeface="Calibri"/>
                <a:cs typeface="Calibri"/>
              </a:rPr>
              <a:t>Organized CSV/JSON format, clean data from back-end and save to archive.</a:t>
            </a:r>
            <a:endParaRPr lang="en-US">
              <a:ea typeface="Calibri" panose="020F0502020204030204"/>
              <a:cs typeface="Calibri" panose="020F0502020204030204"/>
            </a:endParaRPr>
          </a:p>
        </p:txBody>
      </p:sp>
      <p:sp>
        <p:nvSpPr>
          <p:cNvPr id="27" name="TextBox 26">
            <a:extLst>
              <a:ext uri="{FF2B5EF4-FFF2-40B4-BE49-F238E27FC236}">
                <a16:creationId xmlns:a16="http://schemas.microsoft.com/office/drawing/2014/main" id="{21192211-820C-3756-4498-FC0F880B3C94}"/>
              </a:ext>
            </a:extLst>
          </p:cNvPr>
          <p:cNvSpPr txBox="1"/>
          <p:nvPr/>
        </p:nvSpPr>
        <p:spPr>
          <a:xfrm>
            <a:off x="31824496" y="26585090"/>
            <a:ext cx="11821243" cy="5209118"/>
          </a:xfrm>
          <a:prstGeom prst="rect">
            <a:avLst/>
          </a:prstGeom>
          <a:noFill/>
        </p:spPr>
        <p:txBody>
          <a:bodyPr wrap="square" lIns="91440" tIns="45720" rIns="91440" bIns="45720" rtlCol="0" anchor="t">
            <a:spAutoFit/>
          </a:bodyPr>
          <a:lstStyle/>
          <a:p>
            <a:pPr algn="just"/>
            <a:r>
              <a:rPr lang="en-US" sz="4750"/>
              <a:t>Special thanks to our instructors : </a:t>
            </a:r>
            <a:endParaRPr lang="en-US"/>
          </a:p>
          <a:p>
            <a:pPr marL="685800" indent="-685800" algn="just">
              <a:buFont typeface="Wingdings"/>
              <a:buChar char="Ø"/>
            </a:pPr>
            <a:r>
              <a:rPr lang="en-US" sz="4750"/>
              <a:t>Dr. Chengwei Lei, who has provided us with excellent feedback and guidance for our project throughout the year.</a:t>
            </a:r>
            <a:endParaRPr lang="en-US">
              <a:ea typeface="Calibri" panose="020F0502020204030204"/>
              <a:cs typeface="Calibri" panose="020F0502020204030204"/>
            </a:endParaRPr>
          </a:p>
          <a:p>
            <a:pPr marL="685800" indent="-685800" algn="just">
              <a:buFont typeface="Wingdings"/>
              <a:buChar char="Ø"/>
            </a:pPr>
            <a:r>
              <a:rPr lang="en-US" sz="4750"/>
              <a:t>Dr. Alberto Cruz, who allowed and assisted us in setting up the Athena server for our project.</a:t>
            </a:r>
            <a:endParaRPr lang="en-US" sz="7250">
              <a:ea typeface="Calibri"/>
              <a:cs typeface="Calibri"/>
            </a:endParaRPr>
          </a:p>
        </p:txBody>
      </p:sp>
      <p:sp>
        <p:nvSpPr>
          <p:cNvPr id="28" name="Rectangle 27">
            <a:extLst>
              <a:ext uri="{FF2B5EF4-FFF2-40B4-BE49-F238E27FC236}">
                <a16:creationId xmlns:a16="http://schemas.microsoft.com/office/drawing/2014/main" id="{CDB0DD28-C73D-0A71-ED75-5559190FCF74}"/>
              </a:ext>
            </a:extLst>
          </p:cNvPr>
          <p:cNvSpPr/>
          <p:nvPr/>
        </p:nvSpPr>
        <p:spPr>
          <a:xfrm>
            <a:off x="31792313" y="19733706"/>
            <a:ext cx="12122177" cy="962952"/>
          </a:xfrm>
          <a:prstGeom prst="rect">
            <a:avLst/>
          </a:prstGeom>
          <a:solidFill>
            <a:srgbClr val="1135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a:t>Project Features</a:t>
            </a:r>
            <a:endParaRPr lang="en-US" sz="6600" b="1">
              <a:ea typeface="Calibri"/>
              <a:cs typeface="Calibri"/>
            </a:endParaRPr>
          </a:p>
        </p:txBody>
      </p:sp>
      <p:sp>
        <p:nvSpPr>
          <p:cNvPr id="29" name="TextBox 28">
            <a:extLst>
              <a:ext uri="{FF2B5EF4-FFF2-40B4-BE49-F238E27FC236}">
                <a16:creationId xmlns:a16="http://schemas.microsoft.com/office/drawing/2014/main" id="{F37CE0FE-39F2-6EB8-2B38-67CD7B01C6E6}"/>
              </a:ext>
            </a:extLst>
          </p:cNvPr>
          <p:cNvSpPr txBox="1"/>
          <p:nvPr/>
        </p:nvSpPr>
        <p:spPr>
          <a:xfrm>
            <a:off x="31308628" y="20448364"/>
            <a:ext cx="13098339" cy="5209118"/>
          </a:xfrm>
          <a:prstGeom prst="rect">
            <a:avLst/>
          </a:prstGeom>
          <a:noFill/>
        </p:spPr>
        <p:txBody>
          <a:bodyPr wrap="square" lIns="91440" tIns="45720" rIns="91440" bIns="45720" rtlCol="0" anchor="t">
            <a:spAutoFit/>
          </a:bodyPr>
          <a:lstStyle/>
          <a:p>
            <a:pPr marL="1257300" indent="-685800" algn="just">
              <a:buFont typeface="Arial" panose="020B0604020202020204" pitchFamily="34" charset="0"/>
              <a:buChar char="•"/>
            </a:pPr>
            <a:r>
              <a:rPr lang="en-US" sz="4750">
                <a:ea typeface="+mn-lt"/>
                <a:cs typeface="+mn-lt"/>
              </a:rPr>
              <a:t> Display predicated pollution pathway</a:t>
            </a:r>
            <a:endParaRPr lang="en-US" sz="4750">
              <a:ea typeface="Calibri" panose="020F0502020204030204"/>
              <a:cs typeface="Calibri" panose="020F0502020204030204"/>
            </a:endParaRPr>
          </a:p>
          <a:p>
            <a:pPr marL="1257300" indent="-685800" algn="just">
              <a:buFont typeface="Arial" panose="020B0604020202020204" pitchFamily="34" charset="0"/>
              <a:buChar char="•"/>
            </a:pPr>
            <a:r>
              <a:rPr lang="en-US" sz="4750">
                <a:ea typeface="+mn-lt"/>
                <a:cs typeface="+mn-lt"/>
              </a:rPr>
              <a:t> Display wind direction based on picked time </a:t>
            </a:r>
          </a:p>
          <a:p>
            <a:pPr marL="1257300" indent="-685800" algn="just">
              <a:buFont typeface="Arial" panose="020B0604020202020204" pitchFamily="34" charset="0"/>
              <a:buChar char="•"/>
            </a:pPr>
            <a:r>
              <a:rPr lang="en-US" sz="4750">
                <a:ea typeface="+mn-lt"/>
                <a:cs typeface="+mn-lt"/>
              </a:rPr>
              <a:t> 2D Locked Grid Mapping for Kern County</a:t>
            </a:r>
          </a:p>
          <a:p>
            <a:pPr marL="1257300" indent="-685800" algn="just">
              <a:buFont typeface="Arial" panose="020B0604020202020204" pitchFamily="34" charset="0"/>
              <a:buChar char="•"/>
            </a:pPr>
            <a:r>
              <a:rPr lang="en-US" sz="4750">
                <a:ea typeface="+mn-lt"/>
                <a:cs typeface="+mn-lt"/>
              </a:rPr>
              <a:t> Enhanced GUI and Data Visualization</a:t>
            </a:r>
          </a:p>
          <a:p>
            <a:pPr marL="1257300" indent="-685800" algn="just">
              <a:buFont typeface="Arial" panose="020B0604020202020204" pitchFamily="34" charset="0"/>
              <a:buChar char="•"/>
            </a:pPr>
            <a:r>
              <a:rPr lang="en-US" sz="4750">
                <a:ea typeface="+mn-lt"/>
                <a:cs typeface="+mn-lt"/>
              </a:rPr>
              <a:t> Multi-Format Environmental Data Display</a:t>
            </a:r>
          </a:p>
          <a:p>
            <a:pPr marL="1257300" indent="-685800" algn="just">
              <a:buFont typeface="Arial" panose="020B0604020202020204" pitchFamily="34" charset="0"/>
              <a:buChar char="•"/>
            </a:pPr>
            <a:r>
              <a:rPr lang="en-US" sz="4750">
                <a:ea typeface="+mn-lt"/>
                <a:cs typeface="+mn-lt"/>
              </a:rPr>
              <a:t> 6-Hour  Real Time Series -AQI and Pollutants</a:t>
            </a:r>
          </a:p>
          <a:p>
            <a:pPr marL="1257300" indent="-685800" algn="just">
              <a:buFont typeface="Arial" panose="020B0604020202020204" pitchFamily="34" charset="0"/>
              <a:buChar char="•"/>
            </a:pPr>
            <a:r>
              <a:rPr lang="en-US" sz="4750">
                <a:ea typeface="+mn-lt"/>
                <a:cs typeface="+mn-lt"/>
              </a:rPr>
              <a:t> Calendar Picker for Date-Based Analysis</a:t>
            </a:r>
          </a:p>
        </p:txBody>
      </p:sp>
      <p:sp>
        <p:nvSpPr>
          <p:cNvPr id="30" name="Rectangle 29">
            <a:extLst>
              <a:ext uri="{FF2B5EF4-FFF2-40B4-BE49-F238E27FC236}">
                <a16:creationId xmlns:a16="http://schemas.microsoft.com/office/drawing/2014/main" id="{E5F7074C-F75B-DE19-9316-6E0A2F91DBCA}"/>
              </a:ext>
            </a:extLst>
          </p:cNvPr>
          <p:cNvSpPr/>
          <p:nvPr/>
        </p:nvSpPr>
        <p:spPr>
          <a:xfrm>
            <a:off x="31792313" y="13084493"/>
            <a:ext cx="12129798" cy="962952"/>
          </a:xfrm>
          <a:prstGeom prst="rect">
            <a:avLst/>
          </a:prstGeom>
          <a:solidFill>
            <a:srgbClr val="1135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a:t>Project Challenges</a:t>
            </a:r>
            <a:endParaRPr lang="en-US" sz="6600">
              <a:ea typeface="Calibri"/>
              <a:cs typeface="Calibri"/>
            </a:endParaRPr>
          </a:p>
        </p:txBody>
      </p:sp>
      <p:sp>
        <p:nvSpPr>
          <p:cNvPr id="31" name="TextBox 30">
            <a:extLst>
              <a:ext uri="{FF2B5EF4-FFF2-40B4-BE49-F238E27FC236}">
                <a16:creationId xmlns:a16="http://schemas.microsoft.com/office/drawing/2014/main" id="{8291C805-1F8C-000D-FB9C-2E206D640225}"/>
              </a:ext>
            </a:extLst>
          </p:cNvPr>
          <p:cNvSpPr txBox="1"/>
          <p:nvPr/>
        </p:nvSpPr>
        <p:spPr>
          <a:xfrm>
            <a:off x="32063104" y="13944808"/>
            <a:ext cx="11629907" cy="5940088"/>
          </a:xfrm>
          <a:prstGeom prst="rect">
            <a:avLst/>
          </a:prstGeom>
          <a:noFill/>
        </p:spPr>
        <p:txBody>
          <a:bodyPr wrap="square" lIns="91440" tIns="45720" rIns="91440" bIns="45720" rtlCol="0" anchor="t">
            <a:spAutoFit/>
          </a:bodyPr>
          <a:lstStyle/>
          <a:p>
            <a:pPr algn="just"/>
            <a:r>
              <a:rPr lang="en-US" sz="4750"/>
              <a:t>Our backend can face delays due to outdated data and limited GPU VRAM on Athena, forcing slow batch predictions. Accurate results require uninterrupted runs, and hourly forecasting is too time-consuming. Lower-resolution models could help, but current hardware can't support them without further optimization.</a:t>
            </a:r>
          </a:p>
        </p:txBody>
      </p:sp>
      <p:pic>
        <p:nvPicPr>
          <p:cNvPr id="32" name="Picture 31" descr="A group of logos with different text&#10;&#10;AI-generated content may be incorrect.">
            <a:extLst>
              <a:ext uri="{FF2B5EF4-FFF2-40B4-BE49-F238E27FC236}">
                <a16:creationId xmlns:a16="http://schemas.microsoft.com/office/drawing/2014/main" id="{A7E8DBEA-7E35-A4FD-EEF3-89BEE45DF5CC}"/>
              </a:ext>
            </a:extLst>
          </p:cNvPr>
          <p:cNvPicPr>
            <a:picLocks noChangeAspect="1"/>
          </p:cNvPicPr>
          <p:nvPr/>
        </p:nvPicPr>
        <p:blipFill>
          <a:blip r:embed="rId4">
            <a:extLst>
              <a:ext uri="{28A0092B-C50C-407E-A947-70E740481C1C}">
                <a14:useLocalDpi xmlns:a14="http://schemas.microsoft.com/office/drawing/2010/main" val="0"/>
              </a:ext>
            </a:extLst>
          </a:blip>
          <a:srcRect l="-756" t="-1980" r="91" b="50006"/>
          <a:stretch/>
        </p:blipFill>
        <p:spPr>
          <a:xfrm>
            <a:off x="5486922" y="29996451"/>
            <a:ext cx="6371017" cy="1630898"/>
          </a:xfrm>
          <a:prstGeom prst="rect">
            <a:avLst/>
          </a:prstGeom>
          <a:ln>
            <a:noFill/>
          </a:ln>
        </p:spPr>
      </p:pic>
      <p:sp>
        <p:nvSpPr>
          <p:cNvPr id="33" name="TextBox 32">
            <a:extLst>
              <a:ext uri="{FF2B5EF4-FFF2-40B4-BE49-F238E27FC236}">
                <a16:creationId xmlns:a16="http://schemas.microsoft.com/office/drawing/2014/main" id="{88E4D028-9227-0169-38B9-5307E7FDE347}"/>
              </a:ext>
            </a:extLst>
          </p:cNvPr>
          <p:cNvSpPr txBox="1"/>
          <p:nvPr/>
        </p:nvSpPr>
        <p:spPr>
          <a:xfrm>
            <a:off x="12612142" y="31014050"/>
            <a:ext cx="6858000" cy="923330"/>
          </a:xfrm>
          <a:prstGeom prst="rect">
            <a:avLst/>
          </a:prstGeom>
          <a:noFill/>
        </p:spPr>
        <p:txBody>
          <a:bodyPr wrap="square" lIns="91440" tIns="45720" rIns="91440" bIns="45720" rtlCol="0" anchor="t">
            <a:spAutoFit/>
          </a:bodyPr>
          <a:lstStyle/>
          <a:p>
            <a:pPr algn="ctr"/>
            <a:r>
              <a:rPr lang="en-US" sz="5400" b="1">
                <a:ea typeface="+mn-lt"/>
                <a:cs typeface="+mn-lt"/>
              </a:rPr>
              <a:t>Client-side</a:t>
            </a:r>
          </a:p>
        </p:txBody>
      </p:sp>
      <p:sp>
        <p:nvSpPr>
          <p:cNvPr id="34" name="TextBox 33">
            <a:extLst>
              <a:ext uri="{FF2B5EF4-FFF2-40B4-BE49-F238E27FC236}">
                <a16:creationId xmlns:a16="http://schemas.microsoft.com/office/drawing/2014/main" id="{145409F0-6F12-0A85-DCDE-352E11EDF67E}"/>
              </a:ext>
            </a:extLst>
          </p:cNvPr>
          <p:cNvSpPr txBox="1"/>
          <p:nvPr/>
        </p:nvSpPr>
        <p:spPr>
          <a:xfrm>
            <a:off x="23294373" y="31014050"/>
            <a:ext cx="6858000" cy="923330"/>
          </a:xfrm>
          <a:prstGeom prst="rect">
            <a:avLst/>
          </a:prstGeom>
          <a:noFill/>
        </p:spPr>
        <p:txBody>
          <a:bodyPr wrap="square" lIns="91440" tIns="45720" rIns="91440" bIns="45720" rtlCol="0" anchor="t">
            <a:spAutoFit/>
          </a:bodyPr>
          <a:lstStyle/>
          <a:p>
            <a:pPr algn="ctr"/>
            <a:r>
              <a:rPr lang="en-US" sz="5400" b="1">
                <a:ea typeface="+mn-lt"/>
                <a:cs typeface="+mn-lt"/>
              </a:rPr>
              <a:t>Server-side</a:t>
            </a:r>
          </a:p>
        </p:txBody>
      </p:sp>
      <p:pic>
        <p:nvPicPr>
          <p:cNvPr id="35" name="Picture 34" descr="A diagram of a forecasting process&#10;&#10;AI-generated content may be incorrect.">
            <a:extLst>
              <a:ext uri="{FF2B5EF4-FFF2-40B4-BE49-F238E27FC236}">
                <a16:creationId xmlns:a16="http://schemas.microsoft.com/office/drawing/2014/main" id="{15114B6C-0D28-87D4-C092-CB06C5BDE4E7}"/>
              </a:ext>
            </a:extLst>
          </p:cNvPr>
          <p:cNvPicPr>
            <a:picLocks noChangeAspect="1"/>
          </p:cNvPicPr>
          <p:nvPr/>
        </p:nvPicPr>
        <p:blipFill rotWithShape="1">
          <a:blip r:embed="rId5"/>
          <a:srcRect l="2267"/>
          <a:stretch/>
        </p:blipFill>
        <p:spPr>
          <a:xfrm>
            <a:off x="12182346" y="20705143"/>
            <a:ext cx="19510049" cy="10252371"/>
          </a:xfrm>
          <a:prstGeom prst="rect">
            <a:avLst/>
          </a:prstGeom>
          <a:ln>
            <a:noFill/>
          </a:ln>
        </p:spPr>
      </p:pic>
      <p:pic>
        <p:nvPicPr>
          <p:cNvPr id="37" name="Picture 36" descr="A screenshot of a computer&#10;&#10;AI-generated content may be incorrect.">
            <a:extLst>
              <a:ext uri="{FF2B5EF4-FFF2-40B4-BE49-F238E27FC236}">
                <a16:creationId xmlns:a16="http://schemas.microsoft.com/office/drawing/2014/main" id="{2A75E315-371B-8711-0D2E-F661D77035F8}"/>
              </a:ext>
            </a:extLst>
          </p:cNvPr>
          <p:cNvPicPr>
            <a:picLocks noChangeAspect="1"/>
          </p:cNvPicPr>
          <p:nvPr/>
        </p:nvPicPr>
        <p:blipFill>
          <a:blip r:embed="rId6"/>
          <a:stretch>
            <a:fillRect/>
          </a:stretch>
        </p:blipFill>
        <p:spPr>
          <a:xfrm>
            <a:off x="12184076" y="6202039"/>
            <a:ext cx="19571600" cy="13231490"/>
          </a:xfrm>
          <a:prstGeom prst="rect">
            <a:avLst/>
          </a:prstGeom>
        </p:spPr>
      </p:pic>
    </p:spTree>
    <p:extLst>
      <p:ext uri="{BB962C8B-B14F-4D97-AF65-F5344CB8AC3E}">
        <p14:creationId xmlns:p14="http://schemas.microsoft.com/office/powerpoint/2010/main" val="37385549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493</Words>
  <Application>Microsoft Macintosh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Company>California State University, Bakersfield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Danforth</dc:creator>
  <cp:lastModifiedBy>Vo Hong Vy Le</cp:lastModifiedBy>
  <cp:revision>3</cp:revision>
  <dcterms:created xsi:type="dcterms:W3CDTF">2015-03-25T04:33:25Z</dcterms:created>
  <dcterms:modified xsi:type="dcterms:W3CDTF">2025-04-27T00:05:15Z</dcterms:modified>
</cp:coreProperties>
</file>