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88825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Corbel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guep1doHF9IRmkxys3U0AYj6KA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39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Corbel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Corbel-italic.fntdata"/><Relationship Id="rId23" Type="http://schemas.openxmlformats.org/officeDocument/2006/relationships/font" Target="fonts/Corbel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c81bfb25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c81bfb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70c81bfb2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3be31083c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63be3108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63be31083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0c81bfb25_0_1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70c81bfb2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70c81bfb25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43b6f6205_0_12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43b6f620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743b6f6205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921ffa09d_2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921ffa09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7921ffa09d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43b6f6205_0_8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43b6f620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743b6f6205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43b6f6205_0_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43b6f62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743b6f620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43b6f6205_0_4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43b6f620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743b6f6205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823dd52b_4_3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823dd52b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75823dd52b_4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823dd52b_4_10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823dd52b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75823dd52b_4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065214" y="1828800"/>
            <a:ext cx="82296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rbel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 rot="5400000">
            <a:off x="4032208" y="-604796"/>
            <a:ext cx="4114801" cy="91343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 rot="5400000">
            <a:off x="7085013" y="2438401"/>
            <a:ext cx="5638800" cy="1524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 rot="5400000">
            <a:off x="2398711" y="-495298"/>
            <a:ext cx="5638800" cy="7391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4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dk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1504781" y="1905001"/>
            <a:ext cx="44195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229183" y="1905001"/>
            <a:ext cx="4419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descr="An empty placeholder to add an image. Click on the placeholder and select the image that you wish to add." id="43" name="Google Shape;43;p11"/>
          <p:cNvSpPr/>
          <p:nvPr>
            <p:ph idx="2" type="pic"/>
          </p:nvPr>
        </p:nvSpPr>
        <p:spPr>
          <a:xfrm>
            <a:off x="4951414" y="685800"/>
            <a:ext cx="6400799" cy="5334000"/>
          </a:xfrm>
          <a:prstGeom prst="rect">
            <a:avLst/>
          </a:prstGeom>
          <a:solidFill>
            <a:schemeClr val="dk2"/>
          </a:solidFill>
          <a:ln cap="flat" cmpd="sng" w="762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1059614" y="2514600"/>
            <a:ext cx="8692399" cy="281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b="0" sz="4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1065213" y="5410200"/>
            <a:ext cx="8687333" cy="60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152241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152241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6249861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6249861" y="2743201"/>
            <a:ext cx="4416552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1055604" y="1905000"/>
            <a:ext cx="3596607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065213" y="4648200"/>
            <a:ext cx="358139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4951414" y="685800"/>
            <a:ext cx="64008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  <a:defRPr b="0" i="0" sz="3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1" type="ftr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0" type="dt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1065214" y="1828800"/>
            <a:ext cx="9220198" cy="28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orbel"/>
              <a:buNone/>
            </a:pPr>
            <a:r>
              <a:rPr lang="en-US"/>
              <a:t>3D Tracking Simulation of Orbiting Satellites</a:t>
            </a: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065213" y="4800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TEAM INNER ELLIPSE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0c81bfb25_0_0"/>
          <p:cNvSpPr txBox="1"/>
          <p:nvPr>
            <p:ph type="title"/>
          </p:nvPr>
        </p:nvSpPr>
        <p:spPr>
          <a:xfrm>
            <a:off x="1654788" y="2743200"/>
            <a:ext cx="9144000" cy="137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/>
              <a:t>Demo</a:t>
            </a:r>
            <a:endParaRPr sz="9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3be31083c_0_0"/>
          <p:cNvSpPr/>
          <p:nvPr/>
        </p:nvSpPr>
        <p:spPr>
          <a:xfrm flipH="1" rot="984554">
            <a:off x="9539336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63be31083c_0_0"/>
          <p:cNvSpPr/>
          <p:nvPr/>
        </p:nvSpPr>
        <p:spPr>
          <a:xfrm rot="-984554">
            <a:off x="7870349" y="3309617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63be31083c_0_0"/>
          <p:cNvSpPr/>
          <p:nvPr/>
        </p:nvSpPr>
        <p:spPr>
          <a:xfrm flipH="1" rot="984554">
            <a:off x="6182075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g63be31083c_0_0"/>
          <p:cNvSpPr/>
          <p:nvPr/>
        </p:nvSpPr>
        <p:spPr>
          <a:xfrm rot="-984554">
            <a:off x="4513079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63be31083c_0_0"/>
          <p:cNvSpPr/>
          <p:nvPr/>
        </p:nvSpPr>
        <p:spPr>
          <a:xfrm flipH="1" rot="984554">
            <a:off x="2831532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g63be31083c_0_0"/>
          <p:cNvGrpSpPr/>
          <p:nvPr/>
        </p:nvGrpSpPr>
        <p:grpSpPr>
          <a:xfrm>
            <a:off x="6539888" y="3428991"/>
            <a:ext cx="2794955" cy="2008404"/>
            <a:chOff x="4734203" y="2543425"/>
            <a:chExt cx="1712700" cy="1230715"/>
          </a:xfrm>
        </p:grpSpPr>
        <p:sp>
          <p:nvSpPr>
            <p:cNvPr id="162" name="Google Shape;162;g63be31083c_0_0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63be31083c_0_0"/>
            <p:cNvSpPr txBox="1"/>
            <p:nvPr/>
          </p:nvSpPr>
          <p:spPr>
            <a:xfrm>
              <a:off x="5234191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/2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g63be31083c_0_0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g63be31083c_0_0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Proof of concept with a few satellites</a:t>
              </a:r>
              <a:endParaRPr b="0" i="0" sz="14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g63be31083c_0_0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g63be31083c_0_0"/>
          <p:cNvSpPr/>
          <p:nvPr/>
        </p:nvSpPr>
        <p:spPr>
          <a:xfrm rot="-984554">
            <a:off x="1162536" y="3309620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0000FF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" name="Google Shape;168;g63be31083c_0_0"/>
          <p:cNvGrpSpPr/>
          <p:nvPr/>
        </p:nvGrpSpPr>
        <p:grpSpPr>
          <a:xfrm>
            <a:off x="4843649" y="1251630"/>
            <a:ext cx="2867156" cy="2034574"/>
            <a:chOff x="3692203" y="1221570"/>
            <a:chExt cx="1756943" cy="1246752"/>
          </a:xfrm>
        </p:grpSpPr>
        <p:sp>
          <p:nvSpPr>
            <p:cNvPr id="169" name="Google Shape;169;g63be31083c_0_0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63be31083c_0_0"/>
            <p:cNvSpPr txBox="1"/>
            <p:nvPr/>
          </p:nvSpPr>
          <p:spPr>
            <a:xfrm>
              <a:off x="4204633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11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07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g63be31083c_0_0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g63be31083c_0_0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63be31083c_0_0"/>
            <p:cNvSpPr txBox="1"/>
            <p:nvPr/>
          </p:nvSpPr>
          <p:spPr>
            <a:xfrm>
              <a:off x="3736446" y="1258762"/>
              <a:ext cx="17127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</a:t>
              </a: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Basic components completed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Full integration of components</a:t>
              </a:r>
              <a:endParaRPr b="0" i="0" sz="1200" u="none" cap="none" strike="noStrike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g63be31083c_0_0"/>
          <p:cNvGrpSpPr/>
          <p:nvPr/>
        </p:nvGrpSpPr>
        <p:grpSpPr>
          <a:xfrm>
            <a:off x="3185988" y="3428991"/>
            <a:ext cx="2794955" cy="2008404"/>
            <a:chOff x="4734203" y="2543425"/>
            <a:chExt cx="1712700" cy="1230715"/>
          </a:xfrm>
        </p:grpSpPr>
        <p:sp>
          <p:nvSpPr>
            <p:cNvPr id="175" name="Google Shape;175;g63be31083c_0_0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63be31083c_0_0"/>
            <p:cNvSpPr txBox="1"/>
            <p:nvPr/>
          </p:nvSpPr>
          <p:spPr>
            <a:xfrm>
              <a:off x="5234191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24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g63be31083c_0_0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g63be31083c_0_0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-Project Infrastructure Design/ Delegate Tasks </a:t>
              </a:r>
              <a:endParaRPr b="0" i="0" sz="14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Data Gathering Completed</a:t>
              </a:r>
              <a:endParaRPr b="0" i="0" sz="14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g63be31083c_0_0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g63be31083c_0_0"/>
          <p:cNvGrpSpPr/>
          <p:nvPr/>
        </p:nvGrpSpPr>
        <p:grpSpPr>
          <a:xfrm>
            <a:off x="1578474" y="1251630"/>
            <a:ext cx="2794955" cy="2034574"/>
            <a:chOff x="3692203" y="1221570"/>
            <a:chExt cx="1712700" cy="1246752"/>
          </a:xfrm>
        </p:grpSpPr>
        <p:sp>
          <p:nvSpPr>
            <p:cNvPr id="181" name="Google Shape;181;g63be31083c_0_0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63be31083c_0_0"/>
            <p:cNvSpPr txBox="1"/>
            <p:nvPr/>
          </p:nvSpPr>
          <p:spPr>
            <a:xfrm>
              <a:off x="4204633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10/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g63be31083c_0_0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g63be31083c_0_0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63be31083c_0_0"/>
            <p:cNvSpPr txBox="1"/>
            <p:nvPr/>
          </p:nvSpPr>
          <p:spPr>
            <a:xfrm>
              <a:off x="3736453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Gathering Data/ R&amp;D</a:t>
              </a:r>
              <a:endParaRPr b="0" i="0" sz="12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Test implementations</a:t>
              </a:r>
              <a:endParaRPr b="0" i="0" sz="14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6" name="Google Shape;186;g63be31083c_0_0"/>
          <p:cNvSpPr txBox="1"/>
          <p:nvPr>
            <p:ph idx="4294967295" type="title"/>
          </p:nvPr>
        </p:nvSpPr>
        <p:spPr>
          <a:xfrm>
            <a:off x="1522413" y="-1524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Senior Project I Timeline</a:t>
            </a:r>
            <a:endParaRPr/>
          </a:p>
        </p:txBody>
      </p:sp>
      <p:grpSp>
        <p:nvGrpSpPr>
          <p:cNvPr id="187" name="Google Shape;187;g63be31083c_0_0"/>
          <p:cNvGrpSpPr/>
          <p:nvPr/>
        </p:nvGrpSpPr>
        <p:grpSpPr>
          <a:xfrm>
            <a:off x="8200479" y="1251631"/>
            <a:ext cx="2794955" cy="2034575"/>
            <a:chOff x="5770307" y="1221570"/>
            <a:chExt cx="1712700" cy="1246752"/>
          </a:xfrm>
        </p:grpSpPr>
        <p:sp>
          <p:nvSpPr>
            <p:cNvPr id="188" name="Google Shape;188;g63be31083c_0_0"/>
            <p:cNvSpPr/>
            <p:nvPr/>
          </p:nvSpPr>
          <p:spPr>
            <a:xfrm rot="-1789476">
              <a:off x="6546711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63be31083c_0_0"/>
            <p:cNvSpPr txBox="1"/>
            <p:nvPr/>
          </p:nvSpPr>
          <p:spPr>
            <a:xfrm>
              <a:off x="6290844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12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g63be31083c_0_0"/>
            <p:cNvSpPr/>
            <p:nvPr/>
          </p:nvSpPr>
          <p:spPr>
            <a:xfrm>
              <a:off x="5770307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g63be31083c_0_0"/>
            <p:cNvSpPr/>
            <p:nvPr/>
          </p:nvSpPr>
          <p:spPr>
            <a:xfrm rot="10800000">
              <a:off x="6581632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63be31083c_0_0"/>
            <p:cNvSpPr txBox="1"/>
            <p:nvPr/>
          </p:nvSpPr>
          <p:spPr>
            <a:xfrm>
              <a:off x="5814557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First half of </a:t>
              </a:r>
              <a:r>
                <a:rPr b="0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Project complet</a:t>
              </a: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ed</a:t>
              </a:r>
              <a:endParaRPr b="0" i="0" sz="14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0c81bfb25_0_10"/>
          <p:cNvSpPr/>
          <p:nvPr/>
        </p:nvSpPr>
        <p:spPr>
          <a:xfrm flipH="1" rot="984554">
            <a:off x="9539327" y="3309617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70c81bfb25_0_10"/>
          <p:cNvSpPr/>
          <p:nvPr/>
        </p:nvSpPr>
        <p:spPr>
          <a:xfrm rot="-984554">
            <a:off x="7870349" y="3309617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70c81bfb25_0_10"/>
          <p:cNvSpPr/>
          <p:nvPr/>
        </p:nvSpPr>
        <p:spPr>
          <a:xfrm flipH="1" rot="984554">
            <a:off x="6182066" y="3309617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70c81bfb25_0_10"/>
          <p:cNvSpPr/>
          <p:nvPr/>
        </p:nvSpPr>
        <p:spPr>
          <a:xfrm rot="-984554">
            <a:off x="4513088" y="3309617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70c81bfb25_0_10"/>
          <p:cNvSpPr/>
          <p:nvPr/>
        </p:nvSpPr>
        <p:spPr>
          <a:xfrm flipH="1" rot="984554">
            <a:off x="2831523" y="3309617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g70c81bfb25_0_10"/>
          <p:cNvGrpSpPr/>
          <p:nvPr/>
        </p:nvGrpSpPr>
        <p:grpSpPr>
          <a:xfrm>
            <a:off x="6539889" y="3428990"/>
            <a:ext cx="2794955" cy="2008405"/>
            <a:chOff x="4734203" y="2543425"/>
            <a:chExt cx="1712700" cy="1230715"/>
          </a:xfrm>
        </p:grpSpPr>
        <p:sp>
          <p:nvSpPr>
            <p:cNvPr id="204" name="Google Shape;204;g70c81bfb25_0_10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70c81bfb25_0_10"/>
            <p:cNvSpPr txBox="1"/>
            <p:nvPr/>
          </p:nvSpPr>
          <p:spPr>
            <a:xfrm>
              <a:off x="5234191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/2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g70c81bfb25_0_10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g70c81bfb25_0_10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Begin final modifications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Maintenance and Consumer Review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g70c81bfb25_0_10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g70c81bfb25_0_10"/>
          <p:cNvSpPr/>
          <p:nvPr/>
        </p:nvSpPr>
        <p:spPr>
          <a:xfrm rot="-984554">
            <a:off x="1162545" y="3309617"/>
            <a:ext cx="1822326" cy="94452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" name="Google Shape;210;g70c81bfb25_0_10"/>
          <p:cNvGrpSpPr/>
          <p:nvPr/>
        </p:nvGrpSpPr>
        <p:grpSpPr>
          <a:xfrm>
            <a:off x="4843648" y="1251631"/>
            <a:ext cx="2867155" cy="2034576"/>
            <a:chOff x="3692203" y="1221570"/>
            <a:chExt cx="1756943" cy="1246753"/>
          </a:xfrm>
        </p:grpSpPr>
        <p:sp>
          <p:nvSpPr>
            <p:cNvPr id="211" name="Google Shape;211;g70c81bfb25_0_10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g70c81bfb25_0_10"/>
            <p:cNvSpPr txBox="1"/>
            <p:nvPr/>
          </p:nvSpPr>
          <p:spPr>
            <a:xfrm>
              <a:off x="4204633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19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g70c81bfb25_0_10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g70c81bfb25_0_10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g70c81bfb25_0_10"/>
            <p:cNvSpPr txBox="1"/>
            <p:nvPr/>
          </p:nvSpPr>
          <p:spPr>
            <a:xfrm>
              <a:off x="3736446" y="1258762"/>
              <a:ext cx="17127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</a:t>
              </a: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Preparations for Senior Expo       presentation</a:t>
              </a:r>
              <a:endParaRPr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6" name="Google Shape;216;g70c81bfb25_0_10"/>
          <p:cNvGrpSpPr/>
          <p:nvPr/>
        </p:nvGrpSpPr>
        <p:grpSpPr>
          <a:xfrm>
            <a:off x="3185989" y="3428990"/>
            <a:ext cx="2794955" cy="2008405"/>
            <a:chOff x="4734203" y="2543425"/>
            <a:chExt cx="1712700" cy="1230715"/>
          </a:xfrm>
        </p:grpSpPr>
        <p:sp>
          <p:nvSpPr>
            <p:cNvPr id="217" name="Google Shape;217;g70c81bfb25_0_10"/>
            <p:cNvSpPr/>
            <p:nvPr/>
          </p:nvSpPr>
          <p:spPr>
            <a:xfrm rot="-1789476">
              <a:off x="551032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g70c81bfb25_0_10"/>
            <p:cNvSpPr txBox="1"/>
            <p:nvPr/>
          </p:nvSpPr>
          <p:spPr>
            <a:xfrm>
              <a:off x="5234191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/0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6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g70c81bfb25_0_10"/>
            <p:cNvSpPr/>
            <p:nvPr/>
          </p:nvSpPr>
          <p:spPr>
            <a:xfrm>
              <a:off x="4734203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70c81bfb25_0_10"/>
            <p:cNvSpPr txBox="1"/>
            <p:nvPr/>
          </p:nvSpPr>
          <p:spPr>
            <a:xfrm>
              <a:off x="4778453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</a:t>
              </a: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Finalize achievable front-end deliverables and features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 2nd Reintegration of </a:t>
              </a: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components</a:t>
              </a:r>
              <a:endParaRPr b="0" i="0" sz="12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g70c81bfb25_0_10"/>
            <p:cNvSpPr/>
            <p:nvPr/>
          </p:nvSpPr>
          <p:spPr>
            <a:xfrm>
              <a:off x="5545553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" name="Google Shape;222;g70c81bfb25_0_10"/>
          <p:cNvGrpSpPr/>
          <p:nvPr/>
        </p:nvGrpSpPr>
        <p:grpSpPr>
          <a:xfrm>
            <a:off x="1578475" y="1251631"/>
            <a:ext cx="2794955" cy="2034576"/>
            <a:chOff x="3692203" y="1221570"/>
            <a:chExt cx="1712700" cy="1246753"/>
          </a:xfrm>
        </p:grpSpPr>
        <p:sp>
          <p:nvSpPr>
            <p:cNvPr id="223" name="Google Shape;223;g70c81bfb25_0_10"/>
            <p:cNvSpPr/>
            <p:nvPr/>
          </p:nvSpPr>
          <p:spPr>
            <a:xfrm rot="-1789476">
              <a:off x="446832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70c81bfb25_0_10"/>
            <p:cNvSpPr txBox="1"/>
            <p:nvPr/>
          </p:nvSpPr>
          <p:spPr>
            <a:xfrm>
              <a:off x="4204633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g70c81bfb25_0_10"/>
            <p:cNvSpPr/>
            <p:nvPr/>
          </p:nvSpPr>
          <p:spPr>
            <a:xfrm>
              <a:off x="3692203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70c81bfb25_0_10"/>
            <p:cNvSpPr/>
            <p:nvPr/>
          </p:nvSpPr>
          <p:spPr>
            <a:xfrm rot="10800000">
              <a:off x="4503528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g70c81bfb25_0_10"/>
            <p:cNvSpPr txBox="1"/>
            <p:nvPr/>
          </p:nvSpPr>
          <p:spPr>
            <a:xfrm>
              <a:off x="3736453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Begi</a:t>
              </a: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n Refactoring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Finish persistent fetch to Space-Track</a:t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100"/>
                </a:spcBef>
                <a:spcAft>
                  <a:spcPts val="210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sz="12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8" name="Google Shape;228;g70c81bfb25_0_10"/>
          <p:cNvSpPr txBox="1"/>
          <p:nvPr>
            <p:ph idx="4294967295" type="title"/>
          </p:nvPr>
        </p:nvSpPr>
        <p:spPr>
          <a:xfrm>
            <a:off x="1522413" y="-1524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Estimated </a:t>
            </a:r>
            <a:r>
              <a:rPr lang="en-US"/>
              <a:t>Senior Project II Timeline</a:t>
            </a:r>
            <a:endParaRPr/>
          </a:p>
        </p:txBody>
      </p:sp>
      <p:grpSp>
        <p:nvGrpSpPr>
          <p:cNvPr id="229" name="Google Shape;229;g70c81bfb25_0_10"/>
          <p:cNvGrpSpPr/>
          <p:nvPr/>
        </p:nvGrpSpPr>
        <p:grpSpPr>
          <a:xfrm>
            <a:off x="8200479" y="1251631"/>
            <a:ext cx="2794955" cy="2034576"/>
            <a:chOff x="5770307" y="1221570"/>
            <a:chExt cx="1712700" cy="1246753"/>
          </a:xfrm>
        </p:grpSpPr>
        <p:sp>
          <p:nvSpPr>
            <p:cNvPr id="230" name="Google Shape;230;g70c81bfb25_0_10"/>
            <p:cNvSpPr/>
            <p:nvPr/>
          </p:nvSpPr>
          <p:spPr>
            <a:xfrm rot="-1789476">
              <a:off x="6546711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g70c81bfb25_0_10"/>
            <p:cNvSpPr txBox="1"/>
            <p:nvPr/>
          </p:nvSpPr>
          <p:spPr>
            <a:xfrm>
              <a:off x="6290844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05</a:t>
              </a:r>
              <a:r>
                <a:rPr b="1" i="0" lang="en-US" sz="1400" u="none" cap="none" strike="noStrike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/</a:t>
              </a:r>
              <a:r>
                <a:rPr b="1"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</a:t>
              </a:r>
              <a:endParaRPr b="1" baseline="30000" i="0" sz="1400" u="none" cap="none" strike="noStrike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g70c81bfb25_0_10"/>
            <p:cNvSpPr/>
            <p:nvPr/>
          </p:nvSpPr>
          <p:spPr>
            <a:xfrm>
              <a:off x="5770307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70c81bfb25_0_10"/>
            <p:cNvSpPr/>
            <p:nvPr/>
          </p:nvSpPr>
          <p:spPr>
            <a:xfrm rot="10800000">
              <a:off x="6581632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70c81bfb25_0_10"/>
            <p:cNvSpPr txBox="1"/>
            <p:nvPr/>
          </p:nvSpPr>
          <p:spPr>
            <a:xfrm>
              <a:off x="5814557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875" lIns="121875" spcFirstLastPara="1" rIns="121875" wrap="square" tIns="12187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-&gt; Project Completion</a:t>
              </a:r>
              <a:endParaRPr b="0" i="0" sz="1400" u="none" cap="none" strike="noStrike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lang="en-US"/>
              <a:t>Project Assignments</a:t>
            </a:r>
            <a:endParaRPr/>
          </a:p>
        </p:txBody>
      </p:sp>
      <p:sp>
        <p:nvSpPr>
          <p:cNvPr id="92" name="Google Shape;92;p3"/>
          <p:cNvSpPr txBox="1"/>
          <p:nvPr>
            <p:ph idx="1" type="body"/>
          </p:nvPr>
        </p:nvSpPr>
        <p:spPr>
          <a:xfrm>
            <a:off x="832720" y="1845275"/>
            <a:ext cx="52617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38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Unity to create simulation experience</a:t>
            </a:r>
            <a:endParaRPr/>
          </a:p>
          <a:p>
            <a:pPr indent="-2238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Space-Track.org data TLE Repository</a:t>
            </a:r>
            <a:endParaRPr/>
          </a:p>
          <a:p>
            <a:pPr indent="-1857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MongoDB for Persisted TLE data</a:t>
            </a:r>
            <a:endParaRPr/>
          </a:p>
          <a:p>
            <a:pPr indent="-185736" lvl="0" marL="223836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Microsoft stack for Server-Client side application.</a:t>
            </a:r>
            <a:endParaRPr/>
          </a:p>
        </p:txBody>
      </p:sp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4425" y="2130900"/>
            <a:ext cx="5562500" cy="32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43b6f6205_0_12"/>
          <p:cNvSpPr txBox="1"/>
          <p:nvPr>
            <p:ph type="title"/>
          </p:nvPr>
        </p:nvSpPr>
        <p:spPr>
          <a:xfrm>
            <a:off x="1055604" y="1905000"/>
            <a:ext cx="3596700" cy="2667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MongoDB</a:t>
            </a:r>
            <a:endParaRPr/>
          </a:p>
        </p:txBody>
      </p:sp>
      <p:sp>
        <p:nvSpPr>
          <p:cNvPr id="100" name="Google Shape;100;g743b6f6205_0_12"/>
          <p:cNvSpPr txBox="1"/>
          <p:nvPr>
            <p:ph idx="1" type="body"/>
          </p:nvPr>
        </p:nvSpPr>
        <p:spPr>
          <a:xfrm>
            <a:off x="1065213" y="4648200"/>
            <a:ext cx="3581400" cy="137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D</a:t>
            </a:r>
            <a:r>
              <a:rPr lang="en-US"/>
              <a:t>ocument-based DBMS that stores data in JSON-like formats.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MongoDB Atlas - cloud database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MongoDB Compass - GUI</a:t>
            </a:r>
            <a:endParaRPr/>
          </a:p>
        </p:txBody>
      </p:sp>
      <p:pic>
        <p:nvPicPr>
          <p:cNvPr id="101" name="Google Shape;101;g743b6f6205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629" y="1039425"/>
            <a:ext cx="7231718" cy="224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743b6f6205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367" y="3429012"/>
            <a:ext cx="5122241" cy="3267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921ffa09d_2_0"/>
          <p:cNvSpPr txBox="1"/>
          <p:nvPr>
            <p:ph type="title"/>
          </p:nvPr>
        </p:nvSpPr>
        <p:spPr>
          <a:xfrm>
            <a:off x="1522413" y="216125"/>
            <a:ext cx="9144000" cy="1371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TLE Capture &amp; Store Process</a:t>
            </a:r>
            <a:endParaRPr/>
          </a:p>
        </p:txBody>
      </p:sp>
      <p:sp>
        <p:nvSpPr>
          <p:cNvPr id="109" name="Google Shape;109;g7921ffa09d_2_0"/>
          <p:cNvSpPr txBox="1"/>
          <p:nvPr>
            <p:ph idx="1" type="body"/>
          </p:nvPr>
        </p:nvSpPr>
        <p:spPr>
          <a:xfrm>
            <a:off x="781125" y="1905000"/>
            <a:ext cx="52803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Retrieve data from spacetrack-org API as 3LE format in HTTP request body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Validate all TLE files via checksum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Call persistence method to convert 3lE formatted files to Bson format.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Insert into database.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File data will be pulled when satellite is chosen to be rendered.</a:t>
            </a:r>
            <a:endParaRPr/>
          </a:p>
        </p:txBody>
      </p:sp>
      <p:pic>
        <p:nvPicPr>
          <p:cNvPr id="110" name="Google Shape;110;g7921ffa09d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4419" y="1905000"/>
            <a:ext cx="5943155" cy="2524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43b6f6205_0_8"/>
          <p:cNvSpPr txBox="1"/>
          <p:nvPr>
            <p:ph type="title"/>
          </p:nvPr>
        </p:nvSpPr>
        <p:spPr>
          <a:xfrm>
            <a:off x="1522425" y="325050"/>
            <a:ext cx="9144000" cy="208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Server Side: Two-Line Elements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ISS (ZARYA)            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1 25544U 98067A   19325.45514289  .00000314  00000-0  13519-4 0  9999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2 25544  51.6463 301.5620 0006288 306.4799 195.7838 15.50019269199655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743b6f6205_0_8"/>
          <p:cNvSpPr txBox="1"/>
          <p:nvPr>
            <p:ph idx="1" type="body"/>
          </p:nvPr>
        </p:nvSpPr>
        <p:spPr>
          <a:xfrm>
            <a:off x="1522419" y="1905000"/>
            <a:ext cx="45720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Parser splices lines of string TLE data into substrings, then converted into needed variables for calculations.</a:t>
            </a:r>
            <a:endParaRPr/>
          </a:p>
          <a:p>
            <a:pPr indent="0" lvl="0" marL="45720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8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SGP4 is the model used to calculate the Earth-Centered Inertial coordinates based on the TLE data.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g743b6f6205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6532" y="1905000"/>
            <a:ext cx="4209900" cy="480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43b6f6205_0_0"/>
          <p:cNvSpPr txBox="1"/>
          <p:nvPr>
            <p:ph type="title"/>
          </p:nvPr>
        </p:nvSpPr>
        <p:spPr>
          <a:xfrm>
            <a:off x="1055604" y="1905000"/>
            <a:ext cx="3596700" cy="2667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Unity webGL</a:t>
            </a:r>
            <a:endParaRPr/>
          </a:p>
        </p:txBody>
      </p:sp>
      <p:sp>
        <p:nvSpPr>
          <p:cNvPr id="125" name="Google Shape;125;g743b6f6205_0_0"/>
          <p:cNvSpPr txBox="1"/>
          <p:nvPr>
            <p:ph idx="1" type="body"/>
          </p:nvPr>
        </p:nvSpPr>
        <p:spPr>
          <a:xfrm>
            <a:off x="1065213" y="4648200"/>
            <a:ext cx="3581400" cy="137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3D Graphic Rendering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Interactive GUI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Physics using RidgidBody</a:t>
            </a:r>
            <a:endParaRPr/>
          </a:p>
        </p:txBody>
      </p:sp>
      <p:pic>
        <p:nvPicPr>
          <p:cNvPr id="126" name="Google Shape;126;g743b6f620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825" y="505850"/>
            <a:ext cx="8263001" cy="47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743b6f6205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87" y="483600"/>
            <a:ext cx="11812650" cy="58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75823dd52b_4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650" y="504150"/>
            <a:ext cx="11657525" cy="58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75823dd52b_4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225" y="880150"/>
            <a:ext cx="5110375" cy="50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gital Blue Tunnel 16x9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Digital Blue Tunnel">
      <a:dk1>
        <a:srgbClr val="000000"/>
      </a:dk1>
      <a:lt1>
        <a:srgbClr val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