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84" r:id="rId2"/>
    <p:sldId id="286" r:id="rId3"/>
    <p:sldId id="305" r:id="rId4"/>
    <p:sldId id="299" r:id="rId5"/>
    <p:sldId id="300" r:id="rId6"/>
    <p:sldId id="30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" y="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Non-Default</c:v>
          </c:tx>
          <c:spPr>
            <a:ln w="28575">
              <a:noFill/>
            </a:ln>
          </c:spPr>
          <c:marker>
            <c:symbol val="diamond"/>
            <c:size val="11"/>
          </c:marker>
          <c:xVal>
            <c:numRef>
              <c:f>Sheet2!$A$2:$A$7</c:f>
              <c:numCache>
                <c:formatCode>General</c:formatCode>
                <c:ptCount val="6"/>
                <c:pt idx="0">
                  <c:v>25</c:v>
                </c:pt>
                <c:pt idx="1">
                  <c:v>35</c:v>
                </c:pt>
                <c:pt idx="2">
                  <c:v>45</c:v>
                </c:pt>
                <c:pt idx="3">
                  <c:v>20</c:v>
                </c:pt>
                <c:pt idx="4">
                  <c:v>35</c:v>
                </c:pt>
                <c:pt idx="5">
                  <c:v>52</c:v>
                </c:pt>
              </c:numCache>
            </c:numRef>
          </c:xVal>
          <c:yVal>
            <c:numRef>
              <c:f>Sheet2!$B$2:$B$7</c:f>
              <c:numCache>
                <c:formatCode>General</c:formatCode>
                <c:ptCount val="6"/>
                <c:pt idx="0">
                  <c:v>40000</c:v>
                </c:pt>
                <c:pt idx="1">
                  <c:v>60000</c:v>
                </c:pt>
                <c:pt idx="2">
                  <c:v>80000</c:v>
                </c:pt>
                <c:pt idx="3">
                  <c:v>20000</c:v>
                </c:pt>
                <c:pt idx="4">
                  <c:v>120000</c:v>
                </c:pt>
                <c:pt idx="5">
                  <c:v>18000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368-4A7F-8B1E-A26772C988AF}"/>
            </c:ext>
          </c:extLst>
        </c:ser>
        <c:ser>
          <c:idx val="1"/>
          <c:order val="1"/>
          <c:tx>
            <c:v>Default</c:v>
          </c:tx>
          <c:spPr>
            <a:ln w="28575">
              <a:noFill/>
            </a:ln>
          </c:spPr>
          <c:marker>
            <c:symbol val="square"/>
            <c:size val="9"/>
          </c:marker>
          <c:xVal>
            <c:numRef>
              <c:f>Sheet2!$E$2:$E$6</c:f>
              <c:numCache>
                <c:formatCode>General</c:formatCode>
                <c:ptCount val="5"/>
                <c:pt idx="0">
                  <c:v>23</c:v>
                </c:pt>
                <c:pt idx="1">
                  <c:v>40</c:v>
                </c:pt>
                <c:pt idx="2">
                  <c:v>60</c:v>
                </c:pt>
                <c:pt idx="3">
                  <c:v>48</c:v>
                </c:pt>
                <c:pt idx="4">
                  <c:v>33</c:v>
                </c:pt>
              </c:numCache>
            </c:numRef>
          </c:xVal>
          <c:yVal>
            <c:numRef>
              <c:f>Sheet2!$F$2:$F$6</c:f>
              <c:numCache>
                <c:formatCode>General</c:formatCode>
                <c:ptCount val="5"/>
                <c:pt idx="0">
                  <c:v>95000</c:v>
                </c:pt>
                <c:pt idx="1">
                  <c:v>62000</c:v>
                </c:pt>
                <c:pt idx="2">
                  <c:v>100000</c:v>
                </c:pt>
                <c:pt idx="3">
                  <c:v>220000</c:v>
                </c:pt>
                <c:pt idx="4">
                  <c:v>150000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368-4A7F-8B1E-A26772C988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421152"/>
        <c:axId val="212419584"/>
      </c:scatterChart>
      <c:valAx>
        <c:axId val="212421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2419584"/>
        <c:crosses val="autoZero"/>
        <c:crossBetween val="midCat"/>
      </c:valAx>
      <c:valAx>
        <c:axId val="212419584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2421152"/>
        <c:crosses val="autoZero"/>
        <c:crossBetween val="midCat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0.47423</cdr:x>
      <cdr:y>0.401</cdr:y>
    </cdr:from>
    <cdr:to>
      <cdr:x>0.58763</cdr:x>
      <cdr:y>0.46115</cdr:y>
    </cdr:to>
    <cdr:sp macro="" textlink="">
      <cdr:nvSpPr>
        <cdr:cNvPr id="5" name="Straight Arrow Connector 4"/>
        <cdr:cNvSpPr/>
      </cdr:nvSpPr>
      <cdr:spPr>
        <a:xfrm xmlns:a="http://schemas.openxmlformats.org/drawingml/2006/main" rot="10800000" flipV="1">
          <a:off x="3505200" y="1524000"/>
          <a:ext cx="838200" cy="22859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0.59794</cdr:x>
      <cdr:y>0.401</cdr:y>
    </cdr:from>
    <cdr:to>
      <cdr:x>0.70103</cdr:x>
      <cdr:y>0.50125</cdr:y>
    </cdr:to>
    <cdr:sp macro="" textlink="">
      <cdr:nvSpPr>
        <cdr:cNvPr id="7" name="Straight Arrow Connector 6"/>
        <cdr:cNvSpPr/>
      </cdr:nvSpPr>
      <cdr:spPr>
        <a:xfrm xmlns:a="http://schemas.openxmlformats.org/drawingml/2006/main">
          <a:off x="4419600" y="1524000"/>
          <a:ext cx="762000" cy="3810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969" y="2122311"/>
            <a:ext cx="5493632" cy="3777622"/>
          </a:xfrm>
        </p:spPr>
        <p:txBody>
          <a:bodyPr/>
          <a:lstStyle/>
          <a:p>
            <a:r>
              <a:rPr lang="en-US" dirty="0"/>
              <a:t>A riding-mower manufacturer would like to find a way of classifying families in a city into those that are likely to purchase a riding mower and those who are not likely to buy one. A pilot random sample of 12 owners and 12 non-owners in the city is undertaken. The data are shown in Table 1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7902223" y="1817511"/>
          <a:ext cx="4210753" cy="4943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8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1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Observation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Observation Income ($000’s)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Lot Size (000’s sq. ft.)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Owners=1, Non-owners=2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85.5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16.8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64.8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21.6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61.5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20.8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87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23.6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110.1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19.2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82.8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22.4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93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20.8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19.6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52.8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20.8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64.8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17.2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43.2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20.4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17.6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49.2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17.6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59.4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18.4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47.4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16.4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18.8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14.8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407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425" y="14287"/>
            <a:ext cx="9963150" cy="682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05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88C01-27BD-46A9-9AA3-83B05035B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18166-AA11-4680-A9AD-90F251F71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Credit card application approval, based on Age and Loan</a:t>
            </a:r>
          </a:p>
        </p:txBody>
      </p:sp>
    </p:spTree>
    <p:extLst>
      <p:ext uri="{BB962C8B-B14F-4D97-AF65-F5344CB8AC3E}">
        <p14:creationId xmlns:p14="http://schemas.microsoft.com/office/powerpoint/2010/main" val="338154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KNN Classification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2514600" y="1752601"/>
          <a:ext cx="7391400" cy="3800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5715000" y="5562600"/>
            <a:ext cx="539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CA" altLang="en-US"/>
              <a:t>Age</a:t>
            </a:r>
          </a:p>
        </p:txBody>
      </p:sp>
      <p:sp>
        <p:nvSpPr>
          <p:cNvPr id="12293" name="TextBox 6"/>
          <p:cNvSpPr txBox="1">
            <a:spLocks noChangeArrowheads="1"/>
          </p:cNvSpPr>
          <p:nvPr/>
        </p:nvSpPr>
        <p:spPr bwMode="auto">
          <a:xfrm>
            <a:off x="1752601" y="3352800"/>
            <a:ext cx="754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CA" altLang="en-US"/>
              <a:t>Loan$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6438901" y="2781301"/>
            <a:ext cx="838200" cy="3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6467475" y="3590925"/>
            <a:ext cx="609600" cy="133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" name="Flowchart: Connector 23"/>
          <p:cNvSpPr/>
          <p:nvPr/>
        </p:nvSpPr>
        <p:spPr>
          <a:xfrm>
            <a:off x="6781800" y="3200400"/>
            <a:ext cx="152400" cy="15240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9239219-0B43-4AD3-9A6F-0CC19F6FD836}" type="slidenum">
              <a:rPr lang="en-US" altLang="en-US">
                <a:solidFill>
                  <a:srgbClr val="898989"/>
                </a:solidFill>
              </a:rPr>
              <a:pPr/>
              <a:t>4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021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KNN Classification – </a:t>
            </a:r>
            <a:r>
              <a:rPr lang="en-CA" altLang="en-US" sz="4000"/>
              <a:t>Distance</a:t>
            </a:r>
            <a:endParaRPr lang="en-CA" alt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971800" y="1447800"/>
          <a:ext cx="6400800" cy="3973816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548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46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 dirty="0"/>
                        <a:t>Age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Loan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Default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 dirty="0"/>
                        <a:t>Distance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25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$40,000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102000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35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$60,000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82000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45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$80,000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62000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20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$20,000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122000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35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$120,000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22000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52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$18,000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124000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23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$95,000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47000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40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$62,000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80000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60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$100,000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42000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48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$220,000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78000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33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$150,000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8000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u="none" strike="noStrike" dirty="0">
                          <a:solidFill>
                            <a:srgbClr val="006600"/>
                          </a:solidFill>
                        </a:rPr>
                        <a:t>48</a:t>
                      </a:r>
                      <a:endParaRPr lang="en-CA" sz="1800" b="1" i="0" u="none" strike="noStrike" dirty="0">
                        <a:solidFill>
                          <a:srgbClr val="0066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1" u="none" strike="noStrike" dirty="0">
                          <a:solidFill>
                            <a:srgbClr val="006600"/>
                          </a:solidFill>
                        </a:rPr>
                        <a:t>$142,000</a:t>
                      </a:r>
                      <a:endParaRPr lang="en-CA" sz="1800" b="1" i="0" u="none" strike="noStrike" dirty="0">
                        <a:solidFill>
                          <a:srgbClr val="0066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u="none" strike="noStrike" dirty="0">
                          <a:solidFill>
                            <a:srgbClr val="006600"/>
                          </a:solidFill>
                        </a:rPr>
                        <a:t>?</a:t>
                      </a:r>
                      <a:endParaRPr lang="en-CA" sz="1800" b="1" i="0" u="none" strike="noStrike" dirty="0">
                        <a:solidFill>
                          <a:srgbClr val="0066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10800000">
            <a:off x="7010400" y="47244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6704013" y="5029201"/>
            <a:ext cx="306388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4343400" y="5486401"/>
          <a:ext cx="43434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3" imgW="1714320" imgH="279360" progId="Equation.3">
                  <p:embed/>
                </p:oleObj>
              </mc:Choice>
              <mc:Fallback>
                <p:oleObj name="Equation" r:id="rId3" imgW="1714320" imgH="279360" progId="Equation.3">
                  <p:embed/>
                  <p:pic>
                    <p:nvPicPr>
                      <p:cNvPr id="102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486401"/>
                        <a:ext cx="4343400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 rot="19963274">
            <a:off x="2970351" y="5654475"/>
            <a:ext cx="1557478" cy="307777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CA" altLang="en-US" sz="1400">
                <a:solidFill>
                  <a:srgbClr val="000000"/>
                </a:solidFill>
              </a:rPr>
              <a:t>Euclidean Distance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63CBE44-EC35-4B10-94AA-5D6358D24D40}" type="slidenum">
              <a:rPr lang="en-US" altLang="en-US">
                <a:solidFill>
                  <a:srgbClr val="898989"/>
                </a:solidFill>
              </a:rPr>
              <a:pPr/>
              <a:t>5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379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10398246" cy="128089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CA" dirty="0"/>
              <a:t>KNN Classification – Standardized Distance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95601" y="1447800"/>
          <a:ext cx="6477001" cy="3973816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604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4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4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3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 dirty="0"/>
                        <a:t>Age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 dirty="0"/>
                        <a:t>Loan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Default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 dirty="0"/>
                        <a:t>Distance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0.125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0.11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0.7652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0.375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0.21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0.5200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0.625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0.31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0.3160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0.01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 dirty="0"/>
                        <a:t>N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0.9245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0.375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0.50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 dirty="0"/>
                        <a:t>N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0.3428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0.8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0.6220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0.075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0.38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0.6669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0.22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 dirty="0"/>
                        <a:t>0.4437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1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0.41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0.3650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0.7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1.00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0.3861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0.325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0.65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0.3771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1" u="none" strike="noStrike" dirty="0">
                          <a:solidFill>
                            <a:srgbClr val="006600"/>
                          </a:solidFill>
                        </a:rPr>
                        <a:t>0.7</a:t>
                      </a:r>
                      <a:endParaRPr lang="en-CA" sz="1800" b="1" i="0" u="none" strike="noStrike" dirty="0">
                        <a:solidFill>
                          <a:srgbClr val="0066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1" u="none" strike="noStrike" dirty="0">
                          <a:solidFill>
                            <a:srgbClr val="006600"/>
                          </a:solidFill>
                        </a:rPr>
                        <a:t>0.61</a:t>
                      </a:r>
                      <a:endParaRPr lang="en-CA" sz="1800" b="1" i="0" u="none" strike="noStrike" dirty="0">
                        <a:solidFill>
                          <a:srgbClr val="0066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u="none" strike="noStrike" dirty="0">
                          <a:solidFill>
                            <a:srgbClr val="006600"/>
                          </a:solidFill>
                        </a:rPr>
                        <a:t>?</a:t>
                      </a:r>
                      <a:endParaRPr lang="en-CA" sz="1800" b="1" i="0" u="none" strike="noStrike" dirty="0">
                        <a:solidFill>
                          <a:srgbClr val="0066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10800000">
            <a:off x="7010400" y="24384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143501" y="3846513"/>
            <a:ext cx="2819400" cy="317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553200" y="2438400"/>
            <a:ext cx="2286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553200" y="52578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2050" name="Object 1"/>
          <p:cNvGraphicFramePr>
            <a:graphicFrameLocks noChangeAspect="1"/>
          </p:cNvGraphicFramePr>
          <p:nvPr/>
        </p:nvGraphicFramePr>
        <p:xfrm>
          <a:off x="4953000" y="5486400"/>
          <a:ext cx="23622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1066680" imgH="393480" progId="Equation.3">
                  <p:embed/>
                </p:oleObj>
              </mc:Choice>
              <mc:Fallback>
                <p:oleObj name="Equation" r:id="rId3" imgW="1066680" imgH="393480" progId="Equation.3">
                  <p:embed/>
                  <p:pic>
                    <p:nvPicPr>
                      <p:cNvPr id="205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486400"/>
                        <a:ext cx="2362200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 rot="19963274">
            <a:off x="3657636" y="5557794"/>
            <a:ext cx="1770613" cy="307777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CA" altLang="en-US" sz="1400">
                <a:solidFill>
                  <a:srgbClr val="000000"/>
                </a:solidFill>
              </a:rPr>
              <a:t>Standardized Variable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BAD446A-F24F-4B31-800F-00930CD51B69}" type="slidenum">
              <a:rPr lang="en-US" altLang="en-US">
                <a:solidFill>
                  <a:srgbClr val="898989"/>
                </a:solidFill>
              </a:rPr>
              <a:pPr/>
              <a:t>6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9091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347</TotalTime>
  <Words>324</Words>
  <Application>Microsoft Office PowerPoint</Application>
  <PresentationFormat>Widescreen</PresentationFormat>
  <Paragraphs>216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Wisp</vt:lpstr>
      <vt:lpstr>Equation</vt:lpstr>
      <vt:lpstr>Example 1</vt:lpstr>
      <vt:lpstr>PowerPoint Presentation</vt:lpstr>
      <vt:lpstr>Example 2</vt:lpstr>
      <vt:lpstr>KNN Classification</vt:lpstr>
      <vt:lpstr>KNN Classification – Distance</vt:lpstr>
      <vt:lpstr>KNN Classification – Standardized Distance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78</cp:revision>
  <dcterms:created xsi:type="dcterms:W3CDTF">2016-08-31T19:16:09Z</dcterms:created>
  <dcterms:modified xsi:type="dcterms:W3CDTF">2020-02-25T20:35:29Z</dcterms:modified>
</cp:coreProperties>
</file>