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sldIdLst>
    <p:sldId id="321" r:id="rId2"/>
    <p:sldId id="322" r:id="rId3"/>
    <p:sldId id="310" r:id="rId4"/>
    <p:sldId id="31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1E65F-3C9D-4AC9-89F5-390E3D97661A}" type="datetimeFigureOut">
              <a:rPr lang="en-US" smtClean="0"/>
              <a:pPr/>
              <a:t>1/28/2020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DF614-E641-4A77-8CEE-07AA863293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023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C6BC5FA-DE15-4196-B0AA-C8F4066BA0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52B6E0-CBDB-4712-AEE2-7DF0DB3BB78E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328706" name="Rectangle 2">
            <a:extLst>
              <a:ext uri="{FF2B5EF4-FFF2-40B4-BE49-F238E27FC236}">
                <a16:creationId xmlns:a16="http://schemas.microsoft.com/office/drawing/2014/main" id="{D1360560-673A-47C4-AB82-35ED9E5102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8707" name="Rectangle 3">
            <a:extLst>
              <a:ext uri="{FF2B5EF4-FFF2-40B4-BE49-F238E27FC236}">
                <a16:creationId xmlns:a16="http://schemas.microsoft.com/office/drawing/2014/main" id="{BFEB5601-991B-439C-9A73-474C77A446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515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E509860-63D1-4860-BDC7-9E6DE8B76F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964290-EE42-47A8-95AF-A69D287DB445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63874" name="Rectangle 2">
            <a:extLst>
              <a:ext uri="{FF2B5EF4-FFF2-40B4-BE49-F238E27FC236}">
                <a16:creationId xmlns:a16="http://schemas.microsoft.com/office/drawing/2014/main" id="{FA0FCFFA-3FD3-4F27-8846-F1750D280A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3875" name="Rectangle 3">
            <a:extLst>
              <a:ext uri="{FF2B5EF4-FFF2-40B4-BE49-F238E27FC236}">
                <a16:creationId xmlns:a16="http://schemas.microsoft.com/office/drawing/2014/main" id="{4D6C6B92-048E-4FC9-9F55-CC177CF39B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8487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8166F17-0F25-4D4F-81F2-4B263C4767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A86D89-90E8-4D92-A96B-67705C09DAB2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53634" name="Rectangle 2">
            <a:extLst>
              <a:ext uri="{FF2B5EF4-FFF2-40B4-BE49-F238E27FC236}">
                <a16:creationId xmlns:a16="http://schemas.microsoft.com/office/drawing/2014/main" id="{579AA4DF-002C-409A-AA4F-7BBDC0F636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3635" name="Rectangle 3">
            <a:extLst>
              <a:ext uri="{FF2B5EF4-FFF2-40B4-BE49-F238E27FC236}">
                <a16:creationId xmlns:a16="http://schemas.microsoft.com/office/drawing/2014/main" id="{F9055852-A3C4-419A-AD5F-A23D9ABB55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6491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1199C9B-7E72-4A73-9CDA-9A3DEAC942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BACF3D-BE9D-46B8-91AC-64FC49962809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455682" name="Rectangle 2">
            <a:extLst>
              <a:ext uri="{FF2B5EF4-FFF2-40B4-BE49-F238E27FC236}">
                <a16:creationId xmlns:a16="http://schemas.microsoft.com/office/drawing/2014/main" id="{11F959EB-358D-49EA-99F4-31C1AA89C8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5683" name="Rectangle 3">
            <a:extLst>
              <a:ext uri="{FF2B5EF4-FFF2-40B4-BE49-F238E27FC236}">
                <a16:creationId xmlns:a16="http://schemas.microsoft.com/office/drawing/2014/main" id="{D4CBB7A5-4707-450B-8DDB-0A6FFC6D72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2344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>
            <a:extLst>
              <a:ext uri="{FF2B5EF4-FFF2-40B4-BE49-F238E27FC236}">
                <a16:creationId xmlns:a16="http://schemas.microsoft.com/office/drawing/2014/main" id="{E1DA9A02-221F-40D3-9B10-E5451CC63A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Hidden Markov Model (HMM)</a:t>
            </a:r>
          </a:p>
        </p:txBody>
      </p:sp>
      <p:sp>
        <p:nvSpPr>
          <p:cNvPr id="327683" name="Rectangle 3">
            <a:extLst>
              <a:ext uri="{FF2B5EF4-FFF2-40B4-BE49-F238E27FC236}">
                <a16:creationId xmlns:a16="http://schemas.microsoft.com/office/drawing/2014/main" id="{54720C37-4140-47BA-9F16-71A428AD57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n-US" sz="2400"/>
              <a:t>Introduced in the 70’s for speech recognition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Have been shown to be good models for biosequences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Alignment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Gene prediction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Protein domain analysis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…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An observed sequence data that can be modeled by a Markov chain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State path unknown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Model parameter known or unknown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FF0000"/>
                </a:solidFill>
              </a:rPr>
              <a:t>Observed data:</a:t>
            </a:r>
            <a:r>
              <a:rPr lang="en-US" altLang="en-US" sz="2400"/>
              <a:t> emission sequences </a:t>
            </a:r>
            <a:r>
              <a:rPr lang="en-US" altLang="en-US" sz="2400" i="1">
                <a:latin typeface="Times New Roman" panose="02020603050405020304" pitchFamily="18" charset="0"/>
              </a:rPr>
              <a:t>X = (x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1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 i="1">
                <a:latin typeface="Times New Roman" panose="02020603050405020304" pitchFamily="18" charset="0"/>
              </a:rPr>
              <a:t>…x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n</a:t>
            </a:r>
            <a:r>
              <a:rPr lang="en-US" altLang="en-US" sz="2400" i="1">
                <a:latin typeface="Times New Roman" panose="02020603050405020304" pitchFamily="18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FF0000"/>
                </a:solidFill>
              </a:rPr>
              <a:t>Hidden data:</a:t>
            </a:r>
            <a:r>
              <a:rPr lang="en-US" altLang="en-US" sz="2400"/>
              <a:t> state sequences </a:t>
            </a:r>
            <a:r>
              <a:rPr lang="el-GR" altLang="en-US" sz="2400" i="1">
                <a:latin typeface="Times New Roman" panose="02020603050405020304" pitchFamily="18" charset="0"/>
              </a:rPr>
              <a:t>Π</a:t>
            </a:r>
            <a:r>
              <a:rPr lang="en-US" altLang="en-US" sz="2400" i="1">
                <a:latin typeface="Times New Roman" panose="02020603050405020304" pitchFamily="18" charset="0"/>
              </a:rPr>
              <a:t> = (</a:t>
            </a:r>
            <a:r>
              <a:rPr lang="el-GR" altLang="en-US" sz="2400" i="1">
                <a:latin typeface="Times New Roman" panose="02020603050405020304" pitchFamily="18" charset="0"/>
              </a:rPr>
              <a:t>π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1</a:t>
            </a:r>
            <a:r>
              <a:rPr lang="el-GR" altLang="en-US" sz="2400" i="1">
                <a:latin typeface="Times New Roman" panose="02020603050405020304" pitchFamily="18" charset="0"/>
              </a:rPr>
              <a:t>π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 i="1">
                <a:latin typeface="Times New Roman" panose="02020603050405020304" pitchFamily="18" charset="0"/>
              </a:rPr>
              <a:t>…</a:t>
            </a:r>
            <a:r>
              <a:rPr lang="el-GR" altLang="en-US" sz="2400" i="1">
                <a:latin typeface="Times New Roman" panose="02020603050405020304" pitchFamily="18" charset="0"/>
              </a:rPr>
              <a:t>π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n</a:t>
            </a:r>
            <a:r>
              <a:rPr lang="en-US" altLang="en-US" sz="2400" i="1">
                <a:latin typeface="Times New Roman" panose="02020603050405020304" pitchFamily="18" charset="0"/>
              </a:rPr>
              <a:t>)</a:t>
            </a:r>
            <a:endParaRPr lang="en-US" altLang="en-US" sz="2400" i="1"/>
          </a:p>
          <a:p>
            <a:pPr>
              <a:lnSpc>
                <a:spcPct val="90000"/>
              </a:lnSpc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24091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>
            <a:extLst>
              <a:ext uri="{FF2B5EF4-FFF2-40B4-BE49-F238E27FC236}">
                <a16:creationId xmlns:a16="http://schemas.microsoft.com/office/drawing/2014/main" id="{CA35D8A6-86B4-4E76-8D4E-89D9D9E72F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Hidden Markov model (HMM)</a:t>
            </a:r>
          </a:p>
        </p:txBody>
      </p:sp>
      <p:sp>
        <p:nvSpPr>
          <p:cNvPr id="462851" name="Rectangle 3">
            <a:extLst>
              <a:ext uri="{FF2B5EF4-FFF2-40B4-BE49-F238E27FC236}">
                <a16:creationId xmlns:a16="http://schemas.microsoft.com/office/drawing/2014/main" id="{3910F35F-8DF0-478C-8323-42698B75D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52600" y="1600200"/>
            <a:ext cx="6629400" cy="48006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b="1" u="sng"/>
              <a:t>Definition:</a:t>
            </a:r>
            <a:r>
              <a:rPr lang="en-US" altLang="en-US" sz="2000"/>
              <a:t> A hidden Markov model (HMM) is a five-tuple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CC0000"/>
                </a:solidFill>
              </a:rPr>
              <a:t>Alphabet</a:t>
            </a:r>
            <a:r>
              <a:rPr lang="en-US" altLang="en-US" sz="2000"/>
              <a:t> 	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 = { b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, b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, …, b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M 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}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CC0000"/>
                </a:solidFill>
                <a:sym typeface="Symbol" panose="05050102010706020507" pitchFamily="18" charset="2"/>
              </a:rPr>
              <a:t>Set of states</a:t>
            </a:r>
            <a:r>
              <a:rPr lang="en-US" altLang="en-US" sz="2000">
                <a:sym typeface="Symbol" panose="05050102010706020507" pitchFamily="18" charset="2"/>
              </a:rPr>
              <a:t> 	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Q = { 1, ..., K }</a:t>
            </a:r>
            <a:endParaRPr lang="en-US" altLang="en-US" sz="2000" i="1">
              <a:solidFill>
                <a:srgbClr val="CC0000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CC0000"/>
                </a:solidFill>
                <a:sym typeface="Symbol" panose="05050102010706020507" pitchFamily="18" charset="2"/>
              </a:rPr>
              <a:t>Transition probabilities</a:t>
            </a:r>
            <a:r>
              <a:rPr lang="en-US" altLang="en-US" sz="2000">
                <a:sym typeface="Symbol" panose="05050102010706020507" pitchFamily="18" charset="2"/>
              </a:rPr>
              <a:t> between any two states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sym typeface="Symbol" panose="05050102010706020507" pitchFamily="18" charset="2"/>
              </a:rPr>
              <a:t>		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ij</a:t>
            </a:r>
            <a:r>
              <a:rPr lang="en-US" altLang="en-US" sz="2000">
                <a:sym typeface="Symbol" panose="05050102010706020507" pitchFamily="18" charset="2"/>
              </a:rPr>
              <a:t> = transition prob from state i to state j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sym typeface="Symbol" panose="05050102010706020507" pitchFamily="18" charset="2"/>
              </a:rPr>
              <a:t>		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i1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 + … + a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iK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 = </a:t>
            </a:r>
            <a:r>
              <a:rPr lang="en-US" altLang="en-US" sz="2000"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en-US" sz="2000">
                <a:sym typeface="Symbol" panose="05050102010706020507" pitchFamily="18" charset="2"/>
              </a:rPr>
              <a:t>,   for all states 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i = 1…K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000">
              <a:sym typeface="Symbol" panose="05050102010706020507" pitchFamily="18" charset="2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CC0000"/>
                </a:solidFill>
                <a:sym typeface="Symbol" panose="05050102010706020507" pitchFamily="18" charset="2"/>
              </a:rPr>
              <a:t>Start probabilities</a:t>
            </a:r>
            <a:r>
              <a:rPr lang="en-US" altLang="en-US" sz="2000">
                <a:sym typeface="Symbol" panose="05050102010706020507" pitchFamily="18" charset="2"/>
              </a:rPr>
              <a:t> 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0i</a:t>
            </a:r>
            <a:endParaRPr lang="en-US" altLang="en-US" sz="2400" i="1">
              <a:solidFill>
                <a:srgbClr val="CC0000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>
                <a:sym typeface="Symbol" panose="05050102010706020507" pitchFamily="18" charset="2"/>
              </a:rPr>
              <a:t>		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01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 + … + a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0K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 =</a:t>
            </a:r>
            <a:r>
              <a:rPr lang="en-US" altLang="en-US" sz="2000">
                <a:latin typeface="Times New Roman" panose="02020603050405020304" pitchFamily="18" charset="0"/>
                <a:sym typeface="Symbol" panose="05050102010706020507" pitchFamily="18" charset="2"/>
              </a:rPr>
              <a:t> 1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000">
              <a:sym typeface="Symbol" panose="05050102010706020507" pitchFamily="18" charset="2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CC0000"/>
                </a:solidFill>
                <a:sym typeface="Symbol" panose="05050102010706020507" pitchFamily="18" charset="2"/>
              </a:rPr>
              <a:t>Emission probabilities</a:t>
            </a:r>
            <a:r>
              <a:rPr lang="en-US" altLang="en-US" sz="2000">
                <a:sym typeface="Symbol" panose="05050102010706020507" pitchFamily="18" charset="2"/>
              </a:rPr>
              <a:t> within each state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		e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k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(b) = P( x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 = b | 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 = k)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		e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k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(b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) + … + e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k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(b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) = </a:t>
            </a:r>
            <a:r>
              <a:rPr lang="en-US" altLang="en-US" sz="2000"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en-US" sz="2000">
                <a:sym typeface="Symbol" panose="05050102010706020507" pitchFamily="18" charset="2"/>
              </a:rPr>
              <a:t>,   for all states</a:t>
            </a:r>
            <a:r>
              <a:rPr lang="en-US" altLang="en-US" sz="2000" i="1">
                <a:latin typeface="Times New Roman" panose="02020603050405020304" pitchFamily="18" charset="0"/>
                <a:sym typeface="Symbol" panose="05050102010706020507" pitchFamily="18" charset="2"/>
              </a:rPr>
              <a:t> k = 1…K</a:t>
            </a:r>
          </a:p>
        </p:txBody>
      </p:sp>
      <p:sp>
        <p:nvSpPr>
          <p:cNvPr id="462852" name="Oval 4">
            <a:extLst>
              <a:ext uri="{FF2B5EF4-FFF2-40B4-BE49-F238E27FC236}">
                <a16:creationId xmlns:a16="http://schemas.microsoft.com/office/drawing/2014/main" id="{666AFDCA-ACBB-4B4E-B155-0FB5BAC93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2451" y="4114801"/>
            <a:ext cx="530225" cy="530225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99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solidFill>
                  <a:srgbClr val="FF0000"/>
                </a:solidFill>
              </a:rPr>
              <a:t>K</a:t>
            </a:r>
          </a:p>
        </p:txBody>
      </p:sp>
      <p:sp>
        <p:nvSpPr>
          <p:cNvPr id="462853" name="Oval 5">
            <a:extLst>
              <a:ext uri="{FF2B5EF4-FFF2-40B4-BE49-F238E27FC236}">
                <a16:creationId xmlns:a16="http://schemas.microsoft.com/office/drawing/2014/main" id="{759C465A-0216-4C55-9E48-459443A75B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2451" y="2514601"/>
            <a:ext cx="530225" cy="530225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99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62854" name="Oval 6">
            <a:extLst>
              <a:ext uri="{FF2B5EF4-FFF2-40B4-BE49-F238E27FC236}">
                <a16:creationId xmlns:a16="http://schemas.microsoft.com/office/drawing/2014/main" id="{B4E41D68-1667-4C89-B015-DD82540B8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0251" y="4114801"/>
            <a:ext cx="530225" cy="530225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99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462855" name="Oval 7">
            <a:extLst>
              <a:ext uri="{FF2B5EF4-FFF2-40B4-BE49-F238E27FC236}">
                <a16:creationId xmlns:a16="http://schemas.microsoft.com/office/drawing/2014/main" id="{1FA45011-7B67-4083-98E8-24CA38536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0251" y="2514601"/>
            <a:ext cx="530225" cy="530225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99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 b="1">
                <a:solidFill>
                  <a:srgbClr val="FF0000"/>
                </a:solidFill>
              </a:rPr>
              <a:t>2</a:t>
            </a:r>
          </a:p>
        </p:txBody>
      </p:sp>
      <p:cxnSp>
        <p:nvCxnSpPr>
          <p:cNvPr id="462856" name="AutoShape 8">
            <a:extLst>
              <a:ext uri="{FF2B5EF4-FFF2-40B4-BE49-F238E27FC236}">
                <a16:creationId xmlns:a16="http://schemas.microsoft.com/office/drawing/2014/main" id="{DC3D65DA-CAF5-428E-8E4A-7CC13DBF6A35}"/>
              </a:ext>
            </a:extLst>
          </p:cNvPr>
          <p:cNvCxnSpPr>
            <a:cxnSpLocks noChangeShapeType="1"/>
            <a:stCxn id="462853" idx="7"/>
            <a:endCxn id="462855" idx="1"/>
          </p:cNvCxnSpPr>
          <p:nvPr/>
        </p:nvCxnSpPr>
        <p:spPr bwMode="auto">
          <a:xfrm>
            <a:off x="8624888" y="2573338"/>
            <a:ext cx="1073150" cy="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57" name="AutoShape 9">
            <a:extLst>
              <a:ext uri="{FF2B5EF4-FFF2-40B4-BE49-F238E27FC236}">
                <a16:creationId xmlns:a16="http://schemas.microsoft.com/office/drawing/2014/main" id="{CF9E4C72-0500-4809-B452-18BFDD3A0478}"/>
              </a:ext>
            </a:extLst>
          </p:cNvPr>
          <p:cNvCxnSpPr>
            <a:cxnSpLocks noChangeShapeType="1"/>
            <a:stCxn id="462855" idx="3"/>
            <a:endCxn id="462853" idx="5"/>
          </p:cNvCxnSpPr>
          <p:nvPr/>
        </p:nvCxnSpPr>
        <p:spPr bwMode="auto">
          <a:xfrm flipH="1">
            <a:off x="8624888" y="2986088"/>
            <a:ext cx="1073150" cy="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58" name="AutoShape 10">
            <a:extLst>
              <a:ext uri="{FF2B5EF4-FFF2-40B4-BE49-F238E27FC236}">
                <a16:creationId xmlns:a16="http://schemas.microsoft.com/office/drawing/2014/main" id="{3B294055-C734-43F6-A7E6-6D2689163234}"/>
              </a:ext>
            </a:extLst>
          </p:cNvPr>
          <p:cNvCxnSpPr>
            <a:cxnSpLocks noChangeShapeType="1"/>
            <a:stCxn id="462853" idx="5"/>
            <a:endCxn id="462852" idx="7"/>
          </p:cNvCxnSpPr>
          <p:nvPr/>
        </p:nvCxnSpPr>
        <p:spPr bwMode="auto">
          <a:xfrm>
            <a:off x="8624888" y="2986088"/>
            <a:ext cx="0" cy="118745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59" name="AutoShape 11">
            <a:extLst>
              <a:ext uri="{FF2B5EF4-FFF2-40B4-BE49-F238E27FC236}">
                <a16:creationId xmlns:a16="http://schemas.microsoft.com/office/drawing/2014/main" id="{76F2ACDF-561D-473C-B5AB-97ABB0C0D294}"/>
              </a:ext>
            </a:extLst>
          </p:cNvPr>
          <p:cNvCxnSpPr>
            <a:cxnSpLocks noChangeShapeType="1"/>
            <a:stCxn id="462852" idx="1"/>
            <a:endCxn id="462853" idx="3"/>
          </p:cNvCxnSpPr>
          <p:nvPr/>
        </p:nvCxnSpPr>
        <p:spPr bwMode="auto">
          <a:xfrm flipV="1">
            <a:off x="8250238" y="2986088"/>
            <a:ext cx="0" cy="118745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60" name="AutoShape 12">
            <a:extLst>
              <a:ext uri="{FF2B5EF4-FFF2-40B4-BE49-F238E27FC236}">
                <a16:creationId xmlns:a16="http://schemas.microsoft.com/office/drawing/2014/main" id="{5D3FB33B-E8CA-4068-97DF-1A66B8EFD979}"/>
              </a:ext>
            </a:extLst>
          </p:cNvPr>
          <p:cNvCxnSpPr>
            <a:cxnSpLocks noChangeShapeType="1"/>
            <a:stCxn id="462853" idx="6"/>
            <a:endCxn id="462854" idx="0"/>
          </p:cNvCxnSpPr>
          <p:nvPr/>
        </p:nvCxnSpPr>
        <p:spPr bwMode="auto">
          <a:xfrm>
            <a:off x="8721725" y="2779714"/>
            <a:ext cx="1163638" cy="1316037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61" name="AutoShape 13">
            <a:extLst>
              <a:ext uri="{FF2B5EF4-FFF2-40B4-BE49-F238E27FC236}">
                <a16:creationId xmlns:a16="http://schemas.microsoft.com/office/drawing/2014/main" id="{C5E0AD43-D9B4-4D60-9364-6E5DDD91BE09}"/>
              </a:ext>
            </a:extLst>
          </p:cNvPr>
          <p:cNvCxnSpPr>
            <a:cxnSpLocks noChangeShapeType="1"/>
            <a:stCxn id="462854" idx="2"/>
            <a:endCxn id="462853" idx="4"/>
          </p:cNvCxnSpPr>
          <p:nvPr/>
        </p:nvCxnSpPr>
        <p:spPr bwMode="auto">
          <a:xfrm flipH="1" flipV="1">
            <a:off x="8437564" y="3063875"/>
            <a:ext cx="1163637" cy="1316038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62" name="AutoShape 14">
            <a:extLst>
              <a:ext uri="{FF2B5EF4-FFF2-40B4-BE49-F238E27FC236}">
                <a16:creationId xmlns:a16="http://schemas.microsoft.com/office/drawing/2014/main" id="{9CBD2294-B1A4-4622-9E88-71AD51A81825}"/>
              </a:ext>
            </a:extLst>
          </p:cNvPr>
          <p:cNvCxnSpPr>
            <a:cxnSpLocks noChangeShapeType="1"/>
            <a:stCxn id="462855" idx="5"/>
            <a:endCxn id="462854" idx="7"/>
          </p:cNvCxnSpPr>
          <p:nvPr/>
        </p:nvCxnSpPr>
        <p:spPr bwMode="auto">
          <a:xfrm>
            <a:off x="10072688" y="2986088"/>
            <a:ext cx="0" cy="118745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63" name="AutoShape 15">
            <a:extLst>
              <a:ext uri="{FF2B5EF4-FFF2-40B4-BE49-F238E27FC236}">
                <a16:creationId xmlns:a16="http://schemas.microsoft.com/office/drawing/2014/main" id="{5EB91C99-37FB-4A49-A119-9166D211FCBA}"/>
              </a:ext>
            </a:extLst>
          </p:cNvPr>
          <p:cNvCxnSpPr>
            <a:cxnSpLocks noChangeShapeType="1"/>
            <a:stCxn id="462854" idx="1"/>
            <a:endCxn id="462855" idx="3"/>
          </p:cNvCxnSpPr>
          <p:nvPr/>
        </p:nvCxnSpPr>
        <p:spPr bwMode="auto">
          <a:xfrm flipV="1">
            <a:off x="9698038" y="2986088"/>
            <a:ext cx="0" cy="118745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64" name="AutoShape 16">
            <a:extLst>
              <a:ext uri="{FF2B5EF4-FFF2-40B4-BE49-F238E27FC236}">
                <a16:creationId xmlns:a16="http://schemas.microsoft.com/office/drawing/2014/main" id="{6B821FC5-8AE2-410C-B6D6-A709891070EC}"/>
              </a:ext>
            </a:extLst>
          </p:cNvPr>
          <p:cNvCxnSpPr>
            <a:cxnSpLocks noChangeShapeType="1"/>
            <a:stCxn id="462852" idx="7"/>
            <a:endCxn id="462854" idx="1"/>
          </p:cNvCxnSpPr>
          <p:nvPr/>
        </p:nvCxnSpPr>
        <p:spPr bwMode="auto">
          <a:xfrm>
            <a:off x="8624888" y="4173538"/>
            <a:ext cx="1073150" cy="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65" name="AutoShape 17">
            <a:extLst>
              <a:ext uri="{FF2B5EF4-FFF2-40B4-BE49-F238E27FC236}">
                <a16:creationId xmlns:a16="http://schemas.microsoft.com/office/drawing/2014/main" id="{96911DA1-9EA3-4058-A603-F99D56237826}"/>
              </a:ext>
            </a:extLst>
          </p:cNvPr>
          <p:cNvCxnSpPr>
            <a:cxnSpLocks noChangeShapeType="1"/>
            <a:stCxn id="462854" idx="3"/>
            <a:endCxn id="462852" idx="5"/>
          </p:cNvCxnSpPr>
          <p:nvPr/>
        </p:nvCxnSpPr>
        <p:spPr bwMode="auto">
          <a:xfrm flipH="1">
            <a:off x="8624888" y="4586288"/>
            <a:ext cx="1073150" cy="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66" name="AutoShape 18">
            <a:extLst>
              <a:ext uri="{FF2B5EF4-FFF2-40B4-BE49-F238E27FC236}">
                <a16:creationId xmlns:a16="http://schemas.microsoft.com/office/drawing/2014/main" id="{37DD9307-7350-4FB0-B3D5-8D0277A66F93}"/>
              </a:ext>
            </a:extLst>
          </p:cNvPr>
          <p:cNvCxnSpPr>
            <a:cxnSpLocks noChangeShapeType="1"/>
            <a:stCxn id="462852" idx="0"/>
            <a:endCxn id="462855" idx="2"/>
          </p:cNvCxnSpPr>
          <p:nvPr/>
        </p:nvCxnSpPr>
        <p:spPr bwMode="auto">
          <a:xfrm flipV="1">
            <a:off x="8437564" y="2779714"/>
            <a:ext cx="1163637" cy="1316037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67" name="AutoShape 19">
            <a:extLst>
              <a:ext uri="{FF2B5EF4-FFF2-40B4-BE49-F238E27FC236}">
                <a16:creationId xmlns:a16="http://schemas.microsoft.com/office/drawing/2014/main" id="{2E41C72D-5693-4474-A1D0-BB969B308438}"/>
              </a:ext>
            </a:extLst>
          </p:cNvPr>
          <p:cNvCxnSpPr>
            <a:cxnSpLocks noChangeShapeType="1"/>
            <a:stCxn id="462855" idx="4"/>
            <a:endCxn id="462852" idx="6"/>
          </p:cNvCxnSpPr>
          <p:nvPr/>
        </p:nvCxnSpPr>
        <p:spPr bwMode="auto">
          <a:xfrm flipH="1">
            <a:off x="8721725" y="3063875"/>
            <a:ext cx="1163638" cy="1316038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68" name="AutoShape 20">
            <a:extLst>
              <a:ext uri="{FF2B5EF4-FFF2-40B4-BE49-F238E27FC236}">
                <a16:creationId xmlns:a16="http://schemas.microsoft.com/office/drawing/2014/main" id="{62763AC9-3E56-442F-9480-89AC8EC84D39}"/>
              </a:ext>
            </a:extLst>
          </p:cNvPr>
          <p:cNvCxnSpPr>
            <a:cxnSpLocks noChangeShapeType="1"/>
            <a:stCxn id="462853" idx="0"/>
            <a:endCxn id="462853" idx="2"/>
          </p:cNvCxnSpPr>
          <p:nvPr/>
        </p:nvCxnSpPr>
        <p:spPr bwMode="auto">
          <a:xfrm rot="16200000" flipH="1" flipV="1">
            <a:off x="8153401" y="2495551"/>
            <a:ext cx="284163" cy="284163"/>
          </a:xfrm>
          <a:prstGeom prst="curvedConnector4">
            <a:avLst>
              <a:gd name="adj1" fmla="val -73741"/>
              <a:gd name="adj2" fmla="val 173741"/>
            </a:avLst>
          </a:prstGeom>
          <a:noFill/>
          <a:ln w="317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69" name="AutoShape 21">
            <a:extLst>
              <a:ext uri="{FF2B5EF4-FFF2-40B4-BE49-F238E27FC236}">
                <a16:creationId xmlns:a16="http://schemas.microsoft.com/office/drawing/2014/main" id="{D31A3F02-5323-4171-8A7D-B24E4D71F03E}"/>
              </a:ext>
            </a:extLst>
          </p:cNvPr>
          <p:cNvCxnSpPr>
            <a:cxnSpLocks noChangeShapeType="1"/>
            <a:stCxn id="462855" idx="0"/>
            <a:endCxn id="462855" idx="6"/>
          </p:cNvCxnSpPr>
          <p:nvPr/>
        </p:nvCxnSpPr>
        <p:spPr bwMode="auto">
          <a:xfrm rot="5400000" flipV="1">
            <a:off x="9885363" y="2495551"/>
            <a:ext cx="284163" cy="284162"/>
          </a:xfrm>
          <a:prstGeom prst="curvedConnector4">
            <a:avLst>
              <a:gd name="adj1" fmla="val -73741"/>
              <a:gd name="adj2" fmla="val 173741"/>
            </a:avLst>
          </a:prstGeom>
          <a:noFill/>
          <a:ln w="317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70" name="AutoShape 22">
            <a:extLst>
              <a:ext uri="{FF2B5EF4-FFF2-40B4-BE49-F238E27FC236}">
                <a16:creationId xmlns:a16="http://schemas.microsoft.com/office/drawing/2014/main" id="{484BAA62-04DB-42D3-97B8-CB612CBF5B4B}"/>
              </a:ext>
            </a:extLst>
          </p:cNvPr>
          <p:cNvCxnSpPr>
            <a:cxnSpLocks noChangeShapeType="1"/>
            <a:stCxn id="462854" idx="6"/>
            <a:endCxn id="462854" idx="4"/>
          </p:cNvCxnSpPr>
          <p:nvPr/>
        </p:nvCxnSpPr>
        <p:spPr bwMode="auto">
          <a:xfrm flipH="1">
            <a:off x="9885363" y="4379913"/>
            <a:ext cx="284162" cy="284162"/>
          </a:xfrm>
          <a:prstGeom prst="curvedConnector4">
            <a:avLst>
              <a:gd name="adj1" fmla="val -73741"/>
              <a:gd name="adj2" fmla="val 173741"/>
            </a:avLst>
          </a:prstGeom>
          <a:noFill/>
          <a:ln w="317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71" name="AutoShape 23">
            <a:extLst>
              <a:ext uri="{FF2B5EF4-FFF2-40B4-BE49-F238E27FC236}">
                <a16:creationId xmlns:a16="http://schemas.microsoft.com/office/drawing/2014/main" id="{C6C2F540-81AA-4F46-BEB6-D09A420DACC2}"/>
              </a:ext>
            </a:extLst>
          </p:cNvPr>
          <p:cNvCxnSpPr>
            <a:cxnSpLocks noChangeShapeType="1"/>
            <a:stCxn id="462852" idx="4"/>
            <a:endCxn id="462852" idx="2"/>
          </p:cNvCxnSpPr>
          <p:nvPr/>
        </p:nvCxnSpPr>
        <p:spPr bwMode="auto">
          <a:xfrm rot="16200000" flipV="1">
            <a:off x="8153401" y="4379913"/>
            <a:ext cx="284162" cy="284163"/>
          </a:xfrm>
          <a:prstGeom prst="curvedConnector4">
            <a:avLst>
              <a:gd name="adj1" fmla="val -73741"/>
              <a:gd name="adj2" fmla="val 173741"/>
            </a:avLst>
          </a:prstGeom>
          <a:noFill/>
          <a:ln w="31750">
            <a:solidFill>
              <a:schemeClr val="hlink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13552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285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>
            <a:extLst>
              <a:ext uri="{FF2B5EF4-FFF2-40B4-BE49-F238E27FC236}">
                <a16:creationId xmlns:a16="http://schemas.microsoft.com/office/drawing/2014/main" id="{30558F3E-9337-42B2-AF4C-A4A8B0C297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Markov models</a:t>
            </a:r>
          </a:p>
        </p:txBody>
      </p:sp>
      <p:sp>
        <p:nvSpPr>
          <p:cNvPr id="452611" name="Rectangle 3">
            <a:extLst>
              <a:ext uri="{FF2B5EF4-FFF2-40B4-BE49-F238E27FC236}">
                <a16:creationId xmlns:a16="http://schemas.microsoft.com/office/drawing/2014/main" id="{05EF96FB-71AC-415E-B79D-DA3FFA498E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2800"/>
              <a:t>A sequence of random variables is a </a:t>
            </a:r>
            <a:r>
              <a:rPr lang="en-US" altLang="en-US" sz="2800" i="1">
                <a:latin typeface="Times New Roman" panose="02020603050405020304" pitchFamily="18" charset="0"/>
              </a:rPr>
              <a:t>k</a:t>
            </a:r>
            <a:r>
              <a:rPr lang="en-US" altLang="en-US" sz="2800" i="1"/>
              <a:t>-th order Markov chain </a:t>
            </a:r>
            <a:r>
              <a:rPr lang="en-US" altLang="en-US" sz="2800"/>
              <a:t>if, for all </a:t>
            </a:r>
            <a:r>
              <a:rPr lang="en-US" altLang="en-US" sz="2800" i="1"/>
              <a:t>i</a:t>
            </a:r>
            <a:r>
              <a:rPr lang="en-US" altLang="en-US" sz="2800"/>
              <a:t>, </a:t>
            </a:r>
            <a:r>
              <a:rPr lang="en-US" altLang="en-US" sz="2800" i="1"/>
              <a:t>i</a:t>
            </a:r>
            <a:r>
              <a:rPr lang="en-US" altLang="en-US" sz="2800" i="1" baseline="30000"/>
              <a:t>th</a:t>
            </a:r>
            <a:r>
              <a:rPr lang="en-US" altLang="en-US" sz="2800" i="1"/>
              <a:t> </a:t>
            </a:r>
            <a:r>
              <a:rPr lang="en-US" altLang="en-US" sz="2800"/>
              <a:t>value is independent of all but the previous </a:t>
            </a:r>
            <a:r>
              <a:rPr lang="en-US" altLang="en-US" sz="2800" i="1"/>
              <a:t>k </a:t>
            </a:r>
            <a:r>
              <a:rPr lang="en-US" altLang="en-US" sz="2800"/>
              <a:t>values:</a:t>
            </a:r>
          </a:p>
          <a:p>
            <a:pPr>
              <a:buFontTx/>
              <a:buNone/>
            </a:pPr>
            <a:endParaRPr lang="en-US" altLang="en-US" sz="2800"/>
          </a:p>
          <a:p>
            <a:endParaRPr lang="en-US" altLang="en-US" sz="2400">
              <a:solidFill>
                <a:srgbClr val="000099"/>
              </a:solidFill>
            </a:endParaRPr>
          </a:p>
          <a:p>
            <a:r>
              <a:rPr lang="en-US" altLang="en-US" sz="2400">
                <a:solidFill>
                  <a:srgbClr val="000099"/>
                </a:solidFill>
              </a:rPr>
              <a:t>First order (k=1)</a:t>
            </a:r>
            <a:r>
              <a:rPr lang="en-US" altLang="en-US" sz="2400"/>
              <a:t>:</a:t>
            </a:r>
          </a:p>
          <a:p>
            <a:r>
              <a:rPr lang="en-US" altLang="en-US" sz="2400"/>
              <a:t>Second order:</a:t>
            </a:r>
          </a:p>
          <a:p>
            <a:r>
              <a:rPr lang="en-US" altLang="en-US" sz="2400"/>
              <a:t>0</a:t>
            </a:r>
            <a:r>
              <a:rPr lang="en-US" altLang="en-US" sz="2400" baseline="30000"/>
              <a:t>th</a:t>
            </a:r>
            <a:r>
              <a:rPr lang="en-US" altLang="en-US" sz="2400"/>
              <a:t> order: (independence)</a:t>
            </a:r>
            <a:r>
              <a:rPr lang="en-US" altLang="en-US" sz="2800"/>
              <a:t> </a:t>
            </a:r>
          </a:p>
        </p:txBody>
      </p:sp>
      <p:pic>
        <p:nvPicPr>
          <p:cNvPr id="452612" name="Picture 4">
            <a:extLst>
              <a:ext uri="{FF2B5EF4-FFF2-40B4-BE49-F238E27FC236}">
                <a16:creationId xmlns:a16="http://schemas.microsoft.com/office/drawing/2014/main" id="{F045275A-3091-4856-861F-A957C888A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924" y="3526173"/>
            <a:ext cx="7154863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2613" name="Picture 5">
            <a:extLst>
              <a:ext uri="{FF2B5EF4-FFF2-40B4-BE49-F238E27FC236}">
                <a16:creationId xmlns:a16="http://schemas.microsoft.com/office/drawing/2014/main" id="{849A056F-0363-4390-8062-B3CA466E35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323" y="4289760"/>
            <a:ext cx="4724400" cy="53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2614" name="Picture 6">
            <a:extLst>
              <a:ext uri="{FF2B5EF4-FFF2-40B4-BE49-F238E27FC236}">
                <a16:creationId xmlns:a16="http://schemas.microsoft.com/office/drawing/2014/main" id="{19A081F1-7A9B-418F-B32D-B84361C679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323" y="4816810"/>
            <a:ext cx="5029200" cy="538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2615" name="Picture 7">
            <a:extLst>
              <a:ext uri="{FF2B5EF4-FFF2-40B4-BE49-F238E27FC236}">
                <a16:creationId xmlns:a16="http://schemas.microsoft.com/office/drawing/2014/main" id="{EEDAF5DB-6E57-41F4-A99F-F4EEFD73E3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5323" y="5381960"/>
            <a:ext cx="3657600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6796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26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>
            <a:extLst>
              <a:ext uri="{FF2B5EF4-FFF2-40B4-BE49-F238E27FC236}">
                <a16:creationId xmlns:a16="http://schemas.microsoft.com/office/drawing/2014/main" id="{8052C2FD-0CB5-40E8-8E19-7D460B6297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First order Markov model</a:t>
            </a:r>
          </a:p>
        </p:txBody>
      </p:sp>
      <p:pic>
        <p:nvPicPr>
          <p:cNvPr id="454659" name="Picture 3">
            <a:extLst>
              <a:ext uri="{FF2B5EF4-FFF2-40B4-BE49-F238E27FC236}">
                <a16:creationId xmlns:a16="http://schemas.microsoft.com/office/drawing/2014/main" id="{DBE60474-D1AA-4DFA-A07F-76E1CFBDCB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071814"/>
            <a:ext cx="7315200" cy="299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4660" name="Picture 4">
            <a:extLst>
              <a:ext uri="{FF2B5EF4-FFF2-40B4-BE49-F238E27FC236}">
                <a16:creationId xmlns:a16="http://schemas.microsoft.com/office/drawing/2014/main" id="{75874257-F16A-4474-9557-401C6D5FC3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828801"/>
            <a:ext cx="5638800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954933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722</TotalTime>
  <Words>155</Words>
  <Application>Microsoft Office PowerPoint</Application>
  <PresentationFormat>Widescreen</PresentationFormat>
  <Paragraphs>42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Times New Roman</vt:lpstr>
      <vt:lpstr>Wingdings 3</vt:lpstr>
      <vt:lpstr>Wisp</vt:lpstr>
      <vt:lpstr>Hidden Markov Model (HMM)</vt:lpstr>
      <vt:lpstr>Hidden Markov model (HMM)</vt:lpstr>
      <vt:lpstr>Markov models</vt:lpstr>
      <vt:lpstr>First order Markov model</vt:lpstr>
    </vt:vector>
  </TitlesOfParts>
  <Company>California State University, Bakersfield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Chengwei Lei</dc:creator>
  <cp:lastModifiedBy>Chengwei Lei</cp:lastModifiedBy>
  <cp:revision>108</cp:revision>
  <dcterms:created xsi:type="dcterms:W3CDTF">2016-08-31T19:16:09Z</dcterms:created>
  <dcterms:modified xsi:type="dcterms:W3CDTF">2020-01-29T01:48:21Z</dcterms:modified>
</cp:coreProperties>
</file>