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55" r:id="rId70"/>
    <p:sldId id="354" r:id="rId71"/>
    <p:sldId id="334" r:id="rId72"/>
    <p:sldId id="335" r:id="rId73"/>
    <p:sldId id="336" r:id="rId74"/>
    <p:sldId id="337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50" r:id="rId85"/>
    <p:sldId id="351" r:id="rId86"/>
    <p:sldId id="352" r:id="rId87"/>
    <p:sldId id="353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jU7MKM28TKAhWlsIMKHcBpAfMQjRwIBw&amp;url=http://www.embedded.com/design/safety-and-security/4214748/Dealing-with-the-minutiae-of-fingerprint-analysis&amp;psig=AFQjCNHgilHvTgUrv3NuTcQi0W8u-gPXVA&amp;ust=1453802561780184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205" y="411480"/>
            <a:ext cx="8915399" cy="3831336"/>
          </a:xfrm>
        </p:spPr>
        <p:txBody>
          <a:bodyPr>
            <a:normAutofit/>
          </a:bodyPr>
          <a:lstStyle/>
          <a:p>
            <a:r>
              <a:rPr lang="en-US" dirty="0"/>
              <a:t>CMPS 3120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b="1" dirty="0"/>
              <a:t>Algorithm Analysis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Dr. Chengwei Lei</a:t>
            </a:r>
          </a:p>
          <a:p>
            <a:pPr algn="ctr"/>
            <a:r>
              <a:rPr lang="en-US" dirty="0"/>
              <a:t>CEECS</a:t>
            </a:r>
          </a:p>
          <a:p>
            <a:pPr algn="ctr"/>
            <a:r>
              <a:rPr lang="en-US" dirty="0"/>
              <a:t>California State University, Bakersfield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0" y="4920343"/>
            <a:ext cx="1388973" cy="157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57" y="4920344"/>
            <a:ext cx="1524000" cy="155257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115032" y="5707743"/>
            <a:ext cx="847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87" y="2455817"/>
            <a:ext cx="1937657" cy="14532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949372" y="3599543"/>
            <a:ext cx="370115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62" y="4818744"/>
            <a:ext cx="2800711" cy="155484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257144" y="3410857"/>
            <a:ext cx="370115" cy="1306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8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verify a computer file?</a:t>
            </a:r>
          </a:p>
          <a:p>
            <a:pPr lvl="1"/>
            <a:r>
              <a:rPr lang="en-US" dirty="0"/>
              <a:t>An installation file</a:t>
            </a:r>
          </a:p>
          <a:p>
            <a:pPr lvl="1"/>
            <a:r>
              <a:rPr lang="en-US" dirty="0"/>
              <a:t>A digital picture</a:t>
            </a:r>
          </a:p>
          <a:p>
            <a:pPr lvl="1"/>
            <a:r>
              <a:rPr lang="en-US" dirty="0"/>
              <a:t>A digital book</a:t>
            </a:r>
          </a:p>
        </p:txBody>
      </p:sp>
    </p:spTree>
    <p:extLst>
      <p:ext uri="{BB962C8B-B14F-4D97-AF65-F5344CB8AC3E}">
        <p14:creationId xmlns:p14="http://schemas.microsoft.com/office/powerpoint/2010/main" val="94246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08" y="2384877"/>
            <a:ext cx="1243694" cy="124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02" y="2384877"/>
            <a:ext cx="2169978" cy="12504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16970" y="3006724"/>
            <a:ext cx="1167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08" y="4554762"/>
            <a:ext cx="1243694" cy="12436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24914" y="3454400"/>
            <a:ext cx="1103086" cy="161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6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08" y="2384877"/>
            <a:ext cx="1243694" cy="124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02" y="2384877"/>
            <a:ext cx="2169978" cy="12504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16970" y="3006724"/>
            <a:ext cx="1167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08" y="4554762"/>
            <a:ext cx="1243694" cy="12436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24914" y="3454400"/>
            <a:ext cx="1103086" cy="161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04557" y="4069896"/>
            <a:ext cx="4945470" cy="1582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59969" y="4420049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=?=</a:t>
            </a:r>
          </a:p>
        </p:txBody>
      </p:sp>
    </p:spTree>
    <p:extLst>
      <p:ext uri="{BB962C8B-B14F-4D97-AF65-F5344CB8AC3E}">
        <p14:creationId xmlns:p14="http://schemas.microsoft.com/office/powerpoint/2010/main" val="138564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Fingerprint!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08" y="2384877"/>
            <a:ext cx="1243694" cy="124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02" y="2384877"/>
            <a:ext cx="2169978" cy="12504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16970" y="3006724"/>
            <a:ext cx="1167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08" y="4554762"/>
            <a:ext cx="1243694" cy="12436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24914" y="3454400"/>
            <a:ext cx="1103086" cy="161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43" y="4259944"/>
            <a:ext cx="396024" cy="40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43" y="6228105"/>
            <a:ext cx="396024" cy="40344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50949" y="3635374"/>
            <a:ext cx="198012" cy="4431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804149" y="5834263"/>
            <a:ext cx="198012" cy="3638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Fingerprint!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08" y="2384877"/>
            <a:ext cx="1243694" cy="124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02" y="2384877"/>
            <a:ext cx="2169978" cy="12504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16970" y="3006724"/>
            <a:ext cx="1167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08" y="4554762"/>
            <a:ext cx="1243694" cy="12436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24914" y="3454400"/>
            <a:ext cx="1103086" cy="161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43" y="4259944"/>
            <a:ext cx="396024" cy="40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43" y="6228105"/>
            <a:ext cx="396024" cy="40344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50949" y="3635374"/>
            <a:ext cx="198012" cy="4431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804149" y="5834263"/>
            <a:ext cx="198012" cy="3638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847" y="5127996"/>
            <a:ext cx="1990245" cy="141253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448961" y="4789715"/>
            <a:ext cx="1150582" cy="841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53165" y="5877928"/>
            <a:ext cx="1451429" cy="442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23" y="6241821"/>
            <a:ext cx="396024" cy="4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Fingerprint!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08" y="2384877"/>
            <a:ext cx="1243694" cy="124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02" y="2384877"/>
            <a:ext cx="2169978" cy="12504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16970" y="3006724"/>
            <a:ext cx="1167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08" y="4554762"/>
            <a:ext cx="1243694" cy="12436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024914" y="3454400"/>
            <a:ext cx="1103086" cy="161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43" y="4259944"/>
            <a:ext cx="396024" cy="40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43" y="6228105"/>
            <a:ext cx="396024" cy="40344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50949" y="3635374"/>
            <a:ext cx="198012" cy="4431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804149" y="5834263"/>
            <a:ext cx="198012" cy="3638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847" y="5127996"/>
            <a:ext cx="1990245" cy="141253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448961" y="4789715"/>
            <a:ext cx="1150582" cy="841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53165" y="5877928"/>
            <a:ext cx="1451429" cy="442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23" y="6241821"/>
            <a:ext cx="396024" cy="403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5740" y="5858947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=?=</a:t>
            </a:r>
          </a:p>
        </p:txBody>
      </p:sp>
    </p:spTree>
    <p:extLst>
      <p:ext uri="{BB962C8B-B14F-4D97-AF65-F5344CB8AC3E}">
        <p14:creationId xmlns:p14="http://schemas.microsoft.com/office/powerpoint/2010/main" val="410488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 is a method of turning some kind of data into a relatively small number that may serve as a digital "fingerprint" of the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0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 is a method of turning some kind of data into a relatively small number that may serve as a digital "fingerprint" of the data. </a:t>
            </a:r>
          </a:p>
          <a:p>
            <a:endParaRPr lang="en-US" dirty="0"/>
          </a:p>
          <a:p>
            <a:r>
              <a:rPr lang="en-US" dirty="0"/>
              <a:t>The hashing algorithm manipulates the data to create such fingerprints, called hash values.</a:t>
            </a:r>
          </a:p>
        </p:txBody>
      </p:sp>
    </p:spTree>
    <p:extLst>
      <p:ext uri="{BB962C8B-B14F-4D97-AF65-F5344CB8AC3E}">
        <p14:creationId xmlns:p14="http://schemas.microsoft.com/office/powerpoint/2010/main" val="311233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hash function</a:t>
            </a:r>
            <a:r>
              <a:rPr lang="en-US" altLang="en-US" dirty="0"/>
              <a:t> is a function that:</a:t>
            </a:r>
          </a:p>
          <a:p>
            <a:pPr lvl="1"/>
            <a:r>
              <a:rPr lang="en-US" altLang="en-US" dirty="0"/>
              <a:t>When applied to an Object, returns a number</a:t>
            </a:r>
          </a:p>
          <a:p>
            <a:pPr lvl="1"/>
            <a:r>
              <a:rPr lang="en-US" altLang="en-US" dirty="0"/>
              <a:t>When applied to </a:t>
            </a:r>
            <a:r>
              <a:rPr lang="en-US" altLang="en-US" b="1" i="1" dirty="0"/>
              <a:t>equal</a:t>
            </a:r>
            <a:r>
              <a:rPr lang="en-US" altLang="en-US" dirty="0"/>
              <a:t> Objects, returns the </a:t>
            </a:r>
            <a:r>
              <a:rPr lang="en-US" altLang="en-US" b="1" i="1" dirty="0"/>
              <a:t>same</a:t>
            </a:r>
            <a:r>
              <a:rPr lang="en-US" altLang="en-US" dirty="0"/>
              <a:t> number for each</a:t>
            </a:r>
          </a:p>
          <a:p>
            <a:pPr lvl="1"/>
            <a:r>
              <a:rPr lang="en-US" altLang="en-US" dirty="0"/>
              <a:t>When applied to </a:t>
            </a:r>
            <a:r>
              <a:rPr lang="en-US" altLang="en-US" b="1" i="1" dirty="0"/>
              <a:t>unequal</a:t>
            </a:r>
            <a:r>
              <a:rPr lang="en-US" altLang="en-US" dirty="0"/>
              <a:t> Objects, is </a:t>
            </a:r>
            <a:r>
              <a:rPr lang="en-US" altLang="en-US" b="1" i="1" dirty="0"/>
              <a:t>very unlikely</a:t>
            </a:r>
            <a:r>
              <a:rPr lang="en-US" altLang="en-US" b="1" dirty="0"/>
              <a:t> </a:t>
            </a:r>
            <a:r>
              <a:rPr lang="en-US" altLang="en-US" dirty="0"/>
              <a:t>to return the same number for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/>
              <a:t>Hashing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AD4BE07-56BF-4535-9451-0D4C2084C18D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Hashing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Suppose we were to come up with a “magic function” that, given a value to search for, would tell us exactly where in the array to look</a:t>
            </a:r>
          </a:p>
          <a:p>
            <a:pPr lvl="1" eaLnBrk="1" hangingPunct="1"/>
            <a:r>
              <a:rPr lang="en-US" altLang="en-US" dirty="0"/>
              <a:t>If it’s in that location, it’s in the array</a:t>
            </a:r>
          </a:p>
          <a:p>
            <a:pPr lvl="1" eaLnBrk="1" hangingPunct="1"/>
            <a:r>
              <a:rPr lang="en-US" altLang="en-US" dirty="0"/>
              <a:t>If it’s not in that location, it’s not in the array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42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7ACEF4-1319-48DC-8781-F73C5467EA24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(ideal) hash function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4876800" cy="4648200"/>
          </a:xfrm>
        </p:spPr>
        <p:txBody>
          <a:bodyPr/>
          <a:lstStyle/>
          <a:p>
            <a:pPr eaLnBrk="1" hangingPunct="1"/>
            <a:r>
              <a:rPr lang="en-US" altLang="en-US"/>
              <a:t>Suppose our hash function gave us the following values:</a:t>
            </a:r>
          </a:p>
          <a:p>
            <a:pPr lvl="1" eaLnBrk="1" hangingPunct="1">
              <a:buClr>
                <a:srgbClr val="FFFF99"/>
              </a:buClr>
              <a:buFontTx/>
              <a:buChar char=" "/>
            </a:pP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hashCode("apple") = 5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hashCode("watermelon") = 3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hashCode("grapes") = 8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hashCode("cantaloupe") = 7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hashCode("kiwi") = 0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hashCode("strawberry") = 9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hashCode("mango") = 6</a:t>
            </a:r>
            <a:b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chemeClr val="accent2"/>
                </a:solidFill>
                <a:latin typeface="Verdana" panose="020B0604030504040204" pitchFamily="34" charset="0"/>
              </a:rPr>
              <a:t>hashCode("banana") = 2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045326" y="1443039"/>
            <a:ext cx="2936875" cy="4592637"/>
            <a:chOff x="3478" y="909"/>
            <a:chExt cx="1850" cy="2893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>
              <a:off x="3696" y="909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kiwi</a:t>
              </a:r>
            </a:p>
          </p:txBody>
        </p:sp>
        <p:sp>
          <p:nvSpPr>
            <p:cNvPr id="9223" name="AutoShape 5"/>
            <p:cNvSpPr>
              <a:spLocks noChangeArrowheads="1"/>
            </p:cNvSpPr>
            <p:nvPr/>
          </p:nvSpPr>
          <p:spPr bwMode="auto">
            <a:xfrm>
              <a:off x="3696" y="120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3698" y="148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banana</a:t>
              </a: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>
              <a:off x="3696" y="177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watermelon</a:t>
              </a: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>
              <a:off x="3696" y="206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>
              <a:off x="3696" y="2352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apple</a:t>
              </a:r>
            </a:p>
          </p:txBody>
        </p:sp>
        <p:sp>
          <p:nvSpPr>
            <p:cNvPr id="9228" name="AutoShape 10"/>
            <p:cNvSpPr>
              <a:spLocks noChangeArrowheads="1"/>
            </p:cNvSpPr>
            <p:nvPr/>
          </p:nvSpPr>
          <p:spPr bwMode="auto">
            <a:xfrm>
              <a:off x="3696" y="264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mango</a:t>
              </a: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>
              <a:off x="3696" y="292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cantaloupe</a:t>
              </a:r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696" y="321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grapes</a:t>
              </a: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3696" y="350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strawberry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3478" y="912"/>
              <a:ext cx="218" cy="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4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7ACEF4-1319-48DC-8781-F73C5467EA24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(ideal) hash function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4876800" cy="4648200"/>
          </a:xfrm>
        </p:spPr>
        <p:txBody>
          <a:bodyPr/>
          <a:lstStyle/>
          <a:p>
            <a:r>
              <a:rPr lang="en-US" altLang="en-US" dirty="0"/>
              <a:t>Check if “apple” is on the list</a:t>
            </a:r>
          </a:p>
          <a:p>
            <a:pPr lvl="1" eaLnBrk="1" hangingPunct="1">
              <a:buClr>
                <a:srgbClr val="FFFF99"/>
              </a:buClr>
              <a:buFontTx/>
              <a:buChar char=" "/>
            </a:pPr>
            <a:r>
              <a:rPr lang="en-US" altLang="en-US" sz="2000" dirty="0" err="1">
                <a:solidFill>
                  <a:schemeClr val="accent2"/>
                </a:solidFill>
                <a:latin typeface="Verdana" panose="020B0604030504040204" pitchFamily="34" charset="0"/>
              </a:rPr>
              <a:t>hashCode</a:t>
            </a:r>
            <a:r>
              <a:rPr lang="en-US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(“apple") = ?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045326" y="1443039"/>
            <a:ext cx="2936875" cy="4592637"/>
            <a:chOff x="3478" y="909"/>
            <a:chExt cx="1850" cy="2893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>
              <a:off x="3696" y="909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kiwi</a:t>
              </a:r>
            </a:p>
          </p:txBody>
        </p:sp>
        <p:sp>
          <p:nvSpPr>
            <p:cNvPr id="9223" name="AutoShape 5"/>
            <p:cNvSpPr>
              <a:spLocks noChangeArrowheads="1"/>
            </p:cNvSpPr>
            <p:nvPr/>
          </p:nvSpPr>
          <p:spPr bwMode="auto">
            <a:xfrm>
              <a:off x="3696" y="120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3698" y="148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banana</a:t>
              </a: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>
              <a:off x="3696" y="177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watermelon</a:t>
              </a: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>
              <a:off x="3696" y="206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>
              <a:off x="3696" y="2352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apple</a:t>
              </a:r>
            </a:p>
          </p:txBody>
        </p:sp>
        <p:sp>
          <p:nvSpPr>
            <p:cNvPr id="9228" name="AutoShape 10"/>
            <p:cNvSpPr>
              <a:spLocks noChangeArrowheads="1"/>
            </p:cNvSpPr>
            <p:nvPr/>
          </p:nvSpPr>
          <p:spPr bwMode="auto">
            <a:xfrm>
              <a:off x="3696" y="264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mango</a:t>
              </a: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>
              <a:off x="3696" y="292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cantaloupe</a:t>
              </a:r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696" y="321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grapes</a:t>
              </a: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3696" y="350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strawberry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3478" y="912"/>
              <a:ext cx="218" cy="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0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7ACEF4-1319-48DC-8781-F73C5467EA24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(ideal) hash function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4876800" cy="4648200"/>
          </a:xfrm>
        </p:spPr>
        <p:txBody>
          <a:bodyPr/>
          <a:lstStyle/>
          <a:p>
            <a:r>
              <a:rPr lang="en-US" altLang="en-US" dirty="0"/>
              <a:t>Check if “apple” is on the list</a:t>
            </a:r>
          </a:p>
          <a:p>
            <a:pPr lvl="1" eaLnBrk="1" hangingPunct="1">
              <a:buClr>
                <a:srgbClr val="FFFF99"/>
              </a:buClr>
              <a:buFontTx/>
              <a:buChar char=" "/>
            </a:pPr>
            <a:r>
              <a:rPr lang="en-US" altLang="en-US" sz="2000" dirty="0" err="1">
                <a:solidFill>
                  <a:schemeClr val="accent2"/>
                </a:solidFill>
                <a:latin typeface="Verdana" panose="020B0604030504040204" pitchFamily="34" charset="0"/>
              </a:rPr>
              <a:t>hashCode</a:t>
            </a:r>
            <a:r>
              <a:rPr lang="en-US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(“apple") = 5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045326" y="1443039"/>
            <a:ext cx="2936875" cy="4592637"/>
            <a:chOff x="3478" y="909"/>
            <a:chExt cx="1850" cy="2893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>
              <a:off x="3696" y="909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kiwi</a:t>
              </a:r>
            </a:p>
          </p:txBody>
        </p:sp>
        <p:sp>
          <p:nvSpPr>
            <p:cNvPr id="9223" name="AutoShape 5"/>
            <p:cNvSpPr>
              <a:spLocks noChangeArrowheads="1"/>
            </p:cNvSpPr>
            <p:nvPr/>
          </p:nvSpPr>
          <p:spPr bwMode="auto">
            <a:xfrm>
              <a:off x="3696" y="120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3698" y="148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banana</a:t>
              </a: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>
              <a:off x="3696" y="177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watermelon</a:t>
              </a: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>
              <a:off x="3696" y="206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>
              <a:off x="3696" y="2352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apple</a:t>
              </a:r>
            </a:p>
          </p:txBody>
        </p:sp>
        <p:sp>
          <p:nvSpPr>
            <p:cNvPr id="9228" name="AutoShape 10"/>
            <p:cNvSpPr>
              <a:spLocks noChangeArrowheads="1"/>
            </p:cNvSpPr>
            <p:nvPr/>
          </p:nvSpPr>
          <p:spPr bwMode="auto">
            <a:xfrm>
              <a:off x="3696" y="264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mango</a:t>
              </a: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>
              <a:off x="3696" y="292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cantaloupe</a:t>
              </a:r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696" y="321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grapes</a:t>
              </a: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3696" y="350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strawberry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3478" y="912"/>
              <a:ext cx="218" cy="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4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7ACEF4-1319-48DC-8781-F73C5467EA24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(ideal) hash function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48768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Check if “pineapple” is on the list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045326" y="1443039"/>
            <a:ext cx="2936875" cy="4592637"/>
            <a:chOff x="3478" y="909"/>
            <a:chExt cx="1850" cy="2893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>
              <a:off x="3696" y="909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kiwi</a:t>
              </a:r>
            </a:p>
          </p:txBody>
        </p:sp>
        <p:sp>
          <p:nvSpPr>
            <p:cNvPr id="9223" name="AutoShape 5"/>
            <p:cNvSpPr>
              <a:spLocks noChangeArrowheads="1"/>
            </p:cNvSpPr>
            <p:nvPr/>
          </p:nvSpPr>
          <p:spPr bwMode="auto">
            <a:xfrm>
              <a:off x="3696" y="120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3698" y="148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banana</a:t>
              </a: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>
              <a:off x="3696" y="177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watermelon</a:t>
              </a: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>
              <a:off x="3696" y="206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>
              <a:off x="3696" y="2352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apple</a:t>
              </a:r>
            </a:p>
          </p:txBody>
        </p:sp>
        <p:sp>
          <p:nvSpPr>
            <p:cNvPr id="9228" name="AutoShape 10"/>
            <p:cNvSpPr>
              <a:spLocks noChangeArrowheads="1"/>
            </p:cNvSpPr>
            <p:nvPr/>
          </p:nvSpPr>
          <p:spPr bwMode="auto">
            <a:xfrm>
              <a:off x="3696" y="264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mango</a:t>
              </a: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>
              <a:off x="3696" y="292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cantaloupe</a:t>
              </a:r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696" y="321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grapes</a:t>
              </a: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3696" y="350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strawberry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3478" y="912"/>
              <a:ext cx="218" cy="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8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7ACEF4-1319-48DC-8781-F73C5467EA24}" type="slidenum">
              <a:rPr lang="en-US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(ideal) hash function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4876800" cy="4648200"/>
          </a:xfrm>
        </p:spPr>
        <p:txBody>
          <a:bodyPr/>
          <a:lstStyle/>
          <a:p>
            <a:r>
              <a:rPr lang="en-US" altLang="en-US" dirty="0"/>
              <a:t>Check if “pineapple” is on the list</a:t>
            </a:r>
          </a:p>
          <a:p>
            <a:pPr lvl="1" eaLnBrk="1" hangingPunct="1">
              <a:buClr>
                <a:srgbClr val="FFFF99"/>
              </a:buClr>
              <a:buFontTx/>
              <a:buChar char=" "/>
            </a:pPr>
            <a:r>
              <a:rPr lang="en-US" altLang="en-US" sz="2000" dirty="0" err="1">
                <a:solidFill>
                  <a:schemeClr val="accent2"/>
                </a:solidFill>
                <a:latin typeface="Verdana" panose="020B0604030504040204" pitchFamily="34" charset="0"/>
              </a:rPr>
              <a:t>hashCode</a:t>
            </a:r>
            <a:r>
              <a:rPr lang="en-US" altLang="en-US" sz="2000" dirty="0">
                <a:solidFill>
                  <a:schemeClr val="accent2"/>
                </a:solidFill>
                <a:latin typeface="Verdana" panose="020B0604030504040204" pitchFamily="34" charset="0"/>
              </a:rPr>
              <a:t>(“pineapple") = 4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045326" y="1443039"/>
            <a:ext cx="2936875" cy="4592637"/>
            <a:chOff x="3478" y="909"/>
            <a:chExt cx="1850" cy="2893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>
              <a:off x="3696" y="909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kiwi</a:t>
              </a:r>
            </a:p>
          </p:txBody>
        </p:sp>
        <p:sp>
          <p:nvSpPr>
            <p:cNvPr id="9223" name="AutoShape 5"/>
            <p:cNvSpPr>
              <a:spLocks noChangeArrowheads="1"/>
            </p:cNvSpPr>
            <p:nvPr/>
          </p:nvSpPr>
          <p:spPr bwMode="auto">
            <a:xfrm>
              <a:off x="3696" y="120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3698" y="148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banana</a:t>
              </a:r>
            </a:p>
          </p:txBody>
        </p:sp>
        <p:sp>
          <p:nvSpPr>
            <p:cNvPr id="9225" name="AutoShape 7"/>
            <p:cNvSpPr>
              <a:spLocks noChangeArrowheads="1"/>
            </p:cNvSpPr>
            <p:nvPr/>
          </p:nvSpPr>
          <p:spPr bwMode="auto">
            <a:xfrm>
              <a:off x="3696" y="177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watermelon</a:t>
              </a:r>
            </a:p>
          </p:txBody>
        </p:sp>
        <p:sp>
          <p:nvSpPr>
            <p:cNvPr id="9226" name="AutoShape 8"/>
            <p:cNvSpPr>
              <a:spLocks noChangeArrowheads="1"/>
            </p:cNvSpPr>
            <p:nvPr/>
          </p:nvSpPr>
          <p:spPr bwMode="auto">
            <a:xfrm>
              <a:off x="3696" y="206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>
              <a:off x="3696" y="2352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apple</a:t>
              </a:r>
            </a:p>
          </p:txBody>
        </p:sp>
        <p:sp>
          <p:nvSpPr>
            <p:cNvPr id="9228" name="AutoShape 10"/>
            <p:cNvSpPr>
              <a:spLocks noChangeArrowheads="1"/>
            </p:cNvSpPr>
            <p:nvPr/>
          </p:nvSpPr>
          <p:spPr bwMode="auto">
            <a:xfrm>
              <a:off x="3696" y="2640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mango</a:t>
              </a: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>
              <a:off x="3696" y="2928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cantaloupe</a:t>
              </a:r>
            </a:p>
          </p:txBody>
        </p:sp>
        <p:sp>
          <p:nvSpPr>
            <p:cNvPr id="9230" name="AutoShape 12"/>
            <p:cNvSpPr>
              <a:spLocks noChangeArrowheads="1"/>
            </p:cNvSpPr>
            <p:nvPr/>
          </p:nvSpPr>
          <p:spPr bwMode="auto">
            <a:xfrm>
              <a:off x="3696" y="3216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grapes</a:t>
              </a: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3696" y="3504"/>
              <a:ext cx="1630" cy="288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latin typeface="Verdana" panose="020B0604030504040204" pitchFamily="34" charset="0"/>
                </a:rPr>
                <a:t>strawberry</a:t>
              </a:r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3478" y="912"/>
              <a:ext cx="218" cy="2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anose="020B060403050404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4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Componets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042276" cy="5381170"/>
          </a:xfrm>
        </p:spPr>
        <p:txBody>
          <a:bodyPr>
            <a:normAutofit/>
          </a:bodyPr>
          <a:lstStyle/>
          <a:p>
            <a:r>
              <a:rPr lang="en-US" dirty="0"/>
              <a:t>In general, a hash table consists of two major components, 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bucket array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is used to store the data according to their computed indices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hash function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maps keys to positions in the hash table </a:t>
            </a:r>
          </a:p>
        </p:txBody>
      </p:sp>
    </p:spTree>
    <p:extLst>
      <p:ext uri="{BB962C8B-B14F-4D97-AF65-F5344CB8AC3E}">
        <p14:creationId xmlns:p14="http://schemas.microsoft.com/office/powerpoint/2010/main" val="3083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2010228"/>
            <a:ext cx="8077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9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318954" cy="4343400"/>
          </a:xfrm>
        </p:spPr>
        <p:txBody>
          <a:bodyPr/>
          <a:lstStyle/>
          <a:p>
            <a:r>
              <a:rPr lang="en-US" dirty="0"/>
              <a:t>Hash functions are designed to be </a:t>
            </a:r>
          </a:p>
          <a:p>
            <a:endParaRPr lang="en-US" dirty="0"/>
          </a:p>
          <a:p>
            <a:pPr lvl="1"/>
            <a:r>
              <a:rPr lang="en-US" dirty="0"/>
              <a:t>fast and</a:t>
            </a:r>
          </a:p>
          <a:p>
            <a:pPr marL="34925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yield few hash collisions in expected input domains. </a:t>
            </a:r>
          </a:p>
        </p:txBody>
      </p:sp>
    </p:spTree>
    <p:extLst>
      <p:ext uri="{BB962C8B-B14F-4D97-AF65-F5344CB8AC3E}">
        <p14:creationId xmlns:p14="http://schemas.microsoft.com/office/powerpoint/2010/main" val="3957721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hash table be an 11-element array.</a:t>
            </a:r>
          </a:p>
          <a:p>
            <a:endParaRPr lang="en-US" dirty="0"/>
          </a:p>
          <a:p>
            <a:r>
              <a:rPr lang="en-US" dirty="0"/>
              <a:t>If k is the key of a data record, let H(k) represent the hash function, </a:t>
            </a:r>
          </a:p>
          <a:p>
            <a:pPr lvl="1"/>
            <a:r>
              <a:rPr lang="en-US" dirty="0"/>
              <a:t>where H(k) = k mod 11.</a:t>
            </a:r>
          </a:p>
          <a:p>
            <a:pPr lvl="2"/>
            <a:endParaRPr lang="en-US" dirty="0"/>
          </a:p>
          <a:p>
            <a:r>
              <a:rPr lang="en-US" dirty="0"/>
              <a:t>Insert the keys 83, 14, 29, 70, 10, 55:</a:t>
            </a:r>
          </a:p>
        </p:txBody>
      </p:sp>
    </p:spTree>
    <p:extLst>
      <p:ext uri="{BB962C8B-B14F-4D97-AF65-F5344CB8AC3E}">
        <p14:creationId xmlns:p14="http://schemas.microsoft.com/office/powerpoint/2010/main" val="273027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9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39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481162" y="3178629"/>
            <a:ext cx="1511753" cy="812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9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481162" y="3178629"/>
            <a:ext cx="1511753" cy="812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33144" y="3991429"/>
            <a:ext cx="1683657" cy="71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57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24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45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2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26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1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78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73275" y="2587171"/>
          <a:ext cx="14078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9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10269593" cy="6970486"/>
          </a:xfrm>
        </p:spPr>
      </p:pic>
    </p:spTree>
    <p:extLst>
      <p:ext uri="{BB962C8B-B14F-4D97-AF65-F5344CB8AC3E}">
        <p14:creationId xmlns:p14="http://schemas.microsoft.com/office/powerpoint/2010/main" val="145644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hash function maps two keys to the same position in the hash table, then a collision occurs.</a:t>
            </a:r>
          </a:p>
        </p:txBody>
      </p:sp>
    </p:spTree>
    <p:extLst>
      <p:ext uri="{BB962C8B-B14F-4D97-AF65-F5344CB8AC3E}">
        <p14:creationId xmlns:p14="http://schemas.microsoft.com/office/powerpoint/2010/main" val="1484538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43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4833257"/>
            <a:ext cx="4077153" cy="71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43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4833257"/>
            <a:ext cx="4077153" cy="71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50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hashing problem of reasonable size, we are almost certain to have collisions.</a:t>
            </a:r>
          </a:p>
        </p:txBody>
      </p:sp>
    </p:spTree>
    <p:extLst>
      <p:ext uri="{BB962C8B-B14F-4D97-AF65-F5344CB8AC3E}">
        <p14:creationId xmlns:p14="http://schemas.microsoft.com/office/powerpoint/2010/main" val="2701483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k be a birthday.</a:t>
            </a:r>
          </a:p>
          <a:p>
            <a:pPr lvl="1"/>
            <a:r>
              <a:rPr lang="en-US" dirty="0"/>
              <a:t>Hash each birthday into a table of size 365 (one cell for each day of the year).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36 students in this class</a:t>
            </a:r>
          </a:p>
          <a:p>
            <a:pPr lvl="1"/>
            <a:r>
              <a:rPr lang="en-US" dirty="0"/>
              <a:t>What is the chance of having at least one collision.</a:t>
            </a:r>
          </a:p>
        </p:txBody>
      </p:sp>
    </p:spTree>
    <p:extLst>
      <p:ext uri="{BB962C8B-B14F-4D97-AF65-F5344CB8AC3E}">
        <p14:creationId xmlns:p14="http://schemas.microsoft.com/office/powerpoint/2010/main" val="1549430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042276" cy="4698999"/>
          </a:xfrm>
        </p:spPr>
        <p:txBody>
          <a:bodyPr>
            <a:normAutofit/>
          </a:bodyPr>
          <a:lstStyle/>
          <a:p>
            <a:r>
              <a:rPr lang="en-US" dirty="0"/>
              <a:t>Let k be a birthday.</a:t>
            </a:r>
          </a:p>
          <a:p>
            <a:pPr lvl="1"/>
            <a:r>
              <a:rPr lang="en-US" dirty="0"/>
              <a:t>Hash each birthday into a table of size 365 (one cell for each day of the year).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Probability that n people don’t have the same</a:t>
            </a:r>
          </a:p>
          <a:p>
            <a:pPr lvl="1"/>
            <a:r>
              <a:rPr lang="en-US" dirty="0"/>
              <a:t>birthday: p = (364/365)*(363/365)*...*((365-n+1)/365)</a:t>
            </a:r>
          </a:p>
          <a:p>
            <a:pPr lvl="2"/>
            <a:r>
              <a:rPr lang="en-US" dirty="0"/>
              <a:t>When n &gt; 36, p &lt; 0.167.</a:t>
            </a:r>
          </a:p>
          <a:p>
            <a:pPr lvl="2"/>
            <a:r>
              <a:rPr lang="en-US" dirty="0"/>
              <a:t>This means when n &gt; 36, we have 83.3% chances that at least two people share the same birthday!</a:t>
            </a:r>
          </a:p>
        </p:txBody>
      </p:sp>
    </p:spTree>
    <p:extLst>
      <p:ext uri="{BB962C8B-B14F-4D97-AF65-F5344CB8AC3E}">
        <p14:creationId xmlns:p14="http://schemas.microsoft.com/office/powerpoint/2010/main" val="720340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Collision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Probing</a:t>
            </a:r>
          </a:p>
          <a:p>
            <a:endParaRPr lang="en-US" dirty="0"/>
          </a:p>
          <a:p>
            <a:pPr lvl="1"/>
            <a:r>
              <a:rPr lang="en-US" dirty="0"/>
              <a:t>During insert of key k to position p:</a:t>
            </a:r>
          </a:p>
          <a:p>
            <a:pPr lvl="2"/>
            <a:r>
              <a:rPr lang="en-US" dirty="0"/>
              <a:t>If position p contains a different key, then examine positions p+1, p+2, etc.* until an empty position is found and insert k there.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During a search for key k at position p:</a:t>
            </a:r>
          </a:p>
          <a:p>
            <a:pPr lvl="2"/>
            <a:r>
              <a:rPr lang="en-US" dirty="0"/>
              <a:t>If position p contains a different key, then examine positions p+1, p+2, etc.* until either the key is found or an unused position is encountered.</a:t>
            </a:r>
          </a:p>
        </p:txBody>
      </p:sp>
    </p:spTree>
    <p:extLst>
      <p:ext uri="{BB962C8B-B14F-4D97-AF65-F5344CB8AC3E}">
        <p14:creationId xmlns:p14="http://schemas.microsoft.com/office/powerpoint/2010/main" val="393460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71" y="236088"/>
            <a:ext cx="7070300" cy="6149687"/>
          </a:xfrm>
        </p:spPr>
      </p:pic>
    </p:spTree>
    <p:extLst>
      <p:ext uri="{BB962C8B-B14F-4D97-AF65-F5344CB8AC3E}">
        <p14:creationId xmlns:p14="http://schemas.microsoft.com/office/powerpoint/2010/main" val="1826002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4833257"/>
            <a:ext cx="4077153" cy="71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8" y="-447675"/>
            <a:ext cx="7896225" cy="7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9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5065487"/>
            <a:ext cx="4077153" cy="478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63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5450114"/>
            <a:ext cx="4077153" cy="94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19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481162" y="5450114"/>
            <a:ext cx="4077153" cy="94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96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81162" y="5355772"/>
            <a:ext cx="4077153" cy="94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73275" y="5655854"/>
          <a:ext cx="14078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78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81162" y="5355772"/>
            <a:ext cx="4077153" cy="94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73275" y="5655854"/>
          <a:ext cx="14078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481162" y="4383314"/>
            <a:ext cx="4077153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450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81162" y="5355772"/>
            <a:ext cx="4077153" cy="94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73275" y="5655854"/>
          <a:ext cx="14078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481162" y="4383314"/>
            <a:ext cx="4077153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14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81162" y="5355772"/>
            <a:ext cx="4077153" cy="94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73275" y="5655854"/>
          <a:ext cx="14078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481162" y="4383314"/>
            <a:ext cx="4077153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68915" y="5820229"/>
            <a:ext cx="4077153" cy="827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58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97258" y="1919515"/>
          <a:ext cx="1523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3276" y="2576285"/>
          <a:ext cx="13956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81162" y="5355772"/>
            <a:ext cx="4077153" cy="94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73275" y="5655854"/>
          <a:ext cx="14078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481162" y="4383314"/>
            <a:ext cx="4077153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68915" y="5820229"/>
            <a:ext cx="4077153" cy="827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77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potential problem with linear probing is </a:t>
            </a:r>
            <a:r>
              <a:rPr lang="en-US" b="1" dirty="0"/>
              <a:t>clustering</a:t>
            </a:r>
            <a:r>
              <a:rPr lang="en-US" dirty="0"/>
              <a:t>, where collisions that are resolved with linear probing cause groups of consecutive locations in the hash table to be occupied.</a:t>
            </a:r>
          </a:p>
        </p:txBody>
      </p:sp>
    </p:spTree>
    <p:extLst>
      <p:ext uri="{BB962C8B-B14F-4D97-AF65-F5344CB8AC3E}">
        <p14:creationId xmlns:p14="http://schemas.microsoft.com/office/powerpoint/2010/main" val="1364131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042276" cy="4800599"/>
          </a:xfrm>
        </p:spPr>
        <p:txBody>
          <a:bodyPr>
            <a:normAutofit/>
          </a:bodyPr>
          <a:lstStyle/>
          <a:p>
            <a:r>
              <a:rPr lang="en-US" dirty="0"/>
              <a:t>A simple and efficient way for dealing with collisions is to have each bucket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 store a list of 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pairs with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) = </a:t>
            </a:r>
            <a:r>
              <a:rPr lang="en-US" i="1" dirty="0" err="1"/>
              <a:t>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can store more elements than the table size by using chained hashing.</a:t>
            </a:r>
          </a:p>
          <a:p>
            <a:pPr lvl="1"/>
            <a:r>
              <a:rPr lang="en-US" dirty="0"/>
              <a:t>Each array position in the hash table is a head reference to a linked list of keys (a "bucket").</a:t>
            </a:r>
          </a:p>
          <a:p>
            <a:pPr lvl="1"/>
            <a:r>
              <a:rPr lang="en-US" dirty="0"/>
              <a:t>All colliding keys that hash to an array position are inserted to that bucket.</a:t>
            </a:r>
          </a:p>
        </p:txBody>
      </p:sp>
    </p:spTree>
    <p:extLst>
      <p:ext uri="{BB962C8B-B14F-4D97-AF65-F5344CB8AC3E}">
        <p14:creationId xmlns:p14="http://schemas.microsoft.com/office/powerpoint/2010/main" val="41301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.eet.com/media/1114861/0411esdli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4534"/>
            <a:ext cx="9154090" cy="57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06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5" y="621638"/>
            <a:ext cx="8271918" cy="5721105"/>
          </a:xfrm>
        </p:spPr>
      </p:pic>
    </p:spTree>
    <p:extLst>
      <p:ext uri="{BB962C8B-B14F-4D97-AF65-F5344CB8AC3E}">
        <p14:creationId xmlns:p14="http://schemas.microsoft.com/office/powerpoint/2010/main" val="19383186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756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55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13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840689" y="4521925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32687" y="4688114"/>
            <a:ext cx="508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07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840689" y="4521925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32687" y="4688114"/>
            <a:ext cx="508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68914" y="3701144"/>
            <a:ext cx="4089400" cy="2002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31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840689" y="4521925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32687" y="4688114"/>
            <a:ext cx="508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68914" y="3701144"/>
            <a:ext cx="4089400" cy="2002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913258" y="2349862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332687" y="2576285"/>
            <a:ext cx="508003" cy="112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38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840689" y="4521925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32687" y="4688114"/>
            <a:ext cx="508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68914" y="3701144"/>
            <a:ext cx="4089400" cy="2002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840689" y="2349862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332687" y="2576285"/>
            <a:ext cx="508003" cy="112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1162" y="3701144"/>
            <a:ext cx="4077153" cy="2510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734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18286" y="1919515"/>
          <a:ext cx="1103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8315" y="1926773"/>
          <a:ext cx="75837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1" y="3367315"/>
          <a:ext cx="28593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%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1162" y="3106058"/>
            <a:ext cx="4077153" cy="158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481162" y="3497944"/>
            <a:ext cx="4077153" cy="7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1162" y="3860801"/>
            <a:ext cx="4077153" cy="132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1162" y="3991429"/>
            <a:ext cx="4077153" cy="246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1162" y="4688114"/>
            <a:ext cx="4077153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81162" y="2587172"/>
            <a:ext cx="4077153" cy="2478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3276" y="2576285"/>
          <a:ext cx="13956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840689" y="4521925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481162" y="4804229"/>
            <a:ext cx="4077153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32687" y="4688114"/>
            <a:ext cx="508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68914" y="3701144"/>
            <a:ext cx="4089400" cy="2002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840689" y="2364377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332687" y="2576285"/>
            <a:ext cx="508003" cy="112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1162" y="3701144"/>
            <a:ext cx="4077153" cy="2510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840689" y="3330304"/>
          <a:ext cx="75474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0115551" y="2888344"/>
            <a:ext cx="0" cy="441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115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505C-A6EE-536B-C86E-22B10EA7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Key comparison for a Successful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C9BB-B048-C85D-E8A2-BA7E7087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16943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0" y="4920343"/>
            <a:ext cx="1388973" cy="1574800"/>
          </a:xfrm>
        </p:spPr>
      </p:pic>
    </p:spTree>
    <p:extLst>
      <p:ext uri="{BB962C8B-B14F-4D97-AF65-F5344CB8AC3E}">
        <p14:creationId xmlns:p14="http://schemas.microsoft.com/office/powerpoint/2010/main" val="20938874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500D-EE2A-2EEA-ADE1-62D1CD00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641A-22EF-D0FD-00AE-48863F3C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83776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6584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character in a string has a </a:t>
            </a:r>
            <a:r>
              <a:rPr lang="en-US" dirty="0" err="1"/>
              <a:t>unicode</a:t>
            </a:r>
            <a:r>
              <a:rPr lang="en-US" dirty="0"/>
              <a:t> (</a:t>
            </a:r>
            <a:r>
              <a:rPr lang="en-US" dirty="0" err="1"/>
              <a:t>int</a:t>
            </a:r>
            <a:r>
              <a:rPr lang="en-US" dirty="0"/>
              <a:t>) value.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'A'=65 'B'=66 'C'=67, ..., 'a'=97, 'b'=98, 'c'=99, ...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3523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Act=?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4" y="1444532"/>
            <a:ext cx="4550585" cy="5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143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Act=65+99+116=280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4" y="1444532"/>
            <a:ext cx="4550585" cy="5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9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Act=65+99+116=280</a:t>
            </a:r>
          </a:p>
          <a:p>
            <a:pPr lvl="1"/>
            <a:r>
              <a:rPr lang="en-US" dirty="0"/>
              <a:t>Boy=66+111+121=298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4" y="1444532"/>
            <a:ext cx="4550585" cy="5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Act=65+99+116=280</a:t>
            </a:r>
          </a:p>
          <a:p>
            <a:pPr lvl="1"/>
            <a:r>
              <a:rPr lang="en-US" dirty="0"/>
              <a:t>Boy=66+111+121=298</a:t>
            </a:r>
          </a:p>
          <a:p>
            <a:pPr lvl="1"/>
            <a:r>
              <a:rPr lang="en-US" dirty="0"/>
              <a:t>Cat=?</a:t>
            </a:r>
          </a:p>
          <a:p>
            <a:pPr lvl="1"/>
            <a:r>
              <a:rPr lang="en-US" dirty="0"/>
              <a:t>Ads=?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4" y="1444532"/>
            <a:ext cx="4550585" cy="5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363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Act=65+99+116=280</a:t>
            </a:r>
          </a:p>
          <a:p>
            <a:pPr lvl="1"/>
            <a:r>
              <a:rPr lang="en-US" dirty="0"/>
              <a:t>Boy=66+111+121=298</a:t>
            </a:r>
          </a:p>
          <a:p>
            <a:pPr lvl="1"/>
            <a:r>
              <a:rPr lang="en-US" dirty="0"/>
              <a:t>Cat=280</a:t>
            </a:r>
          </a:p>
          <a:p>
            <a:pPr lvl="1"/>
            <a:r>
              <a:rPr lang="en-US" dirty="0"/>
              <a:t>Ads=280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4" y="1444532"/>
            <a:ext cx="4550585" cy="5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2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Summing up the </a:t>
            </a:r>
            <a:r>
              <a:rPr lang="en-US" dirty="0" err="1"/>
              <a:t>int</a:t>
            </a:r>
            <a:r>
              <a:rPr lang="en-US" dirty="0"/>
              <a:t> values of the characters can lead to a lot of collisions.</a:t>
            </a:r>
          </a:p>
        </p:txBody>
      </p:sp>
    </p:spTree>
    <p:extLst>
      <p:ext uri="{BB962C8B-B14F-4D97-AF65-F5344CB8AC3E}">
        <p14:creationId xmlns:p14="http://schemas.microsoft.com/office/powerpoint/2010/main" val="3987925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318954" cy="4343400"/>
          </a:xfrm>
        </p:spPr>
        <p:txBody>
          <a:bodyPr/>
          <a:lstStyle/>
          <a:p>
            <a:r>
              <a:rPr lang="en-US" dirty="0"/>
              <a:t>Hash functions are designed to be </a:t>
            </a:r>
          </a:p>
          <a:p>
            <a:endParaRPr lang="en-US" dirty="0"/>
          </a:p>
          <a:p>
            <a:pPr lvl="1"/>
            <a:r>
              <a:rPr lang="en-US" dirty="0"/>
              <a:t>fast and</a:t>
            </a:r>
          </a:p>
          <a:p>
            <a:pPr marL="34925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yield few hash collisions in expected input domains. </a:t>
            </a:r>
          </a:p>
        </p:txBody>
      </p:sp>
    </p:spTree>
    <p:extLst>
      <p:ext uri="{BB962C8B-B14F-4D97-AF65-F5344CB8AC3E}">
        <p14:creationId xmlns:p14="http://schemas.microsoft.com/office/powerpoint/2010/main" val="32173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0" y="4920343"/>
            <a:ext cx="1388973" cy="157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57" y="4920344"/>
            <a:ext cx="1524000" cy="155257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115032" y="5707743"/>
            <a:ext cx="847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762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 hash codes</a:t>
            </a:r>
          </a:p>
          <a:p>
            <a:endParaRPr lang="en-US" dirty="0"/>
          </a:p>
          <a:p>
            <a:pPr lvl="1"/>
            <a:r>
              <a:rPr lang="en-US" dirty="0"/>
              <a:t>We choose a nonzero constant, </a:t>
            </a:r>
            <a:r>
              <a:rPr lang="en-US" i="1" dirty="0"/>
              <a:t>a</a:t>
            </a:r>
            <a:r>
              <a:rPr lang="en-US" dirty="0"/>
              <a:t> != 1, and calculate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baseline="30000" dirty="0"/>
              <a:t>-1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baseline="30000" dirty="0"/>
              <a:t>-2</a:t>
            </a:r>
            <a:r>
              <a:rPr lang="en-US" dirty="0"/>
              <a:t>+ ...+ </a:t>
            </a:r>
            <a:r>
              <a:rPr lang="en-US" i="1" dirty="0"/>
              <a:t>x</a:t>
            </a:r>
            <a:r>
              <a:rPr lang="en-US" baseline="-25000" dirty="0"/>
              <a:t>k-2</a:t>
            </a:r>
            <a:r>
              <a:rPr lang="en-US" i="1" dirty="0"/>
              <a:t>a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-1</a:t>
            </a:r>
            <a:r>
              <a:rPr lang="en-US" dirty="0"/>
              <a:t>) as the hash code, ignoring overflows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By using the Horner's rule, default </a:t>
            </a:r>
            <a:r>
              <a:rPr lang="en-US" i="1" dirty="0"/>
              <a:t>a</a:t>
            </a:r>
            <a:r>
              <a:rPr lang="en-US" dirty="0"/>
              <a:t> = 31 </a:t>
            </a:r>
          </a:p>
        </p:txBody>
      </p:sp>
    </p:spTree>
    <p:extLst>
      <p:ext uri="{BB962C8B-B14F-4D97-AF65-F5344CB8AC3E}">
        <p14:creationId xmlns:p14="http://schemas.microsoft.com/office/powerpoint/2010/main" val="34046916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231868" cy="4343400"/>
          </a:xfrm>
        </p:spPr>
        <p:txBody>
          <a:bodyPr>
            <a:normAutofit/>
          </a:bodyPr>
          <a:lstStyle/>
          <a:p>
            <a:r>
              <a:rPr lang="pt-BR" dirty="0"/>
              <a:t>Formular </a:t>
            </a:r>
          </a:p>
          <a:p>
            <a:pPr lvl="3"/>
            <a:r>
              <a:rPr lang="pt-BR" dirty="0"/>
              <a:t>h = s[0]*31</a:t>
            </a:r>
            <a:r>
              <a:rPr lang="pt-BR" baseline="30000" dirty="0"/>
              <a:t>k–1</a:t>
            </a:r>
            <a:r>
              <a:rPr lang="pt-BR" dirty="0"/>
              <a:t> + … + s[k-3]*31</a:t>
            </a:r>
            <a:r>
              <a:rPr lang="pt-BR" baseline="30000" dirty="0"/>
              <a:t>2</a:t>
            </a:r>
            <a:r>
              <a:rPr lang="pt-BR" dirty="0"/>
              <a:t> + s[k–2]*31</a:t>
            </a:r>
            <a:r>
              <a:rPr lang="pt-BR" baseline="30000" dirty="0"/>
              <a:t>1</a:t>
            </a:r>
            <a:r>
              <a:rPr lang="pt-BR" dirty="0"/>
              <a:t> + s[k–1]*31</a:t>
            </a:r>
            <a:r>
              <a:rPr lang="pt-BR" baseline="30000" dirty="0"/>
              <a:t>0</a:t>
            </a:r>
          </a:p>
          <a:p>
            <a:endParaRPr lang="pt-BR" baseline="30000" dirty="0"/>
          </a:p>
          <a:p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13811340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231868" cy="4343400"/>
          </a:xfrm>
        </p:spPr>
        <p:txBody>
          <a:bodyPr>
            <a:normAutofit/>
          </a:bodyPr>
          <a:lstStyle/>
          <a:p>
            <a:r>
              <a:rPr lang="pt-BR" dirty="0"/>
              <a:t>Formular </a:t>
            </a:r>
          </a:p>
          <a:p>
            <a:pPr lvl="3"/>
            <a:r>
              <a:rPr lang="pt-BR" dirty="0"/>
              <a:t>h = s[0]*31</a:t>
            </a:r>
            <a:r>
              <a:rPr lang="pt-BR" baseline="30000" dirty="0"/>
              <a:t>k–1</a:t>
            </a:r>
            <a:r>
              <a:rPr lang="pt-BR" dirty="0"/>
              <a:t> + … + s[k-3]*31</a:t>
            </a:r>
            <a:r>
              <a:rPr lang="pt-BR" baseline="30000" dirty="0"/>
              <a:t>2</a:t>
            </a:r>
            <a:r>
              <a:rPr lang="pt-BR" dirty="0"/>
              <a:t> + s[k–2]*31</a:t>
            </a:r>
            <a:r>
              <a:rPr lang="pt-BR" baseline="30000" dirty="0"/>
              <a:t>1</a:t>
            </a:r>
            <a:r>
              <a:rPr lang="pt-BR" dirty="0"/>
              <a:t> + s[k–1]*31</a:t>
            </a:r>
            <a:r>
              <a:rPr lang="pt-BR" baseline="30000" dirty="0"/>
              <a:t>0</a:t>
            </a:r>
          </a:p>
          <a:p>
            <a:endParaRPr lang="pt-BR" baseline="30000" dirty="0"/>
          </a:p>
          <a:p>
            <a:endParaRPr lang="pt-BR" baseline="30000" dirty="0"/>
          </a:p>
          <a:p>
            <a:r>
              <a:rPr lang="pt-BR" dirty="0"/>
              <a:t>“Cal”</a:t>
            </a:r>
          </a:p>
          <a:p>
            <a:pPr lvl="1"/>
            <a:endParaRPr lang="en-US" dirty="0"/>
          </a:p>
          <a:p>
            <a:pPr lvl="1"/>
            <a:endParaRPr lang="pt-BR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62" y="3317742"/>
            <a:ext cx="2941138" cy="3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75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 for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231868" cy="4343400"/>
          </a:xfrm>
        </p:spPr>
        <p:txBody>
          <a:bodyPr>
            <a:normAutofit/>
          </a:bodyPr>
          <a:lstStyle/>
          <a:p>
            <a:r>
              <a:rPr lang="pt-BR" dirty="0"/>
              <a:t>Formular </a:t>
            </a:r>
          </a:p>
          <a:p>
            <a:pPr lvl="3"/>
            <a:r>
              <a:rPr lang="pt-BR" dirty="0"/>
              <a:t>h = s[0]*31</a:t>
            </a:r>
            <a:r>
              <a:rPr lang="pt-BR" baseline="30000" dirty="0"/>
              <a:t>k–1</a:t>
            </a:r>
            <a:r>
              <a:rPr lang="pt-BR" dirty="0"/>
              <a:t> + … + s[k-3]*31</a:t>
            </a:r>
            <a:r>
              <a:rPr lang="pt-BR" baseline="30000" dirty="0"/>
              <a:t>2</a:t>
            </a:r>
            <a:r>
              <a:rPr lang="pt-BR" dirty="0"/>
              <a:t> + s[k–2]*31</a:t>
            </a:r>
            <a:r>
              <a:rPr lang="pt-BR" baseline="30000" dirty="0"/>
              <a:t>1</a:t>
            </a:r>
            <a:r>
              <a:rPr lang="pt-BR" dirty="0"/>
              <a:t> + s[k–1]*31</a:t>
            </a:r>
            <a:r>
              <a:rPr lang="pt-BR" baseline="30000" dirty="0"/>
              <a:t>0</a:t>
            </a:r>
          </a:p>
          <a:p>
            <a:endParaRPr lang="pt-BR" baseline="30000" dirty="0"/>
          </a:p>
          <a:p>
            <a:endParaRPr lang="pt-BR" baseline="30000" dirty="0"/>
          </a:p>
          <a:p>
            <a:r>
              <a:rPr lang="pt-BR" dirty="0"/>
              <a:t>“Cal”</a:t>
            </a:r>
          </a:p>
          <a:p>
            <a:pPr lvl="1"/>
            <a:r>
              <a:rPr lang="en-US" dirty="0"/>
              <a:t>67·31</a:t>
            </a:r>
            <a:r>
              <a:rPr lang="en-US" baseline="30000" dirty="0"/>
              <a:t>2</a:t>
            </a:r>
            <a:r>
              <a:rPr lang="en-US" dirty="0"/>
              <a:t> + 97·31</a:t>
            </a:r>
            <a:r>
              <a:rPr lang="en-US" baseline="30000" dirty="0"/>
              <a:t>1</a:t>
            </a:r>
            <a:r>
              <a:rPr lang="en-US" dirty="0"/>
              <a:t> + 108·31</a:t>
            </a:r>
            <a:r>
              <a:rPr lang="en-US" baseline="30000" dirty="0"/>
              <a:t>0 </a:t>
            </a:r>
            <a:r>
              <a:rPr lang="en-US" dirty="0"/>
              <a:t>= 67502</a:t>
            </a:r>
          </a:p>
          <a:p>
            <a:pPr lvl="1"/>
            <a:endParaRPr lang="pt-BR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62" y="3317742"/>
            <a:ext cx="2941138" cy="3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569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CalStateBakersfield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6499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GetHashCode</a:t>
            </a:r>
            <a:r>
              <a:rPr lang="en-US" dirty="0"/>
              <a:t>(string 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hash = 0;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str.length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hash = </a:t>
            </a:r>
            <a:r>
              <a:rPr lang="en-US" dirty="0" err="1"/>
              <a:t>str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+ (31 * hash); 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return hash;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70220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String: 		"Act" 	"Cat" 	"Ads"</a:t>
            </a:r>
          </a:p>
          <a:p>
            <a:r>
              <a:rPr lang="en-US" dirty="0" err="1"/>
              <a:t>hashcode</a:t>
            </a:r>
            <a:r>
              <a:rPr lang="en-US" dirty="0"/>
              <a:t>: 	65650 	67510 	67602</a:t>
            </a:r>
          </a:p>
        </p:txBody>
      </p:sp>
    </p:spTree>
    <p:extLst>
      <p:ext uri="{BB962C8B-B14F-4D97-AF65-F5344CB8AC3E}">
        <p14:creationId xmlns:p14="http://schemas.microsoft.com/office/powerpoint/2010/main" val="33738727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" y="1600201"/>
            <a:ext cx="8318954" cy="4343400"/>
          </a:xfrm>
        </p:spPr>
        <p:txBody>
          <a:bodyPr/>
          <a:lstStyle/>
          <a:p>
            <a:r>
              <a:rPr lang="en-US" dirty="0"/>
              <a:t>Hash functions are designed to be </a:t>
            </a:r>
          </a:p>
          <a:p>
            <a:endParaRPr lang="en-US" dirty="0"/>
          </a:p>
          <a:p>
            <a:pPr lvl="1"/>
            <a:r>
              <a:rPr lang="en-US" dirty="0"/>
              <a:t>fast and</a:t>
            </a:r>
          </a:p>
          <a:p>
            <a:pPr marL="34925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yield few hash collisions in expected input domains. </a:t>
            </a:r>
          </a:p>
        </p:txBody>
      </p:sp>
    </p:spTree>
    <p:extLst>
      <p:ext uri="{BB962C8B-B14F-4D97-AF65-F5344CB8AC3E}">
        <p14:creationId xmlns:p14="http://schemas.microsoft.com/office/powerpoint/2010/main" val="299230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0" y="4920343"/>
            <a:ext cx="1388973" cy="1574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57" y="4920344"/>
            <a:ext cx="1524000" cy="155257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115032" y="5707743"/>
            <a:ext cx="847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87" y="2455817"/>
            <a:ext cx="1937657" cy="14532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949372" y="3599543"/>
            <a:ext cx="370115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907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526</TotalTime>
  <Words>2482</Words>
  <Application>Microsoft Office PowerPoint</Application>
  <PresentationFormat>Widescreen</PresentationFormat>
  <Paragraphs>1253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Century Gothic</vt:lpstr>
      <vt:lpstr>Times</vt:lpstr>
      <vt:lpstr>Verdana</vt:lpstr>
      <vt:lpstr>Wingdings 3</vt:lpstr>
      <vt:lpstr>Wisp</vt:lpstr>
      <vt:lpstr>CMPS 3120       Algorithm Analysis  </vt:lpstr>
      <vt:lpstr>PowerPoint Presentation</vt:lpstr>
      <vt:lpstr>Before We Start</vt:lpstr>
      <vt:lpstr>PowerPoint Presentation</vt:lpstr>
      <vt:lpstr>PowerPoint Presentation</vt:lpstr>
      <vt:lpstr>PowerPoint Presentation</vt:lpstr>
      <vt:lpstr>Fingerprint Verification</vt:lpstr>
      <vt:lpstr>Fingerprint Verification</vt:lpstr>
      <vt:lpstr>Fingerprint Verification</vt:lpstr>
      <vt:lpstr>Fingerprint Verification</vt:lpstr>
      <vt:lpstr>Back to Class</vt:lpstr>
      <vt:lpstr>PowerPoint Presentation</vt:lpstr>
      <vt:lpstr>PowerPoint Presentation</vt:lpstr>
      <vt:lpstr>Digital Fingerprint!</vt:lpstr>
      <vt:lpstr>Digital Fingerprint!</vt:lpstr>
      <vt:lpstr>Digital Fingerprint!</vt:lpstr>
      <vt:lpstr>Hashing</vt:lpstr>
      <vt:lpstr>Hashing</vt:lpstr>
      <vt:lpstr>PowerPoint Presentation</vt:lpstr>
      <vt:lpstr>Hashing</vt:lpstr>
      <vt:lpstr>Example (ideal) hash function</vt:lpstr>
      <vt:lpstr>Example (ideal) hash function</vt:lpstr>
      <vt:lpstr>Example (ideal) hash function</vt:lpstr>
      <vt:lpstr>Example (ideal) hash function</vt:lpstr>
      <vt:lpstr>Example (ideal) hash function</vt:lpstr>
      <vt:lpstr>Componets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Collision</vt:lpstr>
      <vt:lpstr>PowerPoint Presentation</vt:lpstr>
      <vt:lpstr>PowerPoint Presentation</vt:lpstr>
      <vt:lpstr>PowerPoint Presentation</vt:lpstr>
      <vt:lpstr>Collision</vt:lpstr>
      <vt:lpstr>Example</vt:lpstr>
      <vt:lpstr>Example</vt:lpstr>
      <vt:lpstr>Solutions for Collision</vt:lpstr>
      <vt:lpstr>PowerPoint Presentation</vt:lpstr>
      <vt:lpstr>Linear Probing</vt:lpstr>
      <vt:lpstr>Linear Probing</vt:lpstr>
      <vt:lpstr>Linear Probing</vt:lpstr>
      <vt:lpstr>Linear Probing</vt:lpstr>
      <vt:lpstr>Linear Probing</vt:lpstr>
      <vt:lpstr>Linear Probing</vt:lpstr>
      <vt:lpstr>Linear Probing</vt:lpstr>
      <vt:lpstr>Linear Probing</vt:lpstr>
      <vt:lpstr>Linear Probing</vt:lpstr>
      <vt:lpstr>Linear Probing</vt:lpstr>
      <vt:lpstr>Chained Hashing</vt:lpstr>
      <vt:lpstr>PowerPoint Presentation</vt:lpstr>
      <vt:lpstr>Chaining</vt:lpstr>
      <vt:lpstr>Chaining</vt:lpstr>
      <vt:lpstr>Chaining</vt:lpstr>
      <vt:lpstr>Chaining</vt:lpstr>
      <vt:lpstr>Chaining</vt:lpstr>
      <vt:lpstr>Chaining</vt:lpstr>
      <vt:lpstr>Chaining</vt:lpstr>
      <vt:lpstr>Chaining</vt:lpstr>
      <vt:lpstr>Number of Key comparison for a Successful Search</vt:lpstr>
      <vt:lpstr>PowerPoint Presentation</vt:lpstr>
      <vt:lpstr>Hash Codes for Strings</vt:lpstr>
      <vt:lpstr>Hash Codes for Strings</vt:lpstr>
      <vt:lpstr>Hash Codes for Strings</vt:lpstr>
      <vt:lpstr>Hash Codes for Strings</vt:lpstr>
      <vt:lpstr>Hash Codes for Strings</vt:lpstr>
      <vt:lpstr>Hash Codes for Strings</vt:lpstr>
      <vt:lpstr>Hash Codes for Strings</vt:lpstr>
      <vt:lpstr>Hash Codes for Strings</vt:lpstr>
      <vt:lpstr>PowerPoint Presentation</vt:lpstr>
      <vt:lpstr>Hash Codes for Strings</vt:lpstr>
      <vt:lpstr>Hash Codes for Strings</vt:lpstr>
      <vt:lpstr>Hash Codes for Strings</vt:lpstr>
      <vt:lpstr>Hash Codes for Strings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87</cp:revision>
  <dcterms:created xsi:type="dcterms:W3CDTF">2016-08-31T19:16:09Z</dcterms:created>
  <dcterms:modified xsi:type="dcterms:W3CDTF">2024-01-27T01:40:31Z</dcterms:modified>
</cp:coreProperties>
</file>