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306" r:id="rId3"/>
    <p:sldId id="307" r:id="rId4"/>
    <p:sldId id="308" r:id="rId5"/>
    <p:sldId id="309" r:id="rId6"/>
    <p:sldId id="310" r:id="rId7"/>
    <p:sldId id="311" r:id="rId8"/>
    <p:sldId id="31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5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1E65F-3C9D-4AC9-89F5-390E3D97661A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DF614-E641-4A77-8CEE-07AA863293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3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E6595E-9241-4D77-9AE6-62F681E1136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4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509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61AE0-42B3-4EFA-9000-B799EB64ED2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46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170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72EE28-C463-4247-9542-3CBA45AF72D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4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299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43C079-961C-4C50-B873-B71BAEEA9CE2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4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887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2998D9-EB93-47FD-A504-DF12835FC23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63471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7D7FCD-38C3-4FA0-82D5-D3A463EE30D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50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7915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56B70D-9766-4007-AB50-41AE7ED68D2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685800"/>
            <a:ext cx="6400800" cy="3600450"/>
          </a:xfrm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9254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2205" y="411480"/>
            <a:ext cx="8915399" cy="3831336"/>
          </a:xfrm>
        </p:spPr>
        <p:txBody>
          <a:bodyPr>
            <a:normAutofit/>
          </a:bodyPr>
          <a:lstStyle/>
          <a:p>
            <a:r>
              <a:rPr lang="en-US" dirty="0"/>
              <a:t>CMPS 3120</a:t>
            </a:r>
            <a:br>
              <a:rPr lang="en-US" dirty="0"/>
            </a:br>
            <a:br>
              <a:rPr lang="en-US" dirty="0"/>
            </a:br>
            <a:r>
              <a:rPr lang="en-US" dirty="0"/>
              <a:t>					</a:t>
            </a:r>
            <a:r>
              <a:rPr lang="en-US" b="1" dirty="0"/>
              <a:t>Algorithm Analysis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/>
              <a:t>Dr. Chengwei Lei</a:t>
            </a:r>
          </a:p>
          <a:p>
            <a:pPr algn="ctr"/>
            <a:r>
              <a:rPr lang="en-US" dirty="0"/>
              <a:t>CEECS</a:t>
            </a:r>
          </a:p>
          <a:p>
            <a:pPr algn="ctr"/>
            <a:r>
              <a:rPr lang="en-US" dirty="0"/>
              <a:t>California State University, Bakersfield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92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7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5077-AE02-4A23-AFA6-93C489D4B51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Space-for-time tradeoffs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buFont typeface="Monotype Sorts" pitchFamily="2" charset="2"/>
              <a:buNone/>
            </a:pPr>
            <a:r>
              <a:rPr lang="en-US" altLang="en-US"/>
              <a:t>Two varieties of space-for-time algorithms: </a:t>
            </a:r>
          </a:p>
          <a:p>
            <a:r>
              <a:rPr lang="en-US" altLang="en-US" i="1" u="sng"/>
              <a:t>input enhancement</a:t>
            </a:r>
            <a:r>
              <a:rPr lang="en-US" altLang="en-US"/>
              <a:t>  </a:t>
            </a:r>
            <a:r>
              <a:rPr lang="en-US" altLang="en-US">
                <a:cs typeface="Times New Roman" panose="02020603050405020304" pitchFamily="18" charset="0"/>
              </a:rPr>
              <a:t>—</a:t>
            </a:r>
            <a:r>
              <a:rPr lang="en-US" altLang="en-US"/>
              <a:t> preprocess the input (or its part) to store some info to be used later in solving the problem </a:t>
            </a:r>
          </a:p>
          <a:p>
            <a:pPr lvl="1"/>
            <a:r>
              <a:rPr lang="en-US" altLang="en-US" sz="2400"/>
              <a:t>counting sorts</a:t>
            </a:r>
          </a:p>
          <a:p>
            <a:pPr lvl="1"/>
            <a:r>
              <a:rPr lang="en-US" altLang="en-US" sz="2400"/>
              <a:t>string searching algorithms</a:t>
            </a:r>
          </a:p>
          <a:p>
            <a:pPr lvl="1"/>
            <a:endParaRPr lang="en-US" altLang="en-US" sz="2400"/>
          </a:p>
          <a:p>
            <a:r>
              <a:rPr lang="en-US" altLang="en-US" i="1" u="sng"/>
              <a:t>prestructuring</a:t>
            </a:r>
            <a:r>
              <a:rPr lang="en-US" altLang="en-US"/>
              <a:t> </a:t>
            </a:r>
            <a:r>
              <a:rPr lang="en-US" altLang="en-US">
                <a:cs typeface="Times New Roman" panose="02020603050405020304" pitchFamily="18" charset="0"/>
              </a:rPr>
              <a:t>—</a:t>
            </a:r>
            <a:r>
              <a:rPr lang="en-US" altLang="en-US"/>
              <a:t> preprocess the input to make accessing its elements easier</a:t>
            </a:r>
          </a:p>
          <a:p>
            <a:pPr lvl="1"/>
            <a:r>
              <a:rPr lang="en-US" altLang="en-US" sz="2400"/>
              <a:t>hashing</a:t>
            </a:r>
          </a:p>
          <a:p>
            <a:pPr lvl="1"/>
            <a:r>
              <a:rPr lang="en-US" altLang="en-US" sz="2400"/>
              <a:t>indexing schemes (e.g., B-trees)</a:t>
            </a:r>
          </a:p>
          <a:p>
            <a:pPr lvl="1">
              <a:buFontTx/>
              <a:buNone/>
            </a:pPr>
            <a:endParaRPr lang="en-US" altLang="en-US" sz="1800"/>
          </a:p>
          <a:p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022112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7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4FB0-14EF-462B-9F05-7C6E4919529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Review: String searching by brute force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266826"/>
            <a:ext cx="8534400" cy="4905375"/>
          </a:xfrm>
        </p:spPr>
        <p:txBody>
          <a:bodyPr/>
          <a:lstStyle/>
          <a:p>
            <a:pPr marL="971550" indent="-971550">
              <a:buNone/>
            </a:pPr>
            <a:r>
              <a:rPr lang="en-US" altLang="en-US" i="1" dirty="0"/>
              <a:t>pattern</a:t>
            </a:r>
            <a:r>
              <a:rPr lang="en-US" altLang="en-US" dirty="0"/>
              <a:t>: a string of </a:t>
            </a:r>
            <a:r>
              <a:rPr lang="en-US" altLang="en-US" i="1" dirty="0"/>
              <a:t>m</a:t>
            </a:r>
            <a:r>
              <a:rPr lang="en-US" altLang="en-US" dirty="0"/>
              <a:t> characters to search for</a:t>
            </a:r>
          </a:p>
          <a:p>
            <a:pPr marL="971550" indent="-971550">
              <a:buNone/>
            </a:pPr>
            <a:r>
              <a:rPr lang="en-US" altLang="en-US" i="1" dirty="0"/>
              <a:t>text</a:t>
            </a:r>
            <a:r>
              <a:rPr lang="en-US" altLang="en-US" dirty="0"/>
              <a:t>: a (long) string of </a:t>
            </a:r>
            <a:r>
              <a:rPr lang="en-US" altLang="en-US" i="1" dirty="0"/>
              <a:t>n</a:t>
            </a:r>
            <a:r>
              <a:rPr lang="en-US" altLang="en-US" dirty="0"/>
              <a:t> characters to search in</a:t>
            </a:r>
          </a:p>
          <a:p>
            <a:pPr marL="971550" indent="-971550"/>
            <a:endParaRPr lang="en-US" altLang="en-US" dirty="0"/>
          </a:p>
          <a:p>
            <a:pPr marL="971550" indent="-971550">
              <a:buNone/>
            </a:pPr>
            <a:r>
              <a:rPr lang="en-US" altLang="en-US" i="1" u="sng" dirty="0"/>
              <a:t>Brute force algorithm</a:t>
            </a:r>
            <a:endParaRPr lang="en-US" altLang="en-US" dirty="0"/>
          </a:p>
          <a:p>
            <a:pPr marL="971550" indent="-971550">
              <a:buNone/>
            </a:pPr>
            <a:r>
              <a:rPr lang="en-US" altLang="en-US" dirty="0"/>
              <a:t>Step 1	Align pattern at beginning of text</a:t>
            </a:r>
          </a:p>
          <a:p>
            <a:pPr marL="971550" indent="-971550">
              <a:buNone/>
            </a:pPr>
            <a:r>
              <a:rPr lang="en-US" altLang="en-US" dirty="0"/>
              <a:t>Step 2	Moving from right to left, compare each character of</a:t>
            </a:r>
            <a:br>
              <a:rPr lang="en-US" altLang="en-US" dirty="0"/>
            </a:br>
            <a:r>
              <a:rPr lang="en-US" altLang="en-US" dirty="0"/>
              <a:t>pattern to the corresponding character in text until either all characters are found to match (successful search) or a mismatch is detected</a:t>
            </a:r>
          </a:p>
          <a:p>
            <a:pPr marL="971550" indent="-971550">
              <a:buNone/>
            </a:pPr>
            <a:r>
              <a:rPr lang="en-US" altLang="en-US" dirty="0"/>
              <a:t>Step 3  	While a mismatch is detected and the text is not yet exhausted, realign pattern one position to the right and repeat Step 2</a:t>
            </a:r>
          </a:p>
        </p:txBody>
      </p:sp>
    </p:spTree>
    <p:extLst>
      <p:ext uri="{BB962C8B-B14F-4D97-AF65-F5344CB8AC3E}">
        <p14:creationId xmlns:p14="http://schemas.microsoft.com/office/powerpoint/2010/main" val="109013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7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E42C-1076-48EA-95F6-24AD8DA7910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String searching by preprocessing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Several string searching algorithms are based on the input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enhancement idea of  preprocessing the pattern 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Knuth-Morris-Pratt (KMP)  algorithm preprocesses   pattern left to right to get useful information for later searching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Boyer -Moore algorithm preprocesses pattern right to left and store information into two tables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Horspool’s algorithm simplifies the Boyer-Moore algorithm by using just one table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3280275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7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4956-5D31-4002-BDEA-ADD4643E37D2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Horspool’s Algorithm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/>
              <a:t>A simplified version of Boyer-Moore algorithm:</a:t>
            </a:r>
          </a:p>
          <a:p>
            <a:pPr lvl="1"/>
            <a:endParaRPr lang="en-US" altLang="en-US"/>
          </a:p>
          <a:p>
            <a:pPr lvl="1"/>
            <a:r>
              <a:rPr lang="en-US" altLang="en-US" sz="2400"/>
              <a:t>preprocesses pattern to generate a shift table that determines how much to shift the pattern when a mismatch occurs </a:t>
            </a:r>
          </a:p>
          <a:p>
            <a:pPr lvl="1"/>
            <a:endParaRPr lang="en-US" altLang="en-US" sz="2400"/>
          </a:p>
          <a:p>
            <a:pPr lvl="1"/>
            <a:r>
              <a:rPr lang="en-US" altLang="en-US" sz="2400"/>
              <a:t>always makes a shift based on the text’s character </a:t>
            </a:r>
            <a:r>
              <a:rPr lang="en-US" altLang="en-US" sz="2400" i="1"/>
              <a:t>c </a:t>
            </a:r>
            <a:r>
              <a:rPr lang="en-US" altLang="en-US" sz="2400"/>
              <a:t>aligned with the </a:t>
            </a:r>
            <a:r>
              <a:rPr lang="en-US" altLang="en-US" sz="2400" u="sng"/>
              <a:t>last</a:t>
            </a:r>
            <a:r>
              <a:rPr lang="en-US" altLang="en-US" sz="2400"/>
              <a:t> character in the pattern according to the shift table’s entry for </a:t>
            </a:r>
            <a:r>
              <a:rPr lang="en-US" altLang="en-US" sz="2400" i="1"/>
              <a:t>c</a:t>
            </a:r>
            <a:endParaRPr lang="en-US" altLang="en-US" sz="2400"/>
          </a:p>
          <a:p>
            <a:pPr marL="0" indent="0"/>
            <a:endParaRPr lang="en-US" altLang="en-US"/>
          </a:p>
          <a:p>
            <a:pPr marL="0" indent="0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220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D1D1-96E3-4C71-88E6-EE7A0A67C5D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far to shift?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6230" y="1219200"/>
            <a:ext cx="8534400" cy="5638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dirty="0"/>
              <a:t>Look at first (rightmost) character in text that was compared: </a:t>
            </a:r>
          </a:p>
          <a:p>
            <a:r>
              <a:rPr lang="en-US" altLang="en-US" dirty="0"/>
              <a:t>The character is not in the pattern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</a:t>
            </a:r>
            <a:r>
              <a:rPr lang="en-US" altLang="en-US" sz="2000" dirty="0">
                <a:latin typeface="Courier New" panose="02070309020205020404" pitchFamily="49" charset="0"/>
              </a:rPr>
              <a:t>.....</a:t>
            </a:r>
            <a:r>
              <a:rPr lang="en-US" altLang="en-US" sz="2000" i="1" dirty="0">
                <a:latin typeface="Courier New" panose="02070309020205020404" pitchFamily="49" charset="0"/>
              </a:rPr>
              <a:t>c</a:t>
            </a:r>
            <a:r>
              <a:rPr lang="en-US" altLang="en-US" sz="2000" dirty="0">
                <a:latin typeface="Courier New" panose="02070309020205020404" pitchFamily="49" charset="0"/>
              </a:rPr>
              <a:t>...................... </a:t>
            </a:r>
            <a:r>
              <a:rPr lang="en-US" altLang="en-US" sz="2000" dirty="0"/>
              <a:t>(</a:t>
            </a:r>
            <a:r>
              <a:rPr lang="en-US" altLang="en-US" sz="2000" i="1" dirty="0">
                <a:latin typeface="Courier New" panose="02070309020205020404" pitchFamily="49" charset="0"/>
              </a:rPr>
              <a:t>c</a:t>
            </a:r>
            <a:r>
              <a:rPr lang="en-US" altLang="en-US" sz="2000" dirty="0"/>
              <a:t> not in pattern)</a:t>
            </a:r>
            <a:endParaRPr lang="en-US" altLang="en-US" sz="2000" dirty="0">
              <a:latin typeface="Courier New" panose="02070309020205020404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BAOBAB</a:t>
            </a:r>
            <a:br>
              <a:rPr lang="en-US" altLang="en-US" dirty="0">
                <a:latin typeface="Courier New" panose="02070309020205020404" pitchFamily="49" charset="0"/>
              </a:rPr>
            </a:br>
            <a:endParaRPr lang="en-US" altLang="en-US" dirty="0"/>
          </a:p>
          <a:p>
            <a:r>
              <a:rPr lang="en-US" altLang="en-US" dirty="0"/>
              <a:t>The character is in the pattern (but not the rightmost)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.....O...................... </a:t>
            </a:r>
            <a:r>
              <a:rPr lang="en-US" altLang="en-US" sz="2000" dirty="0"/>
              <a:t>(</a:t>
            </a:r>
            <a:r>
              <a:rPr lang="en-US" altLang="en-US" sz="2000" dirty="0">
                <a:latin typeface="Courier New" panose="02070309020205020404" pitchFamily="49" charset="0"/>
              </a:rPr>
              <a:t>O</a:t>
            </a:r>
            <a:r>
              <a:rPr lang="en-US" altLang="en-US" sz="2000" dirty="0"/>
              <a:t> occurs once in pattern)</a:t>
            </a:r>
            <a:br>
              <a:rPr lang="en-US" altLang="en-US" sz="2000" dirty="0"/>
            </a:br>
            <a:r>
              <a:rPr lang="en-US" altLang="en-US" sz="2000" dirty="0">
                <a:latin typeface="Courier New" panose="02070309020205020404" pitchFamily="49" charset="0"/>
              </a:rPr>
              <a:t>  BAOBAB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.....A...................... </a:t>
            </a:r>
            <a:r>
              <a:rPr lang="en-US" altLang="en-US" sz="2000" dirty="0"/>
              <a:t>(</a:t>
            </a:r>
            <a:r>
              <a:rPr lang="en-US" altLang="en-US" sz="2000" dirty="0">
                <a:latin typeface="Courier New" panose="02070309020205020404" pitchFamily="49" charset="0"/>
              </a:rPr>
              <a:t>A</a:t>
            </a:r>
            <a:r>
              <a:rPr lang="en-US" altLang="en-US" sz="2000" dirty="0"/>
              <a:t> occurs twice in pattern)</a:t>
            </a:r>
            <a:endParaRPr lang="en-US" altLang="en-US" sz="2000" dirty="0">
              <a:latin typeface="Courier New" panose="02070309020205020404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BAOBAB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endParaRPr lang="en-US" altLang="en-US" sz="2000" dirty="0"/>
          </a:p>
          <a:p>
            <a:r>
              <a:rPr lang="en-US" altLang="en-US" dirty="0"/>
              <a:t>The rightmost characters do match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.....B......................                    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BAOBAB</a:t>
            </a:r>
            <a:r>
              <a:rPr lang="en-US" altLang="en-US" sz="2000" dirty="0"/>
              <a:t> </a:t>
            </a:r>
            <a:endParaRPr lang="en-US" alt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481954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7 ©2012 Pearson Education, Inc. Upper Saddle River, NJ. All Rights Reserved. </a:t>
            </a:r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CB5B-554A-4DEC-A162-4BE0C970572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Shift table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55424" y="1714082"/>
            <a:ext cx="8610600" cy="4519808"/>
          </a:xfrm>
        </p:spPr>
        <p:txBody>
          <a:bodyPr/>
          <a:lstStyle/>
          <a:p>
            <a:r>
              <a:rPr lang="en-US" altLang="en-US" dirty="0"/>
              <a:t>Shift sizes can be precomputed by the formula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en-US" dirty="0"/>
              <a:t>distance from </a:t>
            </a:r>
            <a:r>
              <a:rPr lang="en-US" altLang="en-US" i="1" dirty="0"/>
              <a:t>c</a:t>
            </a:r>
            <a:r>
              <a:rPr lang="en-US" altLang="en-US" dirty="0"/>
              <a:t>’s rightmost occurrence in pattern, among its first </a:t>
            </a:r>
            <a:r>
              <a:rPr lang="en-US" altLang="en-US" i="1" dirty="0"/>
              <a:t>m-</a:t>
            </a:r>
            <a:r>
              <a:rPr lang="en-US" altLang="en-US" dirty="0"/>
              <a:t>1 characters to its right end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en-US" dirty="0"/>
              <a:t>    pattern’s length </a:t>
            </a:r>
            <a:r>
              <a:rPr lang="en-US" altLang="en-US" i="1" dirty="0"/>
              <a:t>m</a:t>
            </a:r>
            <a:r>
              <a:rPr lang="en-US" altLang="en-US" dirty="0"/>
              <a:t>, otherwise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     </a:t>
            </a:r>
          </a:p>
          <a:p>
            <a:r>
              <a:rPr lang="en-US" altLang="en-US" dirty="0"/>
              <a:t>By scanning pattern before search begins and stored in a table called </a:t>
            </a:r>
            <a:r>
              <a:rPr lang="en-US" altLang="en-US" i="1" dirty="0"/>
              <a:t>shift table</a:t>
            </a:r>
            <a:br>
              <a:rPr lang="en-US" altLang="en-US" i="1" u="sng" dirty="0"/>
            </a:br>
            <a:endParaRPr lang="en-US" altLang="en-US" dirty="0"/>
          </a:p>
          <a:p>
            <a:r>
              <a:rPr lang="en-US" altLang="en-US" dirty="0"/>
              <a:t>Shift table is indexed by text and pattern alphabet </a:t>
            </a:r>
            <a:br>
              <a:rPr lang="en-US" altLang="en-US" dirty="0"/>
            </a:br>
            <a:r>
              <a:rPr lang="en-US" altLang="en-US" dirty="0" err="1"/>
              <a:t>Eg</a:t>
            </a:r>
            <a:r>
              <a:rPr lang="en-US" altLang="en-US" dirty="0"/>
              <a:t>, for </a:t>
            </a:r>
            <a:r>
              <a:rPr lang="en-US" altLang="en-US" dirty="0">
                <a:latin typeface="Courier New" panose="02070309020205020404" pitchFamily="49" charset="0"/>
              </a:rPr>
              <a:t>BAOBAB:</a:t>
            </a:r>
            <a:endParaRPr lang="en-US" altLang="en-US" sz="2800" dirty="0"/>
          </a:p>
        </p:txBody>
      </p:sp>
      <p:sp>
        <p:nvSpPr>
          <p:cNvPr id="411652" name="Text Box 4"/>
          <p:cNvSpPr txBox="1">
            <a:spLocks noChangeArrowheads="1"/>
          </p:cNvSpPr>
          <p:nvPr/>
        </p:nvSpPr>
        <p:spPr bwMode="auto">
          <a:xfrm>
            <a:off x="6689725" y="54483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grpSp>
        <p:nvGrpSpPr>
          <p:cNvPr id="411653" name="Group 5"/>
          <p:cNvGrpSpPr>
            <a:grpSpLocks/>
          </p:cNvGrpSpPr>
          <p:nvPr/>
        </p:nvGrpSpPr>
        <p:grpSpPr bwMode="auto">
          <a:xfrm>
            <a:off x="2438400" y="5181600"/>
            <a:ext cx="8001000" cy="1371600"/>
            <a:chOff x="720" y="1824"/>
            <a:chExt cx="5040" cy="672"/>
          </a:xfrm>
        </p:grpSpPr>
        <p:sp>
          <p:nvSpPr>
            <p:cNvPr id="411654" name="Rectangle 6"/>
            <p:cNvSpPr>
              <a:spLocks noChangeArrowheads="1"/>
            </p:cNvSpPr>
            <p:nvPr/>
          </p:nvSpPr>
          <p:spPr bwMode="auto">
            <a:xfrm>
              <a:off x="720" y="1824"/>
              <a:ext cx="5040" cy="3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2000" b="1">
                  <a:solidFill>
                    <a:schemeClr val="bg2"/>
                  </a:solidFill>
                  <a:latin typeface="Courier New" panose="02070309020205020404" pitchFamily="49" charset="0"/>
                </a:rPr>
                <a:t>A B C D E F G H I J K L M N O P Q R S T U V W X Y Z</a:t>
              </a:r>
            </a:p>
          </p:txBody>
        </p:sp>
        <p:sp>
          <p:nvSpPr>
            <p:cNvPr id="411655" name="Rectangle 7"/>
            <p:cNvSpPr>
              <a:spLocks noChangeArrowheads="1"/>
            </p:cNvSpPr>
            <p:nvPr/>
          </p:nvSpPr>
          <p:spPr bwMode="auto">
            <a:xfrm>
              <a:off x="720" y="2160"/>
              <a:ext cx="5040" cy="3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2000" b="1">
                  <a:solidFill>
                    <a:schemeClr val="bg2"/>
                  </a:solidFill>
                  <a:latin typeface="Courier New" panose="02070309020205020404" pitchFamily="49" charset="0"/>
                </a:rPr>
                <a:t>1 2 6 6 6 6 6 6 6 6 6 6 6 6 3 6 6 6 6 6 6 6 6 6 6 6</a:t>
              </a:r>
              <a:endParaRPr lang="en-US" altLang="en-US" sz="4000"/>
            </a:p>
          </p:txBody>
        </p:sp>
        <p:sp>
          <p:nvSpPr>
            <p:cNvPr id="411656" name="Line 8"/>
            <p:cNvSpPr>
              <a:spLocks noChangeShapeType="1"/>
            </p:cNvSpPr>
            <p:nvPr/>
          </p:nvSpPr>
          <p:spPr bwMode="auto">
            <a:xfrm>
              <a:off x="936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57" name="Line 9"/>
            <p:cNvSpPr>
              <a:spLocks noChangeShapeType="1"/>
            </p:cNvSpPr>
            <p:nvPr/>
          </p:nvSpPr>
          <p:spPr bwMode="auto">
            <a:xfrm>
              <a:off x="2856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58" name="Line 10"/>
            <p:cNvSpPr>
              <a:spLocks noChangeShapeType="1"/>
            </p:cNvSpPr>
            <p:nvPr/>
          </p:nvSpPr>
          <p:spPr bwMode="auto">
            <a:xfrm>
              <a:off x="3048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59" name="Line 11"/>
            <p:cNvSpPr>
              <a:spLocks noChangeShapeType="1"/>
            </p:cNvSpPr>
            <p:nvPr/>
          </p:nvSpPr>
          <p:spPr bwMode="auto">
            <a:xfrm>
              <a:off x="3432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60" name="Line 12"/>
            <p:cNvSpPr>
              <a:spLocks noChangeShapeType="1"/>
            </p:cNvSpPr>
            <p:nvPr/>
          </p:nvSpPr>
          <p:spPr bwMode="auto">
            <a:xfrm>
              <a:off x="3624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61" name="Line 13"/>
            <p:cNvSpPr>
              <a:spLocks noChangeShapeType="1"/>
            </p:cNvSpPr>
            <p:nvPr/>
          </p:nvSpPr>
          <p:spPr bwMode="auto">
            <a:xfrm>
              <a:off x="3816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62" name="Line 14"/>
            <p:cNvSpPr>
              <a:spLocks noChangeShapeType="1"/>
            </p:cNvSpPr>
            <p:nvPr/>
          </p:nvSpPr>
          <p:spPr bwMode="auto">
            <a:xfrm>
              <a:off x="4008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63" name="Line 15"/>
            <p:cNvSpPr>
              <a:spLocks noChangeShapeType="1"/>
            </p:cNvSpPr>
            <p:nvPr/>
          </p:nvSpPr>
          <p:spPr bwMode="auto">
            <a:xfrm>
              <a:off x="4200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64" name="Line 16"/>
            <p:cNvSpPr>
              <a:spLocks noChangeShapeType="1"/>
            </p:cNvSpPr>
            <p:nvPr/>
          </p:nvSpPr>
          <p:spPr bwMode="auto">
            <a:xfrm>
              <a:off x="4392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65" name="Line 17"/>
            <p:cNvSpPr>
              <a:spLocks noChangeShapeType="1"/>
            </p:cNvSpPr>
            <p:nvPr/>
          </p:nvSpPr>
          <p:spPr bwMode="auto">
            <a:xfrm>
              <a:off x="4584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66" name="Line 18"/>
            <p:cNvSpPr>
              <a:spLocks noChangeShapeType="1"/>
            </p:cNvSpPr>
            <p:nvPr/>
          </p:nvSpPr>
          <p:spPr bwMode="auto">
            <a:xfrm>
              <a:off x="4776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67" name="Line 19"/>
            <p:cNvSpPr>
              <a:spLocks noChangeShapeType="1"/>
            </p:cNvSpPr>
            <p:nvPr/>
          </p:nvSpPr>
          <p:spPr bwMode="auto">
            <a:xfrm>
              <a:off x="4968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68" name="Line 20"/>
            <p:cNvSpPr>
              <a:spLocks noChangeShapeType="1"/>
            </p:cNvSpPr>
            <p:nvPr/>
          </p:nvSpPr>
          <p:spPr bwMode="auto">
            <a:xfrm>
              <a:off x="5160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69" name="Line 21"/>
            <p:cNvSpPr>
              <a:spLocks noChangeShapeType="1"/>
            </p:cNvSpPr>
            <p:nvPr/>
          </p:nvSpPr>
          <p:spPr bwMode="auto">
            <a:xfrm>
              <a:off x="5352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70" name="Line 22"/>
            <p:cNvSpPr>
              <a:spLocks noChangeShapeType="1"/>
            </p:cNvSpPr>
            <p:nvPr/>
          </p:nvSpPr>
          <p:spPr bwMode="auto">
            <a:xfrm>
              <a:off x="5544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71" name="Line 23"/>
            <p:cNvSpPr>
              <a:spLocks noChangeShapeType="1"/>
            </p:cNvSpPr>
            <p:nvPr/>
          </p:nvSpPr>
          <p:spPr bwMode="auto">
            <a:xfrm>
              <a:off x="2664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72" name="Line 24"/>
            <p:cNvSpPr>
              <a:spLocks noChangeShapeType="1"/>
            </p:cNvSpPr>
            <p:nvPr/>
          </p:nvSpPr>
          <p:spPr bwMode="auto">
            <a:xfrm>
              <a:off x="2472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73" name="Line 25"/>
            <p:cNvSpPr>
              <a:spLocks noChangeShapeType="1"/>
            </p:cNvSpPr>
            <p:nvPr/>
          </p:nvSpPr>
          <p:spPr bwMode="auto">
            <a:xfrm>
              <a:off x="2280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74" name="Line 26"/>
            <p:cNvSpPr>
              <a:spLocks noChangeShapeType="1"/>
            </p:cNvSpPr>
            <p:nvPr/>
          </p:nvSpPr>
          <p:spPr bwMode="auto">
            <a:xfrm>
              <a:off x="2088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75" name="Line 27"/>
            <p:cNvSpPr>
              <a:spLocks noChangeShapeType="1"/>
            </p:cNvSpPr>
            <p:nvPr/>
          </p:nvSpPr>
          <p:spPr bwMode="auto">
            <a:xfrm>
              <a:off x="1896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76" name="Line 28"/>
            <p:cNvSpPr>
              <a:spLocks noChangeShapeType="1"/>
            </p:cNvSpPr>
            <p:nvPr/>
          </p:nvSpPr>
          <p:spPr bwMode="auto">
            <a:xfrm>
              <a:off x="1704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77" name="Line 29"/>
            <p:cNvSpPr>
              <a:spLocks noChangeShapeType="1"/>
            </p:cNvSpPr>
            <p:nvPr/>
          </p:nvSpPr>
          <p:spPr bwMode="auto">
            <a:xfrm>
              <a:off x="1512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78" name="Line 30"/>
            <p:cNvSpPr>
              <a:spLocks noChangeShapeType="1"/>
            </p:cNvSpPr>
            <p:nvPr/>
          </p:nvSpPr>
          <p:spPr bwMode="auto">
            <a:xfrm>
              <a:off x="1320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79" name="Line 31"/>
            <p:cNvSpPr>
              <a:spLocks noChangeShapeType="1"/>
            </p:cNvSpPr>
            <p:nvPr/>
          </p:nvSpPr>
          <p:spPr bwMode="auto">
            <a:xfrm>
              <a:off x="1128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80" name="Line 32"/>
            <p:cNvSpPr>
              <a:spLocks noChangeShapeType="1"/>
            </p:cNvSpPr>
            <p:nvPr/>
          </p:nvSpPr>
          <p:spPr bwMode="auto">
            <a:xfrm>
              <a:off x="3216" y="1824"/>
              <a:ext cx="0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C590CE64-713A-4327-9009-EC45D87A78E8}"/>
              </a:ext>
            </a:extLst>
          </p:cNvPr>
          <p:cNvSpPr/>
          <p:nvPr/>
        </p:nvSpPr>
        <p:spPr>
          <a:xfrm>
            <a:off x="2438400" y="2406134"/>
            <a:ext cx="9140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i="1" dirty="0"/>
              <a:t> t</a:t>
            </a:r>
            <a:r>
              <a:rPr lang="en-US" altLang="en-US" dirty="0"/>
              <a:t>(</a:t>
            </a:r>
            <a:r>
              <a:rPr lang="en-US" altLang="en-US" i="1" dirty="0"/>
              <a:t>c</a:t>
            </a:r>
            <a:r>
              <a:rPr lang="en-US" altLang="en-US" dirty="0"/>
              <a:t>) =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484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7 ©2012 Pearson Education, Inc. Upper Saddle River, NJ. All Rights Reserved. </a:t>
            </a:r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FCD6-94B6-4EF6-ABF6-8366C1ED503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of Horspool’s alg. application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BARD LOVED BANANAS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BAOBAB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BAOBAB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BAOBAB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		    	 BAOBAB </a:t>
            </a:r>
            <a:r>
              <a:rPr lang="en-US" altLang="en-US" dirty="0"/>
              <a:t>(unsuccessful search)</a:t>
            </a:r>
          </a:p>
        </p:txBody>
      </p:sp>
      <p:grpSp>
        <p:nvGrpSpPr>
          <p:cNvPr id="427082" name="Group 74"/>
          <p:cNvGrpSpPr>
            <a:grpSpLocks/>
          </p:cNvGrpSpPr>
          <p:nvPr/>
        </p:nvGrpSpPr>
        <p:grpSpPr bwMode="auto">
          <a:xfrm>
            <a:off x="2133600" y="1219200"/>
            <a:ext cx="8382000" cy="1371600"/>
            <a:chOff x="384" y="768"/>
            <a:chExt cx="5280" cy="864"/>
          </a:xfrm>
        </p:grpSpPr>
        <p:grpSp>
          <p:nvGrpSpPr>
            <p:cNvPr id="427081" name="Group 73"/>
            <p:cNvGrpSpPr>
              <a:grpSpLocks/>
            </p:cNvGrpSpPr>
            <p:nvPr/>
          </p:nvGrpSpPr>
          <p:grpSpPr bwMode="auto">
            <a:xfrm>
              <a:off x="384" y="768"/>
              <a:ext cx="5232" cy="864"/>
              <a:chOff x="384" y="768"/>
              <a:chExt cx="5232" cy="864"/>
            </a:xfrm>
          </p:grpSpPr>
          <p:grpSp>
            <p:nvGrpSpPr>
              <p:cNvPr id="427040" name="Group 32"/>
              <p:cNvGrpSpPr>
                <a:grpSpLocks/>
              </p:cNvGrpSpPr>
              <p:nvPr/>
            </p:nvGrpSpPr>
            <p:grpSpPr bwMode="auto">
              <a:xfrm>
                <a:off x="384" y="768"/>
                <a:ext cx="5040" cy="864"/>
                <a:chOff x="720" y="1824"/>
                <a:chExt cx="5040" cy="672"/>
              </a:xfrm>
            </p:grpSpPr>
            <p:sp>
              <p:nvSpPr>
                <p:cNvPr id="427041" name="Rectangle 33"/>
                <p:cNvSpPr>
                  <a:spLocks noChangeArrowheads="1"/>
                </p:cNvSpPr>
                <p:nvPr/>
              </p:nvSpPr>
              <p:spPr bwMode="auto">
                <a:xfrm>
                  <a:off x="720" y="1824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altLang="en-US" sz="2000" b="1">
                      <a:solidFill>
                        <a:schemeClr val="bg2"/>
                      </a:solidFill>
                      <a:latin typeface="Courier New" panose="02070309020205020404" pitchFamily="49" charset="0"/>
                    </a:rPr>
                    <a:t>A B C D E F G H I J K L M N O P Q R S T U V W X Y Z</a:t>
                  </a:r>
                </a:p>
              </p:txBody>
            </p:sp>
            <p:sp>
              <p:nvSpPr>
                <p:cNvPr id="427042" name="Rectangle 34"/>
                <p:cNvSpPr>
                  <a:spLocks noChangeArrowheads="1"/>
                </p:cNvSpPr>
                <p:nvPr/>
              </p:nvSpPr>
              <p:spPr bwMode="auto">
                <a:xfrm>
                  <a:off x="720" y="2160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altLang="en-US" sz="2000" b="1">
                      <a:solidFill>
                        <a:schemeClr val="bg2"/>
                      </a:solidFill>
                      <a:latin typeface="Courier New" panose="02070309020205020404" pitchFamily="49" charset="0"/>
                    </a:rPr>
                    <a:t>1 2 6 6 6 6 6 6 6 6 6 6 6 6 3 6 6 6 6 6 6 6 6 6 6 6</a:t>
                  </a:r>
                  <a:endParaRPr lang="en-US" altLang="en-US" sz="4000"/>
                </a:p>
              </p:txBody>
            </p:sp>
            <p:sp>
              <p:nvSpPr>
                <p:cNvPr id="427043" name="Line 35"/>
                <p:cNvSpPr>
                  <a:spLocks noChangeShapeType="1"/>
                </p:cNvSpPr>
                <p:nvPr/>
              </p:nvSpPr>
              <p:spPr bwMode="auto">
                <a:xfrm>
                  <a:off x="93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4" name="Line 36"/>
                <p:cNvSpPr>
                  <a:spLocks noChangeShapeType="1"/>
                </p:cNvSpPr>
                <p:nvPr/>
              </p:nvSpPr>
              <p:spPr bwMode="auto">
                <a:xfrm>
                  <a:off x="285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5" name="Line 37"/>
                <p:cNvSpPr>
                  <a:spLocks noChangeShapeType="1"/>
                </p:cNvSpPr>
                <p:nvPr/>
              </p:nvSpPr>
              <p:spPr bwMode="auto">
                <a:xfrm>
                  <a:off x="304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6" name="Line 38"/>
                <p:cNvSpPr>
                  <a:spLocks noChangeShapeType="1"/>
                </p:cNvSpPr>
                <p:nvPr/>
              </p:nvSpPr>
              <p:spPr bwMode="auto">
                <a:xfrm>
                  <a:off x="343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7" name="Line 39"/>
                <p:cNvSpPr>
                  <a:spLocks noChangeShapeType="1"/>
                </p:cNvSpPr>
                <p:nvPr/>
              </p:nvSpPr>
              <p:spPr bwMode="auto">
                <a:xfrm>
                  <a:off x="362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8" name="Line 40"/>
                <p:cNvSpPr>
                  <a:spLocks noChangeShapeType="1"/>
                </p:cNvSpPr>
                <p:nvPr/>
              </p:nvSpPr>
              <p:spPr bwMode="auto">
                <a:xfrm>
                  <a:off x="38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49" name="Line 41"/>
                <p:cNvSpPr>
                  <a:spLocks noChangeShapeType="1"/>
                </p:cNvSpPr>
                <p:nvPr/>
              </p:nvSpPr>
              <p:spPr bwMode="auto">
                <a:xfrm>
                  <a:off x="400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0" name="Line 42"/>
                <p:cNvSpPr>
                  <a:spLocks noChangeShapeType="1"/>
                </p:cNvSpPr>
                <p:nvPr/>
              </p:nvSpPr>
              <p:spPr bwMode="auto">
                <a:xfrm>
                  <a:off x="420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1" name="Line 43"/>
                <p:cNvSpPr>
                  <a:spLocks noChangeShapeType="1"/>
                </p:cNvSpPr>
                <p:nvPr/>
              </p:nvSpPr>
              <p:spPr bwMode="auto">
                <a:xfrm>
                  <a:off x="439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2" name="Line 44"/>
                <p:cNvSpPr>
                  <a:spLocks noChangeShapeType="1"/>
                </p:cNvSpPr>
                <p:nvPr/>
              </p:nvSpPr>
              <p:spPr bwMode="auto">
                <a:xfrm>
                  <a:off x="458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3" name="Line 45"/>
                <p:cNvSpPr>
                  <a:spLocks noChangeShapeType="1"/>
                </p:cNvSpPr>
                <p:nvPr/>
              </p:nvSpPr>
              <p:spPr bwMode="auto">
                <a:xfrm>
                  <a:off x="477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4" name="Line 46"/>
                <p:cNvSpPr>
                  <a:spLocks noChangeShapeType="1"/>
                </p:cNvSpPr>
                <p:nvPr/>
              </p:nvSpPr>
              <p:spPr bwMode="auto">
                <a:xfrm>
                  <a:off x="496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5" name="Line 47"/>
                <p:cNvSpPr>
                  <a:spLocks noChangeShapeType="1"/>
                </p:cNvSpPr>
                <p:nvPr/>
              </p:nvSpPr>
              <p:spPr bwMode="auto">
                <a:xfrm>
                  <a:off x="516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6" name="Line 48"/>
                <p:cNvSpPr>
                  <a:spLocks noChangeShapeType="1"/>
                </p:cNvSpPr>
                <p:nvPr/>
              </p:nvSpPr>
              <p:spPr bwMode="auto">
                <a:xfrm>
                  <a:off x="535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7" name="Line 49"/>
                <p:cNvSpPr>
                  <a:spLocks noChangeShapeType="1"/>
                </p:cNvSpPr>
                <p:nvPr/>
              </p:nvSpPr>
              <p:spPr bwMode="auto">
                <a:xfrm>
                  <a:off x="554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8" name="Line 50"/>
                <p:cNvSpPr>
                  <a:spLocks noChangeShapeType="1"/>
                </p:cNvSpPr>
                <p:nvPr/>
              </p:nvSpPr>
              <p:spPr bwMode="auto">
                <a:xfrm>
                  <a:off x="266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59" name="Line 51"/>
                <p:cNvSpPr>
                  <a:spLocks noChangeShapeType="1"/>
                </p:cNvSpPr>
                <p:nvPr/>
              </p:nvSpPr>
              <p:spPr bwMode="auto">
                <a:xfrm>
                  <a:off x="247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0" name="Line 52"/>
                <p:cNvSpPr>
                  <a:spLocks noChangeShapeType="1"/>
                </p:cNvSpPr>
                <p:nvPr/>
              </p:nvSpPr>
              <p:spPr bwMode="auto">
                <a:xfrm>
                  <a:off x="228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1" name="Line 53"/>
                <p:cNvSpPr>
                  <a:spLocks noChangeShapeType="1"/>
                </p:cNvSpPr>
                <p:nvPr/>
              </p:nvSpPr>
              <p:spPr bwMode="auto">
                <a:xfrm>
                  <a:off x="208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2" name="Line 54"/>
                <p:cNvSpPr>
                  <a:spLocks noChangeShapeType="1"/>
                </p:cNvSpPr>
                <p:nvPr/>
              </p:nvSpPr>
              <p:spPr bwMode="auto">
                <a:xfrm>
                  <a:off x="189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3" name="Line 55"/>
                <p:cNvSpPr>
                  <a:spLocks noChangeShapeType="1"/>
                </p:cNvSpPr>
                <p:nvPr/>
              </p:nvSpPr>
              <p:spPr bwMode="auto">
                <a:xfrm>
                  <a:off x="170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4" name="Line 56"/>
                <p:cNvSpPr>
                  <a:spLocks noChangeShapeType="1"/>
                </p:cNvSpPr>
                <p:nvPr/>
              </p:nvSpPr>
              <p:spPr bwMode="auto">
                <a:xfrm>
                  <a:off x="151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5" name="Line 57"/>
                <p:cNvSpPr>
                  <a:spLocks noChangeShapeType="1"/>
                </p:cNvSpPr>
                <p:nvPr/>
              </p:nvSpPr>
              <p:spPr bwMode="auto">
                <a:xfrm>
                  <a:off x="132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6" name="Line 58"/>
                <p:cNvSpPr>
                  <a:spLocks noChangeShapeType="1"/>
                </p:cNvSpPr>
                <p:nvPr/>
              </p:nvSpPr>
              <p:spPr bwMode="auto">
                <a:xfrm>
                  <a:off x="112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067" name="Line 59"/>
                <p:cNvSpPr>
                  <a:spLocks noChangeShapeType="1"/>
                </p:cNvSpPr>
                <p:nvPr/>
              </p:nvSpPr>
              <p:spPr bwMode="auto">
                <a:xfrm>
                  <a:off x="32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7075" name="Rectangle 67"/>
              <p:cNvSpPr>
                <a:spLocks noChangeArrowheads="1"/>
              </p:cNvSpPr>
              <p:nvPr/>
            </p:nvSpPr>
            <p:spPr bwMode="auto">
              <a:xfrm>
                <a:off x="5424" y="768"/>
                <a:ext cx="192" cy="8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7076" name="Line 68"/>
            <p:cNvSpPr>
              <a:spLocks noChangeShapeType="1"/>
            </p:cNvSpPr>
            <p:nvPr/>
          </p:nvSpPr>
          <p:spPr bwMode="auto">
            <a:xfrm>
              <a:off x="5424" y="1200"/>
              <a:ext cx="19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7079" name="Text Box 71"/>
            <p:cNvSpPr txBox="1">
              <a:spLocks noChangeArrowheads="1"/>
            </p:cNvSpPr>
            <p:nvPr/>
          </p:nvSpPr>
          <p:spPr bwMode="auto">
            <a:xfrm>
              <a:off x="5376" y="768"/>
              <a:ext cx="28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2"/>
                  </a:solidFill>
                </a:rPr>
                <a:t>_</a:t>
              </a:r>
            </a:p>
          </p:txBody>
        </p:sp>
        <p:sp>
          <p:nvSpPr>
            <p:cNvPr id="427080" name="Text Box 72"/>
            <p:cNvSpPr txBox="1">
              <a:spLocks noChangeArrowheads="1"/>
            </p:cNvSpPr>
            <p:nvPr/>
          </p:nvSpPr>
          <p:spPr bwMode="auto">
            <a:xfrm>
              <a:off x="5424" y="1296"/>
              <a:ext cx="1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bg2"/>
                  </a:solidFill>
                  <a:latin typeface="Courier New" panose="02070309020205020404" pitchFamily="49" charset="0"/>
                </a:rPr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69854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527</TotalTime>
  <Words>661</Words>
  <Application>Microsoft Office PowerPoint</Application>
  <PresentationFormat>Widescreen</PresentationFormat>
  <Paragraphs>91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Courier New</vt:lpstr>
      <vt:lpstr>Monotype Sorts</vt:lpstr>
      <vt:lpstr>Wingdings 3</vt:lpstr>
      <vt:lpstr>Wisp</vt:lpstr>
      <vt:lpstr>CMPS 3120       Algorithm Analysis  </vt:lpstr>
      <vt:lpstr>Space-for-time tradeoffs</vt:lpstr>
      <vt:lpstr>Review: String searching by brute force</vt:lpstr>
      <vt:lpstr>String searching by preprocessing</vt:lpstr>
      <vt:lpstr>Horspool’s Algorithm</vt:lpstr>
      <vt:lpstr>How far to shift?</vt:lpstr>
      <vt:lpstr>Shift table</vt:lpstr>
      <vt:lpstr>Example of Horspool’s alg. application</vt:lpstr>
    </vt:vector>
  </TitlesOfParts>
  <Company>California State University, Bakersfield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Chengwei Lei</dc:creator>
  <cp:lastModifiedBy>Chengwei Lei</cp:lastModifiedBy>
  <cp:revision>82</cp:revision>
  <dcterms:created xsi:type="dcterms:W3CDTF">2016-08-31T19:16:09Z</dcterms:created>
  <dcterms:modified xsi:type="dcterms:W3CDTF">2019-07-29T23:11:32Z</dcterms:modified>
</cp:coreProperties>
</file>