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D0BC6-D8D0-42FE-88F5-72238C545F4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9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8BD53-9992-4814-8717-EF7391041A5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398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9F7B4-572D-47AB-9EC4-2F36411338F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444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CA08B-AF2F-4BC6-9554-68DAFF4018B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11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CD163-DE54-4C0B-99FA-D5725B622B6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58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74FC2-3A21-4B36-9AAC-28EDA98931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875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1CE9E-C60B-4183-89CF-888CAB19988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 altLang="en-US"/>
              <a:t>1.41 lg n = 2 ln n</a:t>
            </a:r>
          </a:p>
        </p:txBody>
      </p:sp>
    </p:spTree>
    <p:extLst>
      <p:ext uri="{BB962C8B-B14F-4D97-AF65-F5344CB8AC3E}">
        <p14:creationId xmlns:p14="http://schemas.microsoft.com/office/powerpoint/2010/main" val="210970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F3A67-8551-4029-9B31-1D3A2726197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1800" y="687388"/>
            <a:ext cx="6451600" cy="363061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2475"/>
            <a:ext cx="5365750" cy="435768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71" tIns="48386" rIns="96771" bIns="48386" anchor="t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70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40E01-DBB5-4A16-80D0-6DF7F1357A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51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CD83C-A997-4709-9DF0-EBE652D0440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381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8B082-DEE3-44C3-9FEC-4E6735E0DAD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753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0C0BC-EE52-4988-A327-0530AA01DAB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25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44D680DD-0EB8-4FE3-8922-582A644B1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472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0117667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66825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51600" y="1266825"/>
            <a:ext cx="5435600" cy="2376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51600" y="3795714"/>
            <a:ext cx="5435600" cy="237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0" y="64008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09346C38-EA2D-47EE-97E9-282168B19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93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5626-64E8-4AF3-BB78-544C2A35DE8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case: Double LR-rotation</a:t>
            </a:r>
          </a:p>
        </p:txBody>
      </p:sp>
      <p:pic>
        <p:nvPicPr>
          <p:cNvPr id="361479" name="Picture 7" descr="Chapter06c_2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423989"/>
            <a:ext cx="8686800" cy="3489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60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9AA7-AE7B-45D5-861B-6434CAF0273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0392" name="Rectangle 8"/>
          <p:cNvSpPr>
            <a:spLocks noChangeArrowheads="1"/>
          </p:cNvSpPr>
          <p:nvPr/>
        </p:nvSpPr>
        <p:spPr bwMode="auto">
          <a:xfrm>
            <a:off x="2286000" y="1752600"/>
            <a:ext cx="8001000" cy="4800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AVL tree construction - an example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2296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Construct an AVL tree for the list  5, 6, 8, 3, 2, 4, 7 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sz="2000" dirty="0"/>
          </a:p>
          <a:p>
            <a:pPr>
              <a:buFont typeface="Monotype Sorts" pitchFamily="2" charset="2"/>
              <a:buNone/>
            </a:pP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endParaRPr lang="en-US" altLang="en-US" sz="2000" dirty="0"/>
          </a:p>
        </p:txBody>
      </p:sp>
      <p:pic>
        <p:nvPicPr>
          <p:cNvPr id="400388" name="Picture 4" descr="Fig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752600"/>
            <a:ext cx="8686800" cy="2097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400390" name="Picture 6" descr="Fig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4025900"/>
            <a:ext cx="8686800" cy="2374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4383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D296C-FBCA-4C37-BDB7-43CDF9BE56C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AVL tree construction - an example (cont.)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2296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sz="2000" dirty="0"/>
          </a:p>
          <a:p>
            <a:pPr>
              <a:buFont typeface="Monotype Sorts" pitchFamily="2" charset="2"/>
              <a:buNone/>
            </a:pP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br>
              <a:rPr lang="en-US" altLang="en-US" sz="2000" dirty="0"/>
            </a:br>
            <a:endParaRPr lang="en-US" altLang="en-US" sz="2000" dirty="0"/>
          </a:p>
        </p:txBody>
      </p:sp>
      <p:pic>
        <p:nvPicPr>
          <p:cNvPr id="412679" name="Picture 7" descr="Fig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143000"/>
            <a:ext cx="7010400" cy="250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412681" name="Picture 9" descr="Fig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3886201"/>
            <a:ext cx="8382000" cy="26082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6703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1A4F-CBFE-4A6F-93DA-DFCDBC76B18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518400" cy="685800"/>
          </a:xfrm>
        </p:spPr>
        <p:txBody>
          <a:bodyPr/>
          <a:lstStyle/>
          <a:p>
            <a:r>
              <a:rPr lang="en-US" altLang="en-US"/>
              <a:t>Analysis of AVL trees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6826"/>
            <a:ext cx="8686800" cy="5286375"/>
          </a:xfrm>
        </p:spPr>
        <p:txBody>
          <a:bodyPr/>
          <a:lstStyle/>
          <a:p>
            <a:r>
              <a:rPr lang="en-US" altLang="en-US" i="1"/>
              <a:t>h</a:t>
            </a:r>
            <a:r>
              <a:rPr lang="en-US" altLang="en-US"/>
              <a:t> 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</a:t>
            </a:r>
            <a:r>
              <a:rPr lang="en-US" altLang="en-US">
                <a:cs typeface="Times New Roman" panose="02020603050405020304" pitchFamily="18" charset="0"/>
              </a:rPr>
              <a:t>  1.4404 </a:t>
            </a:r>
            <a:r>
              <a:rPr lang="en-US" altLang="en-US"/>
              <a:t>log</a:t>
            </a:r>
            <a:r>
              <a:rPr lang="en-US" altLang="en-US" baseline="-25000"/>
              <a:t>2</a:t>
            </a:r>
            <a:r>
              <a:rPr lang="en-US" altLang="en-US">
                <a:cs typeface="Times New Roman" panose="02020603050405020304" pitchFamily="18" charset="0"/>
              </a:rPr>
              <a:t> (</a:t>
            </a:r>
            <a:r>
              <a:rPr lang="en-US" altLang="en-US" i="1">
                <a:cs typeface="Times New Roman" panose="02020603050405020304" pitchFamily="18" charset="0"/>
              </a:rPr>
              <a:t>n </a:t>
            </a:r>
            <a:r>
              <a:rPr lang="en-US" altLang="en-US">
                <a:cs typeface="Times New Roman" panose="02020603050405020304" pitchFamily="18" charset="0"/>
              </a:rPr>
              <a:t>+ 2)  - 1.3277                                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cs typeface="Times New Roman" panose="02020603050405020304" pitchFamily="18" charset="0"/>
              </a:rPr>
              <a:t>    average height: 1.01 </a:t>
            </a:r>
            <a:r>
              <a:rPr lang="en-US" altLang="en-US"/>
              <a:t>log</a:t>
            </a:r>
            <a:r>
              <a:rPr lang="en-US" altLang="en-US" baseline="-25000"/>
              <a:t>2</a:t>
            </a:r>
            <a:r>
              <a:rPr lang="en-US" altLang="en-US" i="1"/>
              <a:t>n </a:t>
            </a:r>
            <a:r>
              <a:rPr lang="en-US" altLang="en-US" i="1">
                <a:cs typeface="Times New Roman" panose="02020603050405020304" pitchFamily="18" charset="0"/>
              </a:rPr>
              <a:t>+  </a:t>
            </a:r>
            <a:r>
              <a:rPr lang="en-US" altLang="en-US">
                <a:cs typeface="Times New Roman" panose="02020603050405020304" pitchFamily="18" charset="0"/>
              </a:rPr>
              <a:t>0.1 for large </a:t>
            </a:r>
            <a:r>
              <a:rPr lang="en-US" altLang="en-US" i="1">
                <a:cs typeface="Times New Roman" panose="02020603050405020304" pitchFamily="18" charset="0"/>
              </a:rPr>
              <a:t>n </a:t>
            </a:r>
            <a:r>
              <a:rPr lang="en-US" altLang="en-US">
                <a:cs typeface="Times New Roman" panose="02020603050405020304" pitchFamily="18" charset="0"/>
              </a:rPr>
              <a:t>(found empirically)</a:t>
            </a:r>
            <a:br>
              <a:rPr lang="en-US" altLang="en-US" i="1">
                <a:cs typeface="Times New Roman" panose="02020603050405020304" pitchFamily="18" charset="0"/>
              </a:rPr>
            </a:br>
            <a:endParaRPr lang="en-US" altLang="en-US" i="1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Search and insertion are O(</a:t>
            </a:r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>
                <a:cs typeface="Times New Roman" panose="02020603050405020304" pitchFamily="18" charset="0"/>
              </a:rPr>
              <a:t>) 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Deletion is more complicated but is also O(</a:t>
            </a:r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>
                <a:cs typeface="Times New Roman" panose="02020603050405020304" pitchFamily="18" charset="0"/>
              </a:rPr>
              <a:t>)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Disadvantages: 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frequent rotations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complexity</a:t>
            </a:r>
            <a:br>
              <a:rPr lang="en-US" altLang="en-US" sz="2400">
                <a:cs typeface="Times New Roman" panose="02020603050405020304" pitchFamily="18" charset="0"/>
              </a:rPr>
            </a:br>
            <a:endParaRPr lang="en-US" altLang="en-US" sz="2400">
              <a:cs typeface="Times New Roman" panose="02020603050405020304" pitchFamily="18" charset="0"/>
            </a:endParaRPr>
          </a:p>
          <a:p>
            <a:r>
              <a:rPr lang="en-US" altLang="en-US">
                <a:cs typeface="Times New Roman" panose="02020603050405020304" pitchFamily="18" charset="0"/>
              </a:rPr>
              <a:t>A similar idea: </a:t>
            </a:r>
            <a:r>
              <a:rPr lang="en-US" altLang="en-US" i="1">
                <a:cs typeface="Times New Roman" panose="02020603050405020304" pitchFamily="18" charset="0"/>
              </a:rPr>
              <a:t>red-black trees</a:t>
            </a:r>
            <a:r>
              <a:rPr lang="en-US" altLang="en-US">
                <a:cs typeface="Times New Roman" panose="02020603050405020304" pitchFamily="18" charset="0"/>
              </a:rPr>
              <a:t> (height of subtrees is allowed to differ by up to a factor of 2) </a:t>
            </a:r>
          </a:p>
        </p:txBody>
      </p:sp>
    </p:spTree>
    <p:extLst>
      <p:ext uri="{BB962C8B-B14F-4D97-AF65-F5344CB8AC3E}">
        <p14:creationId xmlns:p14="http://schemas.microsoft.com/office/powerpoint/2010/main" val="27850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13D1-48AA-437D-8C1F-B6A3EA7F796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Searching Problem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u="sng" dirty="0"/>
              <a:t>Problem</a:t>
            </a:r>
            <a:r>
              <a:rPr lang="en-US" altLang="en-US" dirty="0"/>
              <a:t>: Given a (multi)set </a:t>
            </a:r>
            <a:r>
              <a:rPr lang="en-US" altLang="en-US" i="1" dirty="0"/>
              <a:t>S </a:t>
            </a:r>
            <a:r>
              <a:rPr lang="en-US" altLang="en-US" dirty="0"/>
              <a:t>of keys  and a search  </a:t>
            </a:r>
            <a:br>
              <a:rPr lang="en-US" altLang="en-US" dirty="0"/>
            </a:br>
            <a:r>
              <a:rPr lang="en-US" altLang="en-US" dirty="0"/>
              <a:t>             key </a:t>
            </a:r>
            <a:r>
              <a:rPr lang="en-US" altLang="en-US" i="1" dirty="0"/>
              <a:t>K</a:t>
            </a:r>
            <a:r>
              <a:rPr lang="en-US" altLang="en-US" dirty="0"/>
              <a:t>, find an occurrence of </a:t>
            </a:r>
            <a:r>
              <a:rPr lang="en-US" altLang="en-US" i="1" dirty="0"/>
              <a:t>K</a:t>
            </a:r>
            <a:r>
              <a:rPr lang="en-US" altLang="en-US" dirty="0"/>
              <a:t> in </a:t>
            </a:r>
            <a:r>
              <a:rPr lang="en-US" altLang="en-US" i="1" dirty="0"/>
              <a:t>S</a:t>
            </a:r>
            <a:r>
              <a:rPr lang="en-US" altLang="en-US" dirty="0"/>
              <a:t>, if any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Searching must be considered in the context of:</a:t>
            </a:r>
          </a:p>
          <a:p>
            <a:pPr lvl="1"/>
            <a:r>
              <a:rPr lang="en-US" altLang="en-US" sz="2400" dirty="0"/>
              <a:t>file size (internal vs. external)</a:t>
            </a:r>
          </a:p>
          <a:p>
            <a:pPr lvl="1"/>
            <a:r>
              <a:rPr lang="en-US" altLang="en-US" sz="2400" dirty="0"/>
              <a:t>dynamics of data (static vs. dynamic)</a:t>
            </a:r>
          </a:p>
          <a:p>
            <a:endParaRPr lang="en-US" altLang="en-US" dirty="0"/>
          </a:p>
          <a:p>
            <a:r>
              <a:rPr lang="en-US" altLang="en-US" dirty="0"/>
              <a:t>Dictionary operations (dynamic data):</a:t>
            </a:r>
          </a:p>
          <a:p>
            <a:pPr lvl="1"/>
            <a:r>
              <a:rPr lang="en-US" altLang="en-US" sz="2400" dirty="0"/>
              <a:t>find (search)</a:t>
            </a:r>
          </a:p>
          <a:p>
            <a:pPr lvl="1"/>
            <a:r>
              <a:rPr lang="en-US" altLang="en-US" sz="2400" dirty="0"/>
              <a:t>insert</a:t>
            </a:r>
          </a:p>
          <a:p>
            <a:pPr lvl="1"/>
            <a:r>
              <a:rPr lang="en-US" altLang="en-US" sz="2400" dirty="0"/>
              <a:t>delete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031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676A-3BBE-4BCB-936F-39DF9DB9A89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Taxonomy of Searching Algorithms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143000"/>
            <a:ext cx="86106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List searching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sequential search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binary search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interpolation search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dirty="0"/>
              <a:t>Tree searching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binary search tree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binary balanced trees: AVL trees, red-black trees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multiway</a:t>
            </a:r>
            <a:r>
              <a:rPr lang="en-US" altLang="en-US" sz="2400" dirty="0"/>
              <a:t> balanced trees: 2-3 trees, 2-3-4 trees, B trees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dirty="0"/>
              <a:t>Hashing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open hashing (separate chaining)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closed hashing (open addressing)</a:t>
            </a:r>
          </a:p>
        </p:txBody>
      </p:sp>
    </p:spTree>
    <p:extLst>
      <p:ext uri="{BB962C8B-B14F-4D97-AF65-F5344CB8AC3E}">
        <p14:creationId xmlns:p14="http://schemas.microsoft.com/office/powerpoint/2010/main" val="6890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9E85-01C8-4EEB-A9B2-F93141516BF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Search Tree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295401"/>
            <a:ext cx="8305800" cy="49053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Arrange keys in a binary tree with the </a:t>
            </a:r>
            <a:r>
              <a:rPr lang="en-US" altLang="en-US" sz="2800" i="1" dirty="0"/>
              <a:t>binary search tree  property</a:t>
            </a:r>
            <a:r>
              <a:rPr lang="en-US" altLang="en-US" sz="2800" dirty="0"/>
              <a:t>:</a:t>
            </a:r>
          </a:p>
          <a:p>
            <a:pPr marL="0" indent="0"/>
            <a:endParaRPr lang="en-US" altLang="en-US" sz="2800" dirty="0"/>
          </a:p>
        </p:txBody>
      </p:sp>
      <p:sp>
        <p:nvSpPr>
          <p:cNvPr id="394244" name="Oval 4"/>
          <p:cNvSpPr>
            <a:spLocks noChangeArrowheads="1"/>
          </p:cNvSpPr>
          <p:nvPr/>
        </p:nvSpPr>
        <p:spPr bwMode="auto">
          <a:xfrm>
            <a:off x="5562600" y="2362200"/>
            <a:ext cx="496888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i="1">
                <a:solidFill>
                  <a:schemeClr val="bg2"/>
                </a:solidFill>
              </a:rPr>
              <a:t>K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94245" name="Line 5"/>
          <p:cNvSpPr>
            <a:spLocks noChangeShapeType="1"/>
          </p:cNvSpPr>
          <p:nvPr/>
        </p:nvSpPr>
        <p:spPr bwMode="auto">
          <a:xfrm>
            <a:off x="5943600" y="2895600"/>
            <a:ext cx="42545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46" name="Line 6"/>
          <p:cNvSpPr>
            <a:spLocks noChangeShapeType="1"/>
          </p:cNvSpPr>
          <p:nvPr/>
        </p:nvSpPr>
        <p:spPr bwMode="auto">
          <a:xfrm flipH="1">
            <a:off x="5105401" y="2895600"/>
            <a:ext cx="568325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6457951" y="22860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6457951" y="40386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6229351" y="28956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94250" name="AutoShape 10"/>
          <p:cNvSpPr>
            <a:spLocks noChangeArrowheads="1"/>
          </p:cNvSpPr>
          <p:nvPr/>
        </p:nvSpPr>
        <p:spPr bwMode="auto">
          <a:xfrm>
            <a:off x="4572001" y="3733800"/>
            <a:ext cx="993775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&lt;</a:t>
            </a:r>
            <a:r>
              <a:rPr lang="en-US" altLang="en-US" i="1">
                <a:solidFill>
                  <a:schemeClr val="bg2"/>
                </a:solidFill>
              </a:rPr>
              <a:t>K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94251" name="AutoShape 11"/>
          <p:cNvSpPr>
            <a:spLocks noChangeArrowheads="1"/>
          </p:cNvSpPr>
          <p:nvPr/>
        </p:nvSpPr>
        <p:spPr bwMode="auto">
          <a:xfrm>
            <a:off x="5867401" y="3733800"/>
            <a:ext cx="993775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>
                <a:solidFill>
                  <a:schemeClr val="bg2"/>
                </a:solidFill>
              </a:rPr>
              <a:t>&gt;</a:t>
            </a:r>
            <a:r>
              <a:rPr lang="en-US" altLang="en-US" i="1">
                <a:solidFill>
                  <a:schemeClr val="bg2"/>
                </a:solidFill>
              </a:rPr>
              <a:t>K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94253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411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5, 3, 1, 10, 12, 7, 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553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3018-F7B9-4215-B675-84B99DB983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0"/>
            <a:ext cx="8532812" cy="685800"/>
          </a:xfrm>
        </p:spPr>
        <p:txBody>
          <a:bodyPr>
            <a:normAutofit fontScale="90000"/>
          </a:bodyPr>
          <a:lstStyle/>
          <a:p>
            <a:r>
              <a:rPr lang="en-US" altLang="en-US" sz="3200"/>
              <a:t>Dictionary Operations on Binary Search Trees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914400"/>
            <a:ext cx="8763000" cy="5943600"/>
          </a:xfrm>
        </p:spPr>
        <p:txBody>
          <a:bodyPr/>
          <a:lstStyle/>
          <a:p>
            <a:pPr marL="114300" lvl="1" indent="0">
              <a:lnSpc>
                <a:spcPct val="80000"/>
              </a:lnSpc>
              <a:buNone/>
            </a:pPr>
            <a:r>
              <a:rPr lang="en-US" altLang="en-US" sz="2400" dirty="0"/>
              <a:t>Searching – straightforward</a:t>
            </a:r>
            <a:endParaRPr lang="en-US" altLang="en-US" dirty="0"/>
          </a:p>
          <a:p>
            <a:pPr marL="114300" lvl="1" indent="0">
              <a:lnSpc>
                <a:spcPct val="80000"/>
              </a:lnSpc>
              <a:buNone/>
            </a:pPr>
            <a:r>
              <a:rPr lang="en-US" altLang="en-US" sz="2400" dirty="0"/>
              <a:t>Insertion – search for key, insert at leaf where search terminated</a:t>
            </a:r>
          </a:p>
          <a:p>
            <a:pPr marL="114300" lvl="1" indent="0">
              <a:lnSpc>
                <a:spcPct val="80000"/>
              </a:lnSpc>
              <a:buNone/>
            </a:pPr>
            <a:r>
              <a:rPr lang="en-US" altLang="en-US" sz="2400" dirty="0"/>
              <a:t>Deletion – 3 cases:</a:t>
            </a:r>
          </a:p>
          <a:p>
            <a:pPr marL="1085850" lvl="2">
              <a:lnSpc>
                <a:spcPct val="80000"/>
              </a:lnSpc>
              <a:buNone/>
            </a:pPr>
            <a:r>
              <a:rPr lang="en-US" altLang="en-US" sz="2400" dirty="0"/>
              <a:t>deleting key at a leaf</a:t>
            </a:r>
          </a:p>
          <a:p>
            <a:pPr marL="1085850" lvl="2">
              <a:lnSpc>
                <a:spcPct val="80000"/>
              </a:lnSpc>
              <a:buNone/>
            </a:pPr>
            <a:r>
              <a:rPr lang="en-US" altLang="en-US" sz="2400" dirty="0"/>
              <a:t>deleting key at node with single child</a:t>
            </a:r>
          </a:p>
          <a:p>
            <a:pPr marL="1085850" lvl="2">
              <a:lnSpc>
                <a:spcPct val="80000"/>
              </a:lnSpc>
              <a:buNone/>
            </a:pPr>
            <a:r>
              <a:rPr lang="en-US" altLang="en-US" sz="2400" dirty="0"/>
              <a:t>deleting key at node with two children</a:t>
            </a:r>
          </a:p>
          <a:p>
            <a:pPr marL="1085850" lvl="2">
              <a:lnSpc>
                <a:spcPct val="80000"/>
              </a:lnSpc>
            </a:pP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 Efficiency depends of the tree’s height: </a:t>
            </a:r>
            <a:r>
              <a:rPr lang="en-US" altLang="en-US" dirty="0">
                <a:sym typeface="Symbol" panose="05050102010706020507" pitchFamily="18" charset="2"/>
              </a:rPr>
              <a:t></a:t>
            </a:r>
            <a:r>
              <a:rPr lang="en-US" altLang="en-US" dirty="0"/>
              <a:t>log</a:t>
            </a:r>
            <a:r>
              <a:rPr lang="en-US" altLang="en-US" baseline="-25000" dirty="0"/>
              <a:t>2 </a:t>
            </a:r>
            <a:r>
              <a:rPr lang="en-US" altLang="en-US" i="1" dirty="0"/>
              <a:t>n</a:t>
            </a:r>
            <a:r>
              <a:rPr lang="en-US" altLang="en-US" dirty="0">
                <a:sym typeface="Symbol" panose="05050102010706020507" pitchFamily="18" charset="2"/>
              </a:rPr>
              <a:t>    </a:t>
            </a:r>
            <a:r>
              <a:rPr lang="en-US" altLang="en-US" i="1" dirty="0">
                <a:sym typeface="Symbol" panose="05050102010706020507" pitchFamily="18" charset="2"/>
              </a:rPr>
              <a:t>h</a:t>
            </a:r>
            <a:r>
              <a:rPr lang="en-US" altLang="en-US" dirty="0">
                <a:sym typeface="Symbol" panose="05050102010706020507" pitchFamily="18" charset="2"/>
              </a:rPr>
              <a:t>    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-1,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dirty="0">
                <a:cs typeface="Times New Roman" panose="02020603050405020304" pitchFamily="18" charset="0"/>
              </a:rPr>
              <a:t>with height  average (random files) be about 3</a:t>
            </a:r>
            <a:r>
              <a:rPr lang="en-US" altLang="en-US" dirty="0"/>
              <a:t>log</a:t>
            </a:r>
            <a:r>
              <a:rPr lang="en-US" altLang="en-US" baseline="-25000" dirty="0"/>
              <a:t>2 </a:t>
            </a:r>
            <a:r>
              <a:rPr lang="en-US" altLang="en-US" i="1" dirty="0"/>
              <a:t>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Thus all three operations have</a:t>
            </a:r>
          </a:p>
          <a:p>
            <a:pPr marL="114300" lvl="1" indent="0">
              <a:lnSpc>
                <a:spcPct val="8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cs typeface="Times New Roman" panose="02020603050405020304" pitchFamily="18" charset="0"/>
              </a:rPr>
              <a:t>worst case efficiency: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</a:p>
          <a:p>
            <a:pPr marL="114300" lvl="1" indent="0">
              <a:lnSpc>
                <a:spcPct val="8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  average case efficiency: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</a:t>
            </a:r>
            <a:r>
              <a:rPr lang="en-US" altLang="en-US" sz="2400" dirty="0">
                <a:cs typeface="Times New Roman" panose="02020603050405020304" pitchFamily="18" charset="0"/>
              </a:rPr>
              <a:t>(log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br>
              <a:rPr lang="en-US" altLang="en-US" u="sng" dirty="0">
                <a:cs typeface="Times New Roman" panose="02020603050405020304" pitchFamily="18" charset="0"/>
              </a:rPr>
            </a:b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u="sng" dirty="0">
                <a:cs typeface="Times New Roman" panose="02020603050405020304" pitchFamily="18" charset="0"/>
              </a:rPr>
              <a:t>Bonus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inorder</a:t>
            </a:r>
            <a:r>
              <a:rPr lang="en-US" altLang="en-US" dirty="0">
                <a:cs typeface="Times New Roman" panose="02020603050405020304" pitchFamily="18" charset="0"/>
              </a:rPr>
              <a:t> traversal produces sorted list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070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C10-67D9-4496-8C81-FBD2E71F52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6200"/>
            <a:ext cx="8458200" cy="838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/>
              <a:t>Balanced Search Trees 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867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2075" tIns="46038" rIns="92075" bIns="46038" rtlCol="0">
            <a:normAutofit/>
          </a:bodyPr>
          <a:lstStyle/>
          <a:p>
            <a:pPr marL="0" indent="0">
              <a:buNone/>
            </a:pPr>
            <a:r>
              <a:rPr lang="en-US" altLang="en-US"/>
              <a:t>Attractiveness of </a:t>
            </a:r>
            <a:r>
              <a:rPr lang="en-US" altLang="en-US" i="1"/>
              <a:t>binary search tree </a:t>
            </a:r>
            <a:r>
              <a:rPr lang="en-US" altLang="en-US"/>
              <a:t>is marred by the bad (linear) worst-case efficiency.  Two ideas to overcome it are:</a:t>
            </a:r>
            <a:br>
              <a:rPr lang="en-US" altLang="en-US"/>
            </a:br>
            <a:endParaRPr lang="en-US" altLang="en-US"/>
          </a:p>
          <a:p>
            <a:pPr marL="0" indent="0"/>
            <a:r>
              <a:rPr lang="en-US" altLang="en-US"/>
              <a:t>  to rebalance binary search tree when a new insertion</a:t>
            </a:r>
            <a:br>
              <a:rPr lang="en-US" altLang="en-US"/>
            </a:br>
            <a:r>
              <a:rPr lang="en-US" altLang="en-US"/>
              <a:t>    makes the tree “too unbalanced”</a:t>
            </a:r>
          </a:p>
          <a:p>
            <a:pPr lvl="1"/>
            <a:r>
              <a:rPr lang="en-US" altLang="en-US" sz="2400"/>
              <a:t> </a:t>
            </a:r>
            <a:r>
              <a:rPr lang="en-US" altLang="en-US" sz="2400" i="1"/>
              <a:t>AVL trees</a:t>
            </a:r>
            <a:endParaRPr lang="en-US" altLang="en-US" sz="2400"/>
          </a:p>
          <a:p>
            <a:pPr lvl="1"/>
            <a:r>
              <a:rPr lang="en-US" altLang="en-US" sz="2400"/>
              <a:t> </a:t>
            </a:r>
            <a:r>
              <a:rPr lang="en-US" altLang="en-US" sz="2400" i="1"/>
              <a:t>red-black trees</a:t>
            </a:r>
            <a:br>
              <a:rPr lang="en-US" altLang="en-US" sz="2400"/>
            </a:br>
            <a:endParaRPr lang="en-US" altLang="en-US" sz="2400"/>
          </a:p>
          <a:p>
            <a:pPr marL="0" indent="0"/>
            <a:r>
              <a:rPr lang="en-US" altLang="en-US"/>
              <a:t>   to allow more than one key per node of a search tree</a:t>
            </a:r>
          </a:p>
          <a:p>
            <a:pPr lvl="1"/>
            <a:r>
              <a:rPr lang="en-US" altLang="en-US" sz="2400"/>
              <a:t> </a:t>
            </a:r>
            <a:r>
              <a:rPr lang="en-US" altLang="en-US" sz="2400" i="1"/>
              <a:t>2-3 trees</a:t>
            </a:r>
            <a:endParaRPr lang="en-US" altLang="en-US" sz="2400"/>
          </a:p>
          <a:p>
            <a:pPr lvl="1"/>
            <a:r>
              <a:rPr lang="en-US" altLang="en-US" sz="2400"/>
              <a:t> </a:t>
            </a:r>
            <a:r>
              <a:rPr lang="en-US" altLang="en-US" sz="2400" i="1"/>
              <a:t>2-3-4 trees</a:t>
            </a:r>
            <a:endParaRPr lang="en-US" altLang="en-US" sz="2400"/>
          </a:p>
          <a:p>
            <a:pPr lvl="1"/>
            <a:r>
              <a:rPr lang="en-US" altLang="en-US" sz="2400"/>
              <a:t> </a:t>
            </a:r>
            <a:r>
              <a:rPr lang="en-US" altLang="en-US" sz="2400" i="1"/>
              <a:t>B-trees</a:t>
            </a:r>
            <a:br>
              <a:rPr lang="en-US" altLang="en-US" sz="2400"/>
            </a:b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810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DEC5-A3AD-4FBF-9DC4-FAC17666B36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8278" name="Rectangle 6"/>
          <p:cNvSpPr>
            <a:spLocks noChangeArrowheads="1"/>
          </p:cNvSpPr>
          <p:nvPr/>
        </p:nvSpPr>
        <p:spPr bwMode="auto">
          <a:xfrm>
            <a:off x="2209800" y="2667000"/>
            <a:ext cx="8229600" cy="30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Balanced trees:  AVL trees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305800" cy="4905375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u="sng"/>
              <a:t>Definition</a:t>
            </a:r>
            <a:r>
              <a:rPr lang="en-US" altLang="en-US"/>
              <a:t>   An </a:t>
            </a:r>
            <a:r>
              <a:rPr lang="en-US" altLang="en-US" i="1"/>
              <a:t>AVL tree</a:t>
            </a:r>
            <a:r>
              <a:rPr lang="en-US" altLang="en-US"/>
              <a:t> is a binary search tree in which, for every node, the difference between the heights of its left and right subtrees, called the </a:t>
            </a:r>
            <a:r>
              <a:rPr lang="en-US" altLang="en-US" i="1"/>
              <a:t>balance factor</a:t>
            </a:r>
            <a:r>
              <a:rPr lang="en-US" altLang="en-US"/>
              <a:t>, is at most 1 (with the height of an empty tree defined as -1)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  <p:pic>
        <p:nvPicPr>
          <p:cNvPr id="438276" name="Picture 4" descr="Fig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667001"/>
            <a:ext cx="9144000" cy="3070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2438400" y="5715000"/>
            <a:ext cx="762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Tree (a) is an AVL tree; tree (b) is not an AVL tree</a:t>
            </a:r>
          </a:p>
        </p:txBody>
      </p:sp>
    </p:spTree>
    <p:extLst>
      <p:ext uri="{BB962C8B-B14F-4D97-AF65-F5344CB8AC3E}">
        <p14:creationId xmlns:p14="http://schemas.microsoft.com/office/powerpoint/2010/main" val="32928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6D60-D2BA-455D-9471-8058E022715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Rotations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266826"/>
            <a:ext cx="8534400" cy="490537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/>
              <a:t>If a key insertion violates the balance requirement at some node, the subtree rooted at that node is transformed via one of the four </a:t>
            </a:r>
            <a:r>
              <a:rPr lang="en-US" altLang="en-US" i="1"/>
              <a:t>rotations.  </a:t>
            </a:r>
            <a:r>
              <a:rPr lang="en-US" altLang="en-US"/>
              <a:t>(The rotation is always performed for a subtree rooted at an “unbalanced” node closest to the new leaf.)</a:t>
            </a:r>
          </a:p>
        </p:txBody>
      </p:sp>
      <p:pic>
        <p:nvPicPr>
          <p:cNvPr id="407558" name="Picture 6" descr="Fig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743200"/>
            <a:ext cx="5029200" cy="18875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7562" name="Picture 10" descr="Fig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743201"/>
            <a:ext cx="4572000" cy="18780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2667000" y="49530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R-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rotation</a:t>
            </a:r>
          </a:p>
        </p:txBody>
      </p:sp>
      <p:sp>
        <p:nvSpPr>
          <p:cNvPr id="407564" name="Text Box 12"/>
          <p:cNvSpPr txBox="1">
            <a:spLocks noChangeArrowheads="1"/>
          </p:cNvSpPr>
          <p:nvPr/>
        </p:nvSpPr>
        <p:spPr bwMode="auto">
          <a:xfrm>
            <a:off x="6858000" y="4953000"/>
            <a:ext cx="312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Double </a:t>
            </a:r>
            <a:r>
              <a:rPr lang="en-US" alt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LR-</a:t>
            </a:r>
            <a:r>
              <a:rPr lang="en-US" alt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rotation</a:t>
            </a:r>
          </a:p>
        </p:txBody>
      </p:sp>
    </p:spTree>
    <p:extLst>
      <p:ext uri="{BB962C8B-B14F-4D97-AF65-F5344CB8AC3E}">
        <p14:creationId xmlns:p14="http://schemas.microsoft.com/office/powerpoint/2010/main" val="2111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6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D39C-4309-48C4-9B09-005502B9C84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case: Single R-rotation</a:t>
            </a:r>
          </a:p>
        </p:txBody>
      </p:sp>
      <p:pic>
        <p:nvPicPr>
          <p:cNvPr id="359428" name="Picture 4" descr="Chapter06c_2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600200"/>
            <a:ext cx="8610600" cy="394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8246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455</TotalTime>
  <Words>832</Words>
  <Application>Microsoft Office PowerPoint</Application>
  <PresentationFormat>Widescreen</PresentationFormat>
  <Paragraphs>122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Monotype Sorts</vt:lpstr>
      <vt:lpstr>Wingdings 3</vt:lpstr>
      <vt:lpstr>Wisp</vt:lpstr>
      <vt:lpstr>CMPS 3120       Algorithm Analysis  </vt:lpstr>
      <vt:lpstr>Searching Problem</vt:lpstr>
      <vt:lpstr>Taxonomy of Searching Algorithms</vt:lpstr>
      <vt:lpstr>Binary Search Tree</vt:lpstr>
      <vt:lpstr>Dictionary Operations on Binary Search Trees</vt:lpstr>
      <vt:lpstr>Balanced Search Trees </vt:lpstr>
      <vt:lpstr>Balanced trees:  AVL trees</vt:lpstr>
      <vt:lpstr>Rotations</vt:lpstr>
      <vt:lpstr>General case: Single R-rotation</vt:lpstr>
      <vt:lpstr>General case: Double LR-rotation</vt:lpstr>
      <vt:lpstr>AVL tree construction - an example</vt:lpstr>
      <vt:lpstr>AVL tree construction - an example (cont.)</vt:lpstr>
      <vt:lpstr>Analysis of AVL trees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68</cp:revision>
  <dcterms:created xsi:type="dcterms:W3CDTF">2016-08-31T19:16:09Z</dcterms:created>
  <dcterms:modified xsi:type="dcterms:W3CDTF">2019-07-29T23:32:39Z</dcterms:modified>
</cp:coreProperties>
</file>