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72" r:id="rId6"/>
    <p:sldId id="27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5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1E65F-3C9D-4AC9-89F5-390E3D97661A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DF614-E641-4A77-8CEE-07AA863293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3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DFB1D2-A447-4CAF-857E-01476E157336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50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306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CDC162-1A8A-4DB7-B98B-5A1CFF8CAA4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3010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8EC662-AC29-4F4B-9ACC-0B611683FE8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5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682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8EC662-AC29-4F4B-9ACC-0B611683FE8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5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656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8EC662-AC29-4F4B-9ACC-0B611683FE8C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5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626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2205" y="411480"/>
            <a:ext cx="8915399" cy="3831336"/>
          </a:xfrm>
        </p:spPr>
        <p:txBody>
          <a:bodyPr>
            <a:normAutofit/>
          </a:bodyPr>
          <a:lstStyle/>
          <a:p>
            <a:r>
              <a:rPr lang="en-US" dirty="0"/>
              <a:t>CMPS 3120</a:t>
            </a:r>
            <a:br>
              <a:rPr lang="en-US" dirty="0"/>
            </a:br>
            <a:br>
              <a:rPr lang="en-US" dirty="0"/>
            </a:br>
            <a:r>
              <a:rPr lang="en-US" dirty="0"/>
              <a:t>					</a:t>
            </a:r>
            <a:r>
              <a:rPr lang="en-US" b="1" dirty="0"/>
              <a:t>Algorithm Analysis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/>
              <a:t>Dr. Chengwei Lei</a:t>
            </a:r>
          </a:p>
          <a:p>
            <a:pPr algn="ctr"/>
            <a:r>
              <a:rPr lang="en-US" dirty="0"/>
              <a:t>CEECS</a:t>
            </a:r>
          </a:p>
          <a:p>
            <a:pPr algn="ctr"/>
            <a:r>
              <a:rPr lang="en-US" dirty="0"/>
              <a:t>California State University, Bakersfield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92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9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8587-5E0A-4B4F-87C6-B30B973DE32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Greedy Technique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6826"/>
            <a:ext cx="8686800" cy="49053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Constructs a solution to an </a:t>
            </a:r>
            <a:r>
              <a:rPr lang="en-US" altLang="en-US" i="1"/>
              <a:t>optimization problem</a:t>
            </a:r>
            <a:r>
              <a:rPr lang="en-US" altLang="en-US"/>
              <a:t> piece by 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piece through a sequence of choices that are:</a:t>
            </a:r>
            <a:br>
              <a:rPr lang="en-US" altLang="en-US"/>
            </a:br>
            <a:endParaRPr lang="en-US" altLang="en-US"/>
          </a:p>
          <a:p>
            <a:r>
              <a:rPr lang="en-US" altLang="en-US" i="1"/>
              <a:t>feasible</a:t>
            </a:r>
          </a:p>
          <a:p>
            <a:endParaRPr lang="en-US" altLang="en-US" sz="2800"/>
          </a:p>
          <a:p>
            <a:r>
              <a:rPr lang="en-US" altLang="en-US" i="1"/>
              <a:t>locally optimal</a:t>
            </a:r>
          </a:p>
          <a:p>
            <a:endParaRPr lang="en-US" altLang="en-US"/>
          </a:p>
          <a:p>
            <a:r>
              <a:rPr lang="en-US" altLang="en-US" i="1"/>
              <a:t>irrevocable</a:t>
            </a:r>
            <a:endParaRPr lang="en-US" altLang="en-US" sz="2800" i="1"/>
          </a:p>
          <a:p>
            <a:endParaRPr lang="en-US" altLang="en-US"/>
          </a:p>
          <a:p>
            <a:pPr>
              <a:buFont typeface="Monotype Sorts" pitchFamily="2" charset="2"/>
              <a:buNone/>
            </a:pPr>
            <a:r>
              <a:rPr lang="en-US" altLang="en-US"/>
              <a:t>For some problems, yields an optimal solution for every instance.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For most, does not but can be useful for fast approximations.</a:t>
            </a:r>
          </a:p>
        </p:txBody>
      </p:sp>
    </p:spTree>
    <p:extLst>
      <p:ext uri="{BB962C8B-B14F-4D97-AF65-F5344CB8AC3E}">
        <p14:creationId xmlns:p14="http://schemas.microsoft.com/office/powerpoint/2010/main" val="223312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9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3157-CC12-49E6-AF88-F70DA8FE8E5D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Applications of the Greedy Strategy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en-US"/>
              <a:t>Optimal solutions:</a:t>
            </a:r>
          </a:p>
          <a:p>
            <a:pPr lvl="1"/>
            <a:r>
              <a:rPr lang="en-US" altLang="en-US" sz="2400"/>
              <a:t>change making for “normal” coin denominations</a:t>
            </a:r>
          </a:p>
          <a:p>
            <a:pPr lvl="1"/>
            <a:r>
              <a:rPr lang="en-US" altLang="en-US" sz="2400"/>
              <a:t>minimum spanning tree (MST)</a:t>
            </a:r>
          </a:p>
          <a:p>
            <a:pPr lvl="1"/>
            <a:r>
              <a:rPr lang="en-US" altLang="en-US" sz="2400"/>
              <a:t>single-source shortest paths </a:t>
            </a:r>
          </a:p>
          <a:p>
            <a:pPr lvl="1"/>
            <a:r>
              <a:rPr lang="en-US" altLang="en-US" sz="2400"/>
              <a:t>simple scheduling problems</a:t>
            </a:r>
          </a:p>
          <a:p>
            <a:pPr lvl="1"/>
            <a:r>
              <a:rPr lang="en-US" altLang="en-US" sz="2400"/>
              <a:t>Huffman codes</a:t>
            </a:r>
          </a:p>
          <a:p>
            <a:endParaRPr lang="en-US" altLang="en-US"/>
          </a:p>
          <a:p>
            <a:r>
              <a:rPr lang="en-US" altLang="en-US"/>
              <a:t>Approximations:</a:t>
            </a:r>
          </a:p>
          <a:p>
            <a:pPr lvl="1"/>
            <a:r>
              <a:rPr lang="en-US" altLang="en-US" sz="2400"/>
              <a:t>traveling salesman problem (TSP)</a:t>
            </a:r>
          </a:p>
          <a:p>
            <a:pPr lvl="1"/>
            <a:r>
              <a:rPr lang="en-US" altLang="en-US" sz="2400"/>
              <a:t>knapsack problem</a:t>
            </a:r>
          </a:p>
          <a:p>
            <a:pPr lvl="1"/>
            <a:r>
              <a:rPr lang="en-US" altLang="en-US" sz="2400"/>
              <a:t>other combinatorial optimization problems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40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9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8771-38A7-4D84-ADD3-DC94FC07BB04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Change-Making Problem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66826"/>
            <a:ext cx="8610600" cy="49053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dirty="0"/>
              <a:t>Given unlimited amounts of coins of denominations </a:t>
            </a:r>
            <a:r>
              <a:rPr lang="en-US" altLang="en-US" i="1" dirty="0"/>
              <a:t>d</a:t>
            </a:r>
            <a:r>
              <a:rPr lang="en-US" altLang="en-US" baseline="-25000" dirty="0"/>
              <a:t>1 </a:t>
            </a:r>
            <a:r>
              <a:rPr lang="en-US" altLang="en-US" dirty="0"/>
              <a:t>&gt; … &gt; </a:t>
            </a:r>
            <a:r>
              <a:rPr lang="en-US" altLang="en-US" i="1" dirty="0" err="1"/>
              <a:t>d</a:t>
            </a:r>
            <a:r>
              <a:rPr lang="en-US" altLang="en-US" i="1" baseline="-25000" dirty="0" err="1"/>
              <a:t>m</a:t>
            </a:r>
            <a:r>
              <a:rPr lang="en-US" altLang="en-US" i="1" baseline="-25000" dirty="0"/>
              <a:t> </a:t>
            </a:r>
            <a:r>
              <a:rPr lang="en-US" altLang="en-US" dirty="0"/>
              <a:t>, 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give change for amount </a:t>
            </a:r>
            <a:r>
              <a:rPr lang="en-US" altLang="en-US" i="1" dirty="0"/>
              <a:t>n </a:t>
            </a:r>
            <a:r>
              <a:rPr lang="en-US" altLang="en-US" dirty="0"/>
              <a:t>with the least number of coins</a:t>
            </a:r>
          </a:p>
          <a:p>
            <a:pPr>
              <a:buFont typeface="Monotype Sorts" pitchFamily="2" charset="2"/>
              <a:buNone/>
            </a:pPr>
            <a:endParaRPr lang="en-US" altLang="en-US" dirty="0"/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Example:  </a:t>
            </a:r>
            <a:r>
              <a:rPr lang="en-US" altLang="en-US" i="1" dirty="0"/>
              <a:t>d</a:t>
            </a:r>
            <a:r>
              <a:rPr lang="en-US" altLang="en-US" baseline="-25000" dirty="0"/>
              <a:t>1 </a:t>
            </a:r>
            <a:r>
              <a:rPr lang="en-US" altLang="en-US" dirty="0"/>
              <a:t>= 25c,  </a:t>
            </a:r>
            <a:r>
              <a:rPr lang="en-US" altLang="en-US" i="1" dirty="0"/>
              <a:t>d</a:t>
            </a:r>
            <a:r>
              <a:rPr lang="en-US" altLang="en-US" baseline="-25000" dirty="0"/>
              <a:t>2 </a:t>
            </a:r>
            <a:r>
              <a:rPr lang="en-US" altLang="en-US" dirty="0"/>
              <a:t>=10c,  </a:t>
            </a:r>
            <a:r>
              <a:rPr lang="en-US" altLang="en-US" i="1" dirty="0"/>
              <a:t>d</a:t>
            </a:r>
            <a:r>
              <a:rPr lang="en-US" altLang="en-US" baseline="-25000" dirty="0"/>
              <a:t>3 </a:t>
            </a:r>
            <a:r>
              <a:rPr lang="en-US" altLang="en-US" dirty="0"/>
              <a:t>= 5c,  </a:t>
            </a:r>
            <a:r>
              <a:rPr lang="en-US" altLang="en-US" i="1" dirty="0"/>
              <a:t>d</a:t>
            </a:r>
            <a:r>
              <a:rPr lang="en-US" altLang="en-US" baseline="-25000" dirty="0"/>
              <a:t>4 </a:t>
            </a:r>
            <a:r>
              <a:rPr lang="en-US" altLang="en-US" dirty="0"/>
              <a:t>= 1c  and  </a:t>
            </a:r>
            <a:r>
              <a:rPr lang="en-US" altLang="en-US" i="1" dirty="0"/>
              <a:t>n = </a:t>
            </a:r>
            <a:r>
              <a:rPr lang="en-US" altLang="en-US" dirty="0"/>
              <a:t>48c</a:t>
            </a:r>
          </a:p>
          <a:p>
            <a:pPr>
              <a:buFont typeface="Monotype Sorts" pitchFamily="2" charset="2"/>
              <a:buNone/>
            </a:pPr>
            <a:endParaRPr lang="en-US" altLang="en-US" dirty="0"/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Greedy solution: </a:t>
            </a:r>
          </a:p>
          <a:p>
            <a:pPr>
              <a:buFont typeface="Monotype Sorts" pitchFamily="2" charset="2"/>
              <a:buNone/>
            </a:pP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5814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9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8771-38A7-4D84-ADD3-DC94FC07BB0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Change-Making Problem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66826"/>
            <a:ext cx="8610600" cy="5234107"/>
          </a:xfrm>
        </p:spPr>
        <p:txBody>
          <a:bodyPr>
            <a:normAutofit fontScale="92500"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altLang="en-US" dirty="0"/>
              <a:t>Greedy solution: </a:t>
            </a:r>
          </a:p>
          <a:p>
            <a:pPr>
              <a:buFont typeface="Monotype Sorts" pitchFamily="2" charset="2"/>
              <a:buNone/>
            </a:pPr>
            <a:endParaRPr lang="en-US" altLang="en-US" dirty="0"/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//PSEUDO Code of minimum coin change problem. 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//Coin value[] contains value or denomination of coins. 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//n is </a:t>
            </a:r>
            <a:r>
              <a:rPr lang="en-US" altLang="en-US" dirty="0" err="1"/>
              <a:t>toatal</a:t>
            </a:r>
            <a:r>
              <a:rPr lang="en-US" altLang="en-US" dirty="0"/>
              <a:t> kind of coins and amount is total money to be paid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 err="1"/>
              <a:t>min_coins</a:t>
            </a:r>
            <a:r>
              <a:rPr lang="en-US" altLang="en-US" dirty="0"/>
              <a:t>(</a:t>
            </a:r>
            <a:r>
              <a:rPr lang="en-US" altLang="en-US" dirty="0" err="1"/>
              <a:t>coin_value</a:t>
            </a:r>
            <a:r>
              <a:rPr lang="en-US" altLang="en-US" dirty="0"/>
              <a:t>[],</a:t>
            </a:r>
            <a:r>
              <a:rPr lang="en-US" altLang="en-US" dirty="0" err="1"/>
              <a:t>n,amount</a:t>
            </a:r>
            <a:r>
              <a:rPr lang="en-US" altLang="en-US" dirty="0"/>
              <a:t>)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{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  	for( </a:t>
            </a:r>
            <a:r>
              <a:rPr lang="en-US" altLang="en-US" dirty="0" err="1"/>
              <a:t>i</a:t>
            </a:r>
            <a:r>
              <a:rPr lang="en-US" altLang="en-US" dirty="0"/>
              <a:t>= 1 to n )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    			while amount &gt; = to coins[</a:t>
            </a:r>
            <a:r>
              <a:rPr lang="en-US" altLang="en-US" dirty="0" err="1"/>
              <a:t>i</a:t>
            </a:r>
            <a:r>
              <a:rPr lang="en-US" altLang="en-US" dirty="0"/>
              <a:t>]</a:t>
            </a:r>
          </a:p>
          <a:p>
            <a:pPr>
              <a:buNone/>
            </a:pPr>
            <a:r>
              <a:rPr lang="en-US" altLang="en-US" dirty="0"/>
              <a:t>   			{	//while loop is needed since one coin can be used multiple times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				amount = amount - </a:t>
            </a:r>
            <a:r>
              <a:rPr lang="en-US" altLang="en-US" dirty="0" err="1"/>
              <a:t>coin_value</a:t>
            </a:r>
            <a:r>
              <a:rPr lang="en-US" altLang="en-US" dirty="0"/>
              <a:t>[</a:t>
            </a:r>
            <a:r>
              <a:rPr lang="en-US" altLang="en-US" dirty="0" err="1"/>
              <a:t>i</a:t>
            </a:r>
            <a:r>
              <a:rPr lang="en-US" altLang="en-US" dirty="0"/>
              <a:t>]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     				print </a:t>
            </a:r>
            <a:r>
              <a:rPr lang="en-US" altLang="en-US" dirty="0" err="1"/>
              <a:t>coin_value</a:t>
            </a:r>
            <a:r>
              <a:rPr lang="en-US" altLang="en-US" dirty="0"/>
              <a:t>[</a:t>
            </a:r>
            <a:r>
              <a:rPr lang="en-US" altLang="en-US" dirty="0" err="1"/>
              <a:t>i</a:t>
            </a:r>
            <a:r>
              <a:rPr lang="en-US" altLang="en-US" dirty="0"/>
              <a:t>]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    			}</a:t>
            </a:r>
            <a:endParaRPr lang="en-US" altLang="en-US" dirty="0"/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}</a:t>
            </a:r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16525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9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8771-38A7-4D84-ADD3-DC94FC07BB0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Change-Making Problem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66826"/>
            <a:ext cx="8610600" cy="49053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dirty="0"/>
              <a:t>Given unlimited amounts of coins of denominations </a:t>
            </a:r>
            <a:r>
              <a:rPr lang="en-US" altLang="en-US" i="1" dirty="0"/>
              <a:t>d</a:t>
            </a:r>
            <a:r>
              <a:rPr lang="en-US" altLang="en-US" baseline="-25000" dirty="0"/>
              <a:t>1 </a:t>
            </a:r>
            <a:r>
              <a:rPr lang="en-US" altLang="en-US" dirty="0"/>
              <a:t>&gt; … &gt; </a:t>
            </a:r>
            <a:r>
              <a:rPr lang="en-US" altLang="en-US" i="1" dirty="0" err="1"/>
              <a:t>d</a:t>
            </a:r>
            <a:r>
              <a:rPr lang="en-US" altLang="en-US" i="1" baseline="-25000" dirty="0" err="1"/>
              <a:t>m</a:t>
            </a:r>
            <a:r>
              <a:rPr lang="en-US" altLang="en-US" i="1" baseline="-25000" dirty="0"/>
              <a:t> </a:t>
            </a:r>
            <a:r>
              <a:rPr lang="en-US" altLang="en-US" dirty="0"/>
              <a:t>, 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give change for amount </a:t>
            </a:r>
            <a:r>
              <a:rPr lang="en-US" altLang="en-US" i="1" dirty="0"/>
              <a:t>n </a:t>
            </a:r>
            <a:r>
              <a:rPr lang="en-US" altLang="en-US" dirty="0"/>
              <a:t>with the least number of coins</a:t>
            </a:r>
          </a:p>
          <a:p>
            <a:pPr>
              <a:buFont typeface="Monotype Sorts" pitchFamily="2" charset="2"/>
              <a:buNone/>
            </a:pPr>
            <a:endParaRPr lang="en-US" altLang="en-US" dirty="0"/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Example:  </a:t>
            </a:r>
            <a:r>
              <a:rPr lang="en-US" altLang="en-US" i="1" dirty="0"/>
              <a:t>d</a:t>
            </a:r>
            <a:r>
              <a:rPr lang="en-US" altLang="en-US" baseline="-25000" dirty="0"/>
              <a:t>1 </a:t>
            </a:r>
            <a:r>
              <a:rPr lang="en-US" altLang="en-US" dirty="0"/>
              <a:t>= 25c,  </a:t>
            </a:r>
            <a:r>
              <a:rPr lang="en-US" altLang="en-US" i="1" dirty="0"/>
              <a:t>d</a:t>
            </a:r>
            <a:r>
              <a:rPr lang="en-US" altLang="en-US" baseline="-25000" dirty="0"/>
              <a:t>2 </a:t>
            </a:r>
            <a:r>
              <a:rPr lang="en-US" altLang="en-US" dirty="0"/>
              <a:t>=10c,  </a:t>
            </a:r>
            <a:r>
              <a:rPr lang="en-US" altLang="en-US" i="1" dirty="0"/>
              <a:t>d</a:t>
            </a:r>
            <a:r>
              <a:rPr lang="en-US" altLang="en-US" baseline="-25000" dirty="0"/>
              <a:t>3 </a:t>
            </a:r>
            <a:r>
              <a:rPr lang="en-US" altLang="en-US" dirty="0"/>
              <a:t>= 5c,  </a:t>
            </a:r>
            <a:r>
              <a:rPr lang="en-US" altLang="en-US" i="1" dirty="0"/>
              <a:t>d</a:t>
            </a:r>
            <a:r>
              <a:rPr lang="en-US" altLang="en-US" baseline="-25000" dirty="0"/>
              <a:t>4 </a:t>
            </a:r>
            <a:r>
              <a:rPr lang="en-US" altLang="en-US" dirty="0"/>
              <a:t>= 1c  and  </a:t>
            </a:r>
            <a:r>
              <a:rPr lang="en-US" altLang="en-US" i="1" dirty="0"/>
              <a:t>n = </a:t>
            </a:r>
            <a:r>
              <a:rPr lang="en-US" altLang="en-US" dirty="0"/>
              <a:t>48c</a:t>
            </a:r>
          </a:p>
          <a:p>
            <a:pPr>
              <a:buFont typeface="Monotype Sorts" pitchFamily="2" charset="2"/>
              <a:buNone/>
            </a:pPr>
            <a:endParaRPr lang="en-US" altLang="en-US" dirty="0"/>
          </a:p>
          <a:p>
            <a:pPr>
              <a:buFont typeface="Monotype Sorts" pitchFamily="2" charset="2"/>
              <a:buNone/>
            </a:pPr>
            <a:endParaRPr lang="en-US" altLang="en-US" dirty="0"/>
          </a:p>
          <a:p>
            <a:pPr>
              <a:buFont typeface="Monotype Sorts" pitchFamily="2" charset="2"/>
              <a:buNone/>
            </a:pPr>
            <a:endParaRPr lang="en-US" altLang="en-US" dirty="0"/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Greedy solution is</a:t>
            </a:r>
          </a:p>
          <a:p>
            <a:r>
              <a:rPr lang="en-US" altLang="en-US" dirty="0"/>
              <a:t>optimal for any amount and “normal’’ set of denominations</a:t>
            </a:r>
          </a:p>
          <a:p>
            <a:r>
              <a:rPr lang="en-US" altLang="en-US" dirty="0"/>
              <a:t> may not be optimal for arbitrary coin denominations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654759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591</TotalTime>
  <Words>440</Words>
  <Application>Microsoft Office PowerPoint</Application>
  <PresentationFormat>Widescreen</PresentationFormat>
  <Paragraphs>75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Monotype Sorts</vt:lpstr>
      <vt:lpstr>Wingdings 3</vt:lpstr>
      <vt:lpstr>Wisp</vt:lpstr>
      <vt:lpstr>CMPS 3120       Algorithm Analysis  </vt:lpstr>
      <vt:lpstr>Greedy Technique</vt:lpstr>
      <vt:lpstr>Applications of the Greedy Strategy</vt:lpstr>
      <vt:lpstr>Change-Making Problem</vt:lpstr>
      <vt:lpstr>Change-Making Problem</vt:lpstr>
      <vt:lpstr>Change-Making Problem</vt:lpstr>
    </vt:vector>
  </TitlesOfParts>
  <Company>California State University, Bakersfield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Chengwei Lei</dc:creator>
  <cp:lastModifiedBy>Chengwei Lei</cp:lastModifiedBy>
  <cp:revision>97</cp:revision>
  <dcterms:created xsi:type="dcterms:W3CDTF">2016-08-31T19:16:09Z</dcterms:created>
  <dcterms:modified xsi:type="dcterms:W3CDTF">2019-07-29T20:41:39Z</dcterms:modified>
</cp:coreProperties>
</file>