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77" d="100"/>
          <a:sy n="77" d="100"/>
        </p:scale>
        <p:origin x="55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41E65F-3C9D-4AC9-89F5-390E3D97661A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6DF614-E641-4A77-8CEE-07AA86329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023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E46F3FE-1A75-47F4-B16D-9600F5E4716C}" type="slidenum">
              <a:rPr lang="en-US" altLang="en-US">
                <a:latin typeface="Times New Roman" panose="02020603050405020304" pitchFamily="18" charset="0"/>
              </a:rPr>
              <a:pPr/>
              <a:t>1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38299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A019791-6AF4-480B-ABD4-994F16A1CCD4}" type="slidenum">
              <a:rPr lang="en-US" altLang="en-US">
                <a:latin typeface="Times New Roman" panose="02020603050405020304" pitchFamily="18" charset="0"/>
              </a:rPr>
              <a:pPr/>
              <a:t>10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0526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5657C52-3527-4412-9116-AEC83DDC6710}" type="slidenum">
              <a:rPr lang="en-US" altLang="en-US">
                <a:latin typeface="Times New Roman" panose="02020603050405020304" pitchFamily="18" charset="0"/>
              </a:rPr>
              <a:pPr/>
              <a:t>11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47046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8544844-BE8D-4A57-AC34-134A22AFC98D}" type="slidenum">
              <a:rPr lang="en-US" altLang="en-US">
                <a:latin typeface="Times New Roman" panose="02020603050405020304" pitchFamily="18" charset="0"/>
              </a:rPr>
              <a:pPr/>
              <a:t>12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34277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A0597F4-4F33-4BFB-BD6E-AE0D2DB2F7E1}" type="slidenum">
              <a:rPr lang="en-US" altLang="en-US">
                <a:latin typeface="Times New Roman" panose="02020603050405020304" pitchFamily="18" charset="0"/>
              </a:rPr>
              <a:pPr/>
              <a:t>13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7050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670DFB8-6DE0-4AE0-9D95-0AA24469E2CE}" type="slidenum">
              <a:rPr lang="en-US" altLang="en-US">
                <a:latin typeface="Times New Roman" panose="02020603050405020304" pitchFamily="18" charset="0"/>
              </a:rPr>
              <a:pPr/>
              <a:t>14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61115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E91D55B-57E1-4952-9572-92BC871DAA14}" type="slidenum">
              <a:rPr lang="en-US" altLang="en-US">
                <a:latin typeface="Times New Roman" panose="02020603050405020304" pitchFamily="18" charset="0"/>
              </a:rPr>
              <a:pPr/>
              <a:t>15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567213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E6C36AC-6048-47C8-B11B-9A3ECDCF2E33}" type="slidenum">
              <a:rPr lang="en-US" altLang="en-US">
                <a:latin typeface="Times New Roman" panose="02020603050405020304" pitchFamily="18" charset="0"/>
              </a:rPr>
              <a:pPr/>
              <a:t>16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915084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E6C36AC-6048-47C8-B11B-9A3ECDCF2E33}" type="slidenum">
              <a:rPr lang="en-US" altLang="en-US">
                <a:latin typeface="Times New Roman" panose="02020603050405020304" pitchFamily="18" charset="0"/>
              </a:rPr>
              <a:pPr/>
              <a:t>17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333143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AD76662-7696-4CDA-947F-DD87BB422A5E}" type="slidenum">
              <a:rPr lang="en-US" altLang="en-US">
                <a:latin typeface="Times New Roman" panose="02020603050405020304" pitchFamily="18" charset="0"/>
              </a:rPr>
              <a:pPr/>
              <a:t>18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85557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13F6AA5-E86D-4004-9B97-F65FF307D213}" type="slidenum">
              <a:rPr lang="en-US" altLang="en-US">
                <a:latin typeface="Times New Roman" panose="02020603050405020304" pitchFamily="18" charset="0"/>
              </a:rPr>
              <a:pPr/>
              <a:t>2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31207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7494542-8263-4B6E-83B7-9100C5F0BD25}" type="slidenum">
              <a:rPr lang="en-US" altLang="en-US">
                <a:latin typeface="Times New Roman" panose="02020603050405020304" pitchFamily="18" charset="0"/>
              </a:rPr>
              <a:pPr/>
              <a:t>3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56203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235C4BF-87AB-44C7-AC2E-527B9034A568}" type="slidenum">
              <a:rPr lang="en-US" altLang="en-US">
                <a:latin typeface="Times New Roman" panose="02020603050405020304" pitchFamily="18" charset="0"/>
              </a:rPr>
              <a:pPr/>
              <a:t>4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42997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621F019-CD34-4637-AE5B-9B1C599FDB03}" type="slidenum">
              <a:rPr lang="en-US" altLang="en-US">
                <a:latin typeface="Times New Roman" panose="02020603050405020304" pitchFamily="18" charset="0"/>
              </a:rPr>
              <a:pPr/>
              <a:t>5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7164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91A5ACA-D840-4D1C-9CFC-B9691E65573B}" type="slidenum">
              <a:rPr lang="en-US" altLang="en-US">
                <a:latin typeface="Times New Roman" panose="02020603050405020304" pitchFamily="18" charset="0"/>
              </a:rPr>
              <a:pPr/>
              <a:t>6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57200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5AC25BA-D83E-4BC1-9EE6-0AEAE8580729}" type="slidenum">
              <a:rPr lang="en-US" altLang="en-US">
                <a:latin typeface="Times New Roman" panose="02020603050405020304" pitchFamily="18" charset="0"/>
              </a:rPr>
              <a:pPr/>
              <a:t>7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11294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93D8526-AE7A-418B-92D8-31246B3DA888}" type="slidenum">
              <a:rPr lang="en-US" altLang="en-US">
                <a:latin typeface="Times New Roman" panose="02020603050405020304" pitchFamily="18" charset="0"/>
              </a:rPr>
              <a:pPr/>
              <a:t>8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314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5B095E1-FE9E-437B-B410-7852FE59B815}" type="slidenum">
              <a:rPr lang="en-US" altLang="en-US">
                <a:latin typeface="Times New Roman" panose="02020603050405020304" pitchFamily="18" charset="0"/>
              </a:rPr>
              <a:pPr/>
              <a:t>9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156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D2A4CC2-4F42-449C-832F-7686985B27CD}" type="datetime1">
              <a:rPr lang="en-US" altLang="en-US"/>
              <a:pPr eaLnBrk="1" hangingPunct="1"/>
              <a:t>10/23/2019</a:t>
            </a:fld>
            <a:endParaRPr lang="en-US" altLang="en-US"/>
          </a:p>
        </p:txBody>
      </p:sp>
      <p:sp>
        <p:nvSpPr>
          <p:cNvPr id="3481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DDDC7B6-C537-412C-B60E-00DC427BD171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  <p:sp>
        <p:nvSpPr>
          <p:cNvPr id="348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Asymptotic notations</a:t>
            </a:r>
          </a:p>
        </p:txBody>
      </p:sp>
      <p:sp>
        <p:nvSpPr>
          <p:cNvPr id="3482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O: Big-Oh</a:t>
            </a:r>
          </a:p>
          <a:p>
            <a:pPr eaLnBrk="1" hangingPunct="1"/>
            <a:r>
              <a:rPr lang="el-GR" altLang="en-US">
                <a:cs typeface="Arial" panose="020B0604020202020204" pitchFamily="34" charset="0"/>
              </a:rPr>
              <a:t>Ω</a:t>
            </a:r>
            <a:r>
              <a:rPr lang="en-US" altLang="en-US">
                <a:cs typeface="Arial" panose="020B0604020202020204" pitchFamily="34" charset="0"/>
              </a:rPr>
              <a:t>: </a:t>
            </a:r>
            <a:r>
              <a:rPr lang="en-US" altLang="en-US"/>
              <a:t>Big-Omega</a:t>
            </a:r>
          </a:p>
          <a:p>
            <a:pPr eaLnBrk="1" hangingPunct="1"/>
            <a:r>
              <a:rPr lang="el-GR" altLang="en-US">
                <a:cs typeface="Arial" panose="020B0604020202020204" pitchFamily="34" charset="0"/>
              </a:rPr>
              <a:t>Θ</a:t>
            </a:r>
            <a:r>
              <a:rPr lang="en-US" altLang="en-US">
                <a:cs typeface="Arial" panose="020B0604020202020204" pitchFamily="34" charset="0"/>
              </a:rPr>
              <a:t>: </a:t>
            </a:r>
            <a:r>
              <a:rPr lang="en-US" altLang="en-US"/>
              <a:t>Theta</a:t>
            </a:r>
          </a:p>
          <a:p>
            <a:pPr eaLnBrk="1" hangingPunct="1"/>
            <a:r>
              <a:rPr lang="en-US" altLang="en-US">
                <a:solidFill>
                  <a:schemeClr val="bg2"/>
                </a:solidFill>
              </a:rPr>
              <a:t>o: Small-oh</a:t>
            </a:r>
          </a:p>
          <a:p>
            <a:pPr eaLnBrk="1" hangingPunct="1"/>
            <a:r>
              <a:rPr lang="el-GR" altLang="en-US">
                <a:solidFill>
                  <a:schemeClr val="bg2"/>
                </a:solidFill>
                <a:cs typeface="Arial" panose="020B0604020202020204" pitchFamily="34" charset="0"/>
              </a:rPr>
              <a:t>ω</a:t>
            </a:r>
            <a:r>
              <a:rPr lang="en-US" altLang="en-US">
                <a:solidFill>
                  <a:schemeClr val="bg2"/>
                </a:solidFill>
                <a:cs typeface="Arial" panose="020B0604020202020204" pitchFamily="34" charset="0"/>
              </a:rPr>
              <a:t>: </a:t>
            </a:r>
            <a:r>
              <a:rPr lang="en-US" altLang="en-US">
                <a:solidFill>
                  <a:schemeClr val="bg2"/>
                </a:solidFill>
              </a:rPr>
              <a:t>Small-omega</a:t>
            </a:r>
          </a:p>
        </p:txBody>
      </p:sp>
    </p:spTree>
    <p:extLst>
      <p:ext uri="{BB962C8B-B14F-4D97-AF65-F5344CB8AC3E}">
        <p14:creationId xmlns:p14="http://schemas.microsoft.com/office/powerpoint/2010/main" val="496958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5395379-B621-4DD0-A720-51784C3CD9F6}" type="datetime1">
              <a:rPr lang="en-US" altLang="en-US"/>
              <a:pPr eaLnBrk="1" hangingPunct="1"/>
              <a:t>10/23/2019</a:t>
            </a:fld>
            <a:endParaRPr lang="en-US" altLang="en-US"/>
          </a:p>
        </p:txBody>
      </p:sp>
      <p:sp>
        <p:nvSpPr>
          <p:cNvPr id="4505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854193C-D1B5-47B4-8215-97163CC658B5}" type="slidenum">
              <a:rPr lang="en-US" altLang="en-US"/>
              <a:pPr eaLnBrk="1" hangingPunct="1"/>
              <a:t>10</a:t>
            </a:fld>
            <a:endParaRPr lang="en-US" altLang="en-US"/>
          </a:p>
        </p:txBody>
      </p:sp>
      <p:sp>
        <p:nvSpPr>
          <p:cNvPr id="450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Big-Oh</a:t>
            </a:r>
          </a:p>
        </p:txBody>
      </p:sp>
      <p:sp>
        <p:nvSpPr>
          <p:cNvPr id="131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lnSpc>
                <a:spcPct val="80000"/>
              </a:lnSpc>
            </a:pPr>
            <a:r>
              <a:rPr lang="en-US" altLang="en-US" sz="2400">
                <a:solidFill>
                  <a:srgbClr val="008000"/>
                </a:solidFill>
              </a:rPr>
              <a:t>Claim:</a:t>
            </a:r>
            <a:r>
              <a:rPr lang="en-US" altLang="en-US" sz="2400"/>
              <a:t> f(n) = 3n</a:t>
            </a:r>
            <a:r>
              <a:rPr lang="en-US" altLang="en-US" sz="2400" baseline="30000"/>
              <a:t>2</a:t>
            </a:r>
            <a:r>
              <a:rPr lang="en-US" altLang="en-US" sz="2400"/>
              <a:t> + 10n + 5 </a:t>
            </a:r>
            <a:r>
              <a:rPr lang="en-US" altLang="en-US" sz="2400">
                <a:sym typeface="Symbol" panose="05050102010706020507" pitchFamily="18" charset="2"/>
              </a:rPr>
              <a:t></a:t>
            </a:r>
            <a:r>
              <a:rPr lang="en-US" altLang="en-US" sz="2400"/>
              <a:t> O(n</a:t>
            </a:r>
            <a:r>
              <a:rPr lang="en-US" altLang="en-US" sz="2400" baseline="30000"/>
              <a:t>2</a:t>
            </a:r>
            <a:r>
              <a:rPr lang="en-US" altLang="en-US" sz="2400"/>
              <a:t>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>
                <a:solidFill>
                  <a:srgbClr val="008000"/>
                </a:solidFill>
              </a:rPr>
              <a:t>Proof by definition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solidFill>
                  <a:srgbClr val="3333FF"/>
                </a:solidFill>
              </a:rPr>
              <a:t>	(Hint: to prove this claim by definition, we need to find some positive constants c and n</a:t>
            </a:r>
            <a:r>
              <a:rPr lang="en-US" altLang="en-US" sz="2000" baseline="-25000">
                <a:solidFill>
                  <a:srgbClr val="3333FF"/>
                </a:solidFill>
              </a:rPr>
              <a:t>0</a:t>
            </a:r>
            <a:r>
              <a:rPr lang="en-US" altLang="en-US" sz="2000">
                <a:solidFill>
                  <a:srgbClr val="3333FF"/>
                </a:solidFill>
              </a:rPr>
              <a:t> such that f(n) &lt;= cn</a:t>
            </a:r>
            <a:r>
              <a:rPr lang="en-US" altLang="en-US" sz="2000" baseline="30000">
                <a:solidFill>
                  <a:srgbClr val="3333FF"/>
                </a:solidFill>
              </a:rPr>
              <a:t>2</a:t>
            </a:r>
            <a:r>
              <a:rPr lang="en-US" altLang="en-US" sz="2000">
                <a:solidFill>
                  <a:srgbClr val="3333FF"/>
                </a:solidFill>
              </a:rPr>
              <a:t> for all n ≥ n</a:t>
            </a:r>
            <a:r>
              <a:rPr lang="en-US" altLang="en-US" sz="2000" baseline="-25000">
                <a:solidFill>
                  <a:srgbClr val="3333FF"/>
                </a:solidFill>
              </a:rPr>
              <a:t>0</a:t>
            </a:r>
            <a:r>
              <a:rPr lang="en-US" altLang="en-US" sz="2000">
                <a:solidFill>
                  <a:srgbClr val="3333FF"/>
                </a:solidFill>
              </a:rPr>
              <a:t>.)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/>
              <a:t>	</a:t>
            </a:r>
            <a:r>
              <a:rPr lang="en-US" altLang="en-US" sz="2000" i="1">
                <a:solidFill>
                  <a:srgbClr val="0000FF"/>
                </a:solidFill>
              </a:rPr>
              <a:t> (Note: you just need to find one concrete example of c and n</a:t>
            </a:r>
            <a:r>
              <a:rPr lang="en-US" altLang="en-US" sz="2000" i="1" baseline="-25000">
                <a:solidFill>
                  <a:srgbClr val="0000FF"/>
                </a:solidFill>
              </a:rPr>
              <a:t>0</a:t>
            </a:r>
            <a:r>
              <a:rPr lang="en-US" altLang="en-US" sz="2000" i="1">
                <a:solidFill>
                  <a:srgbClr val="0000FF"/>
                </a:solidFill>
              </a:rPr>
              <a:t> satisfying the condition, but it needs to be correct for all n ≥ n</a:t>
            </a:r>
            <a:r>
              <a:rPr lang="en-US" altLang="en-US" sz="2000" i="1" baseline="-25000">
                <a:solidFill>
                  <a:srgbClr val="0000FF"/>
                </a:solidFill>
              </a:rPr>
              <a:t>0</a:t>
            </a:r>
            <a:r>
              <a:rPr lang="en-US" altLang="en-US" sz="2000" i="1">
                <a:solidFill>
                  <a:srgbClr val="0000FF"/>
                </a:solidFill>
              </a:rPr>
              <a:t>. So do not try to plug in a concrete value of n and show the inequality holds.)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/>
              <a:t>	Proof: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/>
              <a:t>	3n</a:t>
            </a:r>
            <a:r>
              <a:rPr lang="en-US" altLang="en-US" sz="2000" baseline="30000"/>
              <a:t>2</a:t>
            </a:r>
            <a:r>
              <a:rPr lang="en-US" altLang="en-US" sz="2000"/>
              <a:t> + 10n + 5 </a:t>
            </a:r>
            <a:r>
              <a:rPr lang="en-US" altLang="en-US" sz="2000">
                <a:sym typeface="Symbol" panose="05050102010706020507" pitchFamily="18" charset="2"/>
              </a:rPr>
              <a:t></a:t>
            </a:r>
            <a:r>
              <a:rPr lang="en-US" altLang="en-US" sz="2000"/>
              <a:t> 3n</a:t>
            </a:r>
            <a:r>
              <a:rPr lang="en-US" altLang="en-US" sz="2000" baseline="30000"/>
              <a:t>2</a:t>
            </a:r>
            <a:r>
              <a:rPr lang="en-US" altLang="en-US" sz="2000"/>
              <a:t> + 10n</a:t>
            </a:r>
            <a:r>
              <a:rPr lang="en-US" altLang="en-US" sz="2000" baseline="30000"/>
              <a:t>2</a:t>
            </a:r>
            <a:r>
              <a:rPr lang="en-US" altLang="en-US" sz="2000"/>
              <a:t> + 5, </a:t>
            </a:r>
            <a:r>
              <a:rPr lang="en-US" altLang="en-US" sz="2000">
                <a:sym typeface="Symbol" panose="05050102010706020507" pitchFamily="18" charset="2"/>
              </a:rPr>
              <a:t></a:t>
            </a:r>
            <a:r>
              <a:rPr lang="en-US" altLang="en-US" sz="2000"/>
              <a:t> n </a:t>
            </a:r>
            <a:r>
              <a:rPr lang="en-US" altLang="en-US" sz="2000">
                <a:sym typeface="Symbol" panose="05050102010706020507" pitchFamily="18" charset="2"/>
              </a:rPr>
              <a:t>≥</a:t>
            </a:r>
            <a:r>
              <a:rPr lang="en-US" altLang="en-US" sz="2000"/>
              <a:t> 1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/>
              <a:t>   			       </a:t>
            </a:r>
            <a:r>
              <a:rPr lang="en-US" altLang="en-US" sz="2000">
                <a:sym typeface="Symbol" panose="05050102010706020507" pitchFamily="18" charset="2"/>
              </a:rPr>
              <a:t></a:t>
            </a:r>
            <a:r>
              <a:rPr lang="en-US" altLang="en-US" sz="2000"/>
              <a:t> 3n</a:t>
            </a:r>
            <a:r>
              <a:rPr lang="en-US" altLang="en-US" sz="2000" baseline="30000"/>
              <a:t>2</a:t>
            </a:r>
            <a:r>
              <a:rPr lang="en-US" altLang="en-US" sz="2000"/>
              <a:t> + 10n</a:t>
            </a:r>
            <a:r>
              <a:rPr lang="en-US" altLang="en-US" sz="2000" baseline="30000"/>
              <a:t>2</a:t>
            </a:r>
            <a:r>
              <a:rPr lang="en-US" altLang="en-US" sz="2000"/>
              <a:t> + 5n</a:t>
            </a:r>
            <a:r>
              <a:rPr lang="en-US" altLang="en-US" sz="2000" baseline="30000"/>
              <a:t>2</a:t>
            </a:r>
            <a:r>
              <a:rPr lang="en-US" altLang="en-US" sz="2000"/>
              <a:t>,</a:t>
            </a:r>
            <a:r>
              <a:rPr lang="en-US" altLang="en-US" sz="2000">
                <a:sym typeface="Symbol" panose="05050102010706020507" pitchFamily="18" charset="2"/>
              </a:rPr>
              <a:t></a:t>
            </a:r>
            <a:r>
              <a:rPr lang="en-US" altLang="en-US" sz="2000"/>
              <a:t> n </a:t>
            </a:r>
            <a:r>
              <a:rPr lang="en-US" altLang="en-US" sz="2000">
                <a:sym typeface="Symbol" panose="05050102010706020507" pitchFamily="18" charset="2"/>
              </a:rPr>
              <a:t>≥</a:t>
            </a:r>
            <a:r>
              <a:rPr lang="en-US" altLang="en-US" sz="2000"/>
              <a:t> 1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sym typeface="Symbol" panose="05050102010706020507" pitchFamily="18" charset="2"/>
              </a:rPr>
              <a:t>			       </a:t>
            </a:r>
            <a:r>
              <a:rPr lang="en-US" altLang="en-US" sz="2000"/>
              <a:t> 18 n</a:t>
            </a:r>
            <a:r>
              <a:rPr lang="en-US" altLang="en-US" sz="2000" baseline="30000"/>
              <a:t>2</a:t>
            </a:r>
            <a:r>
              <a:rPr lang="en-US" altLang="en-US" sz="2000"/>
              <a:t>, </a:t>
            </a:r>
            <a:r>
              <a:rPr lang="en-US" altLang="en-US" sz="2000">
                <a:sym typeface="Symbol" panose="05050102010706020507" pitchFamily="18" charset="2"/>
              </a:rPr>
              <a:t></a:t>
            </a:r>
            <a:r>
              <a:rPr lang="en-US" altLang="en-US" sz="2000"/>
              <a:t> n </a:t>
            </a:r>
            <a:r>
              <a:rPr lang="en-US" altLang="en-US" sz="2000">
                <a:sym typeface="Symbol" panose="05050102010706020507" pitchFamily="18" charset="2"/>
              </a:rPr>
              <a:t>≥</a:t>
            </a:r>
            <a:r>
              <a:rPr lang="en-US" altLang="en-US" sz="2000"/>
              <a:t> 1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/>
              <a:t>	If we let c = 18 and n</a:t>
            </a:r>
            <a:r>
              <a:rPr lang="en-US" altLang="en-US" sz="2000" baseline="-25000"/>
              <a:t>0</a:t>
            </a:r>
            <a:r>
              <a:rPr lang="en-US" altLang="en-US" sz="2000"/>
              <a:t> = 1, we have f(n) </a:t>
            </a:r>
            <a:r>
              <a:rPr lang="en-US" altLang="en-US" sz="2000">
                <a:sym typeface="Symbol" panose="05050102010706020507" pitchFamily="18" charset="2"/>
              </a:rPr>
              <a:t> c n</a:t>
            </a:r>
            <a:r>
              <a:rPr lang="en-US" altLang="en-US" sz="2000" baseline="30000">
                <a:sym typeface="Symbol" panose="05050102010706020507" pitchFamily="18" charset="2"/>
              </a:rPr>
              <a:t>2</a:t>
            </a:r>
            <a:r>
              <a:rPr lang="en-US" altLang="en-US" sz="2000">
                <a:sym typeface="Symbol" panose="05050102010706020507" pitchFamily="18" charset="2"/>
              </a:rPr>
              <a:t>,  n ≥ n</a:t>
            </a:r>
            <a:r>
              <a:rPr lang="en-US" altLang="en-US" sz="2000" baseline="-25000">
                <a:sym typeface="Symbol" panose="05050102010706020507" pitchFamily="18" charset="2"/>
              </a:rPr>
              <a:t>0</a:t>
            </a:r>
            <a:r>
              <a:rPr lang="en-US" altLang="en-US" sz="2000"/>
              <a:t>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sym typeface="Symbol" panose="05050102010706020507" pitchFamily="18" charset="2"/>
              </a:rPr>
              <a:t>	Therefore by definition, f(n) = O(n</a:t>
            </a:r>
            <a:r>
              <a:rPr lang="en-US" altLang="en-US" sz="2000" baseline="30000">
                <a:sym typeface="Symbol" panose="05050102010706020507" pitchFamily="18" charset="2"/>
              </a:rPr>
              <a:t>2</a:t>
            </a:r>
            <a:r>
              <a:rPr lang="en-US" altLang="en-US" sz="2000">
                <a:sym typeface="Symbol" panose="05050102010706020507" pitchFamily="18" charset="2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806377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7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7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7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7891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E590326-30AA-4BFC-ACB5-F789F9742A30}" type="datetime1">
              <a:rPr lang="en-US" altLang="en-US"/>
              <a:pPr eaLnBrk="1" hangingPunct="1"/>
              <a:t>10/23/2019</a:t>
            </a:fld>
            <a:endParaRPr lang="en-US" altLang="en-US"/>
          </a:p>
        </p:txBody>
      </p:sp>
      <p:sp>
        <p:nvSpPr>
          <p:cNvPr id="4608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E6DA936-DAFC-4B91-BD26-34493DF925F2}" type="slidenum">
              <a:rPr lang="en-US" altLang="en-US"/>
              <a:pPr eaLnBrk="1" hangingPunct="1"/>
              <a:t>11</a:t>
            </a:fld>
            <a:endParaRPr lang="en-US" altLang="en-US"/>
          </a:p>
        </p:txBody>
      </p:sp>
      <p:sp>
        <p:nvSpPr>
          <p:cNvPr id="460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Big-Omega</a:t>
            </a:r>
          </a:p>
        </p:txBody>
      </p:sp>
      <p:sp>
        <p:nvSpPr>
          <p:cNvPr id="964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Definition:</a:t>
            </a:r>
          </a:p>
          <a:p>
            <a:pPr lvl="1" eaLnBrk="1" hangingPunct="1">
              <a:buFontTx/>
              <a:buNone/>
            </a:pPr>
            <a:r>
              <a:rPr lang="en-US" altLang="en-US">
                <a:cs typeface="Arial" panose="020B0604020202020204" pitchFamily="34" charset="0"/>
              </a:rPr>
              <a:t>  </a:t>
            </a:r>
            <a:r>
              <a:rPr lang="el-GR" altLang="en-US">
                <a:cs typeface="Arial" panose="020B0604020202020204" pitchFamily="34" charset="0"/>
              </a:rPr>
              <a:t>Ω</a:t>
            </a:r>
            <a:r>
              <a:rPr lang="en-US" altLang="en-US"/>
              <a:t>(g(n)) = {f(n): </a:t>
            </a:r>
            <a:r>
              <a:rPr lang="en-US" altLang="en-US">
                <a:sym typeface="Symbol" panose="05050102010706020507" pitchFamily="18" charset="2"/>
              </a:rPr>
              <a:t> positive constants c and n</a:t>
            </a:r>
            <a:r>
              <a:rPr lang="en-US" altLang="en-US" baseline="-25000">
                <a:sym typeface="Symbol" panose="05050102010706020507" pitchFamily="18" charset="2"/>
              </a:rPr>
              <a:t>0</a:t>
            </a:r>
            <a:r>
              <a:rPr lang="en-US" altLang="en-US">
                <a:sym typeface="Symbol" panose="05050102010706020507" pitchFamily="18" charset="2"/>
              </a:rPr>
              <a:t> such that 0 </a:t>
            </a:r>
            <a:r>
              <a:rPr lang="en-US" altLang="en-US">
                <a:cs typeface="Arial" panose="020B0604020202020204" pitchFamily="34" charset="0"/>
                <a:sym typeface="Symbol" panose="05050102010706020507" pitchFamily="18" charset="2"/>
              </a:rPr>
              <a:t>≤</a:t>
            </a:r>
            <a:r>
              <a:rPr lang="en-US" altLang="en-US">
                <a:sym typeface="Symbol" panose="05050102010706020507" pitchFamily="18" charset="2"/>
              </a:rPr>
              <a:t> cg(n) </a:t>
            </a:r>
            <a:r>
              <a:rPr lang="en-US" altLang="en-US">
                <a:cs typeface="Arial" panose="020B0604020202020204" pitchFamily="34" charset="0"/>
                <a:sym typeface="Symbol" panose="05050102010706020507" pitchFamily="18" charset="2"/>
              </a:rPr>
              <a:t>≤</a:t>
            </a:r>
            <a:r>
              <a:rPr lang="en-US" altLang="en-US">
                <a:sym typeface="Symbol" panose="05050102010706020507" pitchFamily="18" charset="2"/>
              </a:rPr>
              <a:t> f(n)  n≥n</a:t>
            </a:r>
            <a:r>
              <a:rPr lang="en-US" altLang="en-US" baseline="-25000">
                <a:sym typeface="Symbol" panose="05050102010706020507" pitchFamily="18" charset="2"/>
              </a:rPr>
              <a:t>0</a:t>
            </a:r>
            <a:r>
              <a:rPr lang="en-US" altLang="en-US">
                <a:sym typeface="Symbol" panose="05050102010706020507" pitchFamily="18" charset="2"/>
              </a:rPr>
              <a:t>}</a:t>
            </a:r>
          </a:p>
          <a:p>
            <a:pPr eaLnBrk="1" hangingPunct="1"/>
            <a:r>
              <a:rPr lang="en-US" altLang="en-US">
                <a:sym typeface="Symbol" panose="05050102010706020507" pitchFamily="18" charset="2"/>
              </a:rPr>
              <a:t>lim </a:t>
            </a:r>
            <a:r>
              <a:rPr lang="en-US" altLang="en-US" i="1" baseline="-25000"/>
              <a:t>n</a:t>
            </a:r>
            <a:r>
              <a:rPr lang="en-US" altLang="en-US" baseline="-25000"/>
              <a:t>→∞</a:t>
            </a:r>
            <a:r>
              <a:rPr lang="en-US" altLang="en-US">
                <a:sym typeface="Symbol" panose="05050102010706020507" pitchFamily="18" charset="2"/>
              </a:rPr>
              <a:t> f(n)/g(n) &gt; </a:t>
            </a:r>
            <a:r>
              <a:rPr lang="en-US" altLang="en-US"/>
              <a:t>0 (if the limit exists.)</a:t>
            </a:r>
            <a:endParaRPr lang="en-US" altLang="en-US">
              <a:sym typeface="Symbol" panose="05050102010706020507" pitchFamily="18" charset="2"/>
            </a:endParaRPr>
          </a:p>
          <a:p>
            <a:pPr eaLnBrk="1" hangingPunct="1"/>
            <a:r>
              <a:rPr lang="en-US" altLang="en-US"/>
              <a:t>Abuse of notation (for convenience):</a:t>
            </a:r>
          </a:p>
          <a:p>
            <a:pPr lvl="1" eaLnBrk="1" hangingPunct="1">
              <a:buFontTx/>
              <a:buNone/>
            </a:pPr>
            <a:r>
              <a:rPr lang="en-US" altLang="en-US"/>
              <a:t>f(n) </a:t>
            </a:r>
            <a:r>
              <a:rPr lang="en-US" altLang="en-US">
                <a:solidFill>
                  <a:srgbClr val="FF0000"/>
                </a:solidFill>
              </a:rPr>
              <a:t>=</a:t>
            </a:r>
            <a:r>
              <a:rPr lang="en-US" altLang="en-US"/>
              <a:t> </a:t>
            </a:r>
            <a:r>
              <a:rPr lang="el-GR" altLang="en-US">
                <a:cs typeface="Arial" panose="020B0604020202020204" pitchFamily="34" charset="0"/>
              </a:rPr>
              <a:t>Ω</a:t>
            </a:r>
            <a:r>
              <a:rPr lang="en-US" altLang="en-US"/>
              <a:t>(g(n)) actually means f(n) </a:t>
            </a:r>
            <a:r>
              <a:rPr lang="en-US" altLang="en-US">
                <a:solidFill>
                  <a:srgbClr val="FF0000"/>
                </a:solidFill>
                <a:sym typeface="Symbol" panose="05050102010706020507" pitchFamily="18" charset="2"/>
              </a:rPr>
              <a:t></a:t>
            </a:r>
            <a:r>
              <a:rPr lang="en-US" altLang="en-US"/>
              <a:t> </a:t>
            </a:r>
            <a:r>
              <a:rPr lang="el-GR" altLang="en-US">
                <a:cs typeface="Arial" panose="020B0604020202020204" pitchFamily="34" charset="0"/>
              </a:rPr>
              <a:t>Ω</a:t>
            </a:r>
            <a:r>
              <a:rPr lang="en-US" altLang="en-US"/>
              <a:t>(g(n))</a:t>
            </a:r>
          </a:p>
        </p:txBody>
      </p:sp>
    </p:spTree>
    <p:extLst>
      <p:ext uri="{BB962C8B-B14F-4D97-AF65-F5344CB8AC3E}">
        <p14:creationId xmlns:p14="http://schemas.microsoft.com/office/powerpoint/2010/main" val="1162580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461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A3D6844-D6A5-4D47-A632-95849B4238CC}" type="datetime1">
              <a:rPr lang="en-US" altLang="en-US"/>
              <a:pPr eaLnBrk="1" hangingPunct="1"/>
              <a:t>10/23/2019</a:t>
            </a:fld>
            <a:endParaRPr lang="en-US" altLang="en-US"/>
          </a:p>
        </p:txBody>
      </p:sp>
      <p:sp>
        <p:nvSpPr>
          <p:cNvPr id="4710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64DD7F4-D4C4-40ED-B66E-AD34BF262987}" type="slidenum">
              <a:rPr lang="en-US" altLang="en-US"/>
              <a:pPr eaLnBrk="1" hangingPunct="1"/>
              <a:t>12</a:t>
            </a:fld>
            <a:endParaRPr lang="en-US" altLang="en-US"/>
          </a:p>
        </p:txBody>
      </p:sp>
      <p:sp>
        <p:nvSpPr>
          <p:cNvPr id="471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Big-Omega</a:t>
            </a:r>
          </a:p>
        </p:txBody>
      </p:sp>
      <p:sp>
        <p:nvSpPr>
          <p:cNvPr id="131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1"/>
            <a:ext cx="8382000" cy="4525963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en-US" sz="2800">
                <a:solidFill>
                  <a:srgbClr val="008000"/>
                </a:solidFill>
              </a:rPr>
              <a:t>Claim</a:t>
            </a:r>
            <a:r>
              <a:rPr lang="en-US" altLang="en-US" sz="2800"/>
              <a:t>: f(n) = n</a:t>
            </a:r>
            <a:r>
              <a:rPr lang="en-US" altLang="en-US" sz="2800" baseline="30000"/>
              <a:t>2</a:t>
            </a:r>
            <a:r>
              <a:rPr lang="en-US" altLang="en-US" sz="2800"/>
              <a:t> / 10 = </a:t>
            </a:r>
            <a:r>
              <a:rPr lang="el-GR" altLang="en-US" sz="2800">
                <a:cs typeface="Arial" panose="020B0604020202020204" pitchFamily="34" charset="0"/>
              </a:rPr>
              <a:t>Ω</a:t>
            </a:r>
            <a:r>
              <a:rPr lang="en-US" altLang="en-US" sz="2800">
                <a:cs typeface="Arial" panose="020B0604020202020204" pitchFamily="34" charset="0"/>
              </a:rPr>
              <a:t>(n)</a:t>
            </a:r>
          </a:p>
          <a:p>
            <a:pPr eaLnBrk="1" hangingPunct="1"/>
            <a:endParaRPr lang="en-US" altLang="en-US" sz="2800">
              <a:cs typeface="Arial" panose="020B0604020202020204" pitchFamily="34" charset="0"/>
            </a:endParaRPr>
          </a:p>
          <a:p>
            <a:pPr eaLnBrk="1" hangingPunct="1"/>
            <a:r>
              <a:rPr lang="en-US" altLang="en-US" sz="2800">
                <a:solidFill>
                  <a:srgbClr val="008000"/>
                </a:solidFill>
                <a:cs typeface="Arial" panose="020B0604020202020204" pitchFamily="34" charset="0"/>
              </a:rPr>
              <a:t>Proof by definition</a:t>
            </a:r>
            <a:r>
              <a:rPr lang="en-US" altLang="en-US" sz="2800">
                <a:cs typeface="Arial" panose="020B0604020202020204" pitchFamily="34" charset="0"/>
              </a:rPr>
              <a:t>: </a:t>
            </a:r>
          </a:p>
          <a:p>
            <a:pPr lvl="1" eaLnBrk="1" hangingPunct="1">
              <a:buFontTx/>
              <a:buNone/>
            </a:pPr>
            <a:r>
              <a:rPr lang="en-US" altLang="en-US" sz="2400">
                <a:cs typeface="Arial" panose="020B0604020202020204" pitchFamily="34" charset="0"/>
              </a:rPr>
              <a:t>f(n) = n</a:t>
            </a:r>
            <a:r>
              <a:rPr lang="en-US" altLang="en-US" sz="2400" baseline="30000">
                <a:cs typeface="Arial" panose="020B0604020202020204" pitchFamily="34" charset="0"/>
              </a:rPr>
              <a:t>2</a:t>
            </a:r>
            <a:r>
              <a:rPr lang="en-US" altLang="en-US" sz="2400">
                <a:cs typeface="Arial" panose="020B0604020202020204" pitchFamily="34" charset="0"/>
              </a:rPr>
              <a:t> / 10, g(n) = n</a:t>
            </a:r>
          </a:p>
          <a:p>
            <a:pPr lvl="1" eaLnBrk="1" hangingPunct="1">
              <a:buFontTx/>
              <a:buNone/>
            </a:pPr>
            <a:r>
              <a:rPr lang="en-US" altLang="en-US" sz="2400">
                <a:solidFill>
                  <a:srgbClr val="0000FF"/>
                </a:solidFill>
                <a:cs typeface="Arial" panose="020B0604020202020204" pitchFamily="34" charset="0"/>
              </a:rPr>
              <a:t>Need to find a c and a n</a:t>
            </a:r>
            <a:r>
              <a:rPr lang="en-US" altLang="en-US" sz="2400" baseline="-25000">
                <a:solidFill>
                  <a:srgbClr val="0000FF"/>
                </a:solidFill>
                <a:cs typeface="Arial" panose="020B0604020202020204" pitchFamily="34" charset="0"/>
              </a:rPr>
              <a:t>o</a:t>
            </a:r>
            <a:r>
              <a:rPr lang="en-US" altLang="en-US" sz="2400">
                <a:solidFill>
                  <a:srgbClr val="0000FF"/>
                </a:solidFill>
                <a:cs typeface="Arial" panose="020B0604020202020204" pitchFamily="34" charset="0"/>
              </a:rPr>
              <a:t> to satisfy the definition of f(n) </a:t>
            </a:r>
            <a:r>
              <a:rPr lang="en-US" altLang="en-US" sz="2400">
                <a:solidFill>
                  <a:srgbClr val="0000FF"/>
                </a:solidFill>
                <a:cs typeface="Arial" panose="020B0604020202020204" pitchFamily="34" charset="0"/>
                <a:sym typeface="Symbol" panose="05050102010706020507" pitchFamily="18" charset="2"/>
              </a:rPr>
              <a:t></a:t>
            </a:r>
            <a:r>
              <a:rPr lang="en-US" altLang="en-US" sz="2400">
                <a:solidFill>
                  <a:srgbClr val="0000FF"/>
                </a:solidFill>
                <a:cs typeface="Arial" panose="020B0604020202020204" pitchFamily="34" charset="0"/>
              </a:rPr>
              <a:t> </a:t>
            </a:r>
            <a:r>
              <a:rPr lang="el-GR" altLang="en-US" sz="2400">
                <a:solidFill>
                  <a:srgbClr val="0000FF"/>
                </a:solidFill>
                <a:cs typeface="Arial" panose="020B0604020202020204" pitchFamily="34" charset="0"/>
              </a:rPr>
              <a:t>Ω</a:t>
            </a:r>
            <a:r>
              <a:rPr lang="en-US" altLang="en-US" sz="2400">
                <a:solidFill>
                  <a:srgbClr val="0000FF"/>
                </a:solidFill>
                <a:cs typeface="Arial" panose="020B0604020202020204" pitchFamily="34" charset="0"/>
              </a:rPr>
              <a:t>(g(n)), i.e., f(n) ≥ cg(n) for n ≥ n</a:t>
            </a:r>
            <a:r>
              <a:rPr lang="en-US" altLang="en-US" sz="2400" baseline="-25000">
                <a:solidFill>
                  <a:srgbClr val="0000FF"/>
                </a:solidFill>
                <a:cs typeface="Arial" panose="020B0604020202020204" pitchFamily="34" charset="0"/>
              </a:rPr>
              <a:t>0</a:t>
            </a:r>
          </a:p>
          <a:p>
            <a:pPr lvl="1" eaLnBrk="1" hangingPunct="1">
              <a:buFontTx/>
              <a:buNone/>
            </a:pPr>
            <a:r>
              <a:rPr lang="en-US" altLang="en-US" sz="2400">
                <a:cs typeface="Arial" panose="020B0604020202020204" pitchFamily="34" charset="0"/>
              </a:rPr>
              <a:t>Proof:</a:t>
            </a:r>
          </a:p>
          <a:p>
            <a:pPr lvl="1" eaLnBrk="1" hangingPunct="1">
              <a:buFontTx/>
              <a:buNone/>
            </a:pPr>
            <a:r>
              <a:rPr lang="en-US" altLang="en-US" sz="2400">
                <a:cs typeface="Arial" panose="020B0604020202020204" pitchFamily="34" charset="0"/>
              </a:rPr>
              <a:t>n ≤ n</a:t>
            </a:r>
            <a:r>
              <a:rPr lang="en-US" altLang="en-US" sz="2400" baseline="30000">
                <a:cs typeface="Arial" panose="020B0604020202020204" pitchFamily="34" charset="0"/>
              </a:rPr>
              <a:t>2</a:t>
            </a:r>
            <a:r>
              <a:rPr lang="en-US" altLang="en-US" sz="2400">
                <a:cs typeface="Arial" panose="020B0604020202020204" pitchFamily="34" charset="0"/>
              </a:rPr>
              <a:t> / 10 when n ≥ 10</a:t>
            </a:r>
          </a:p>
          <a:p>
            <a:pPr lvl="1" eaLnBrk="1" hangingPunct="1">
              <a:buFontTx/>
              <a:buNone/>
            </a:pPr>
            <a:r>
              <a:rPr lang="en-US" altLang="en-US" sz="2400">
                <a:cs typeface="Arial" panose="020B0604020202020204" pitchFamily="34" charset="0"/>
              </a:rPr>
              <a:t>If we let c = 1 and n</a:t>
            </a:r>
            <a:r>
              <a:rPr lang="en-US" altLang="en-US" sz="2400" baseline="-25000">
                <a:cs typeface="Arial" panose="020B0604020202020204" pitchFamily="34" charset="0"/>
              </a:rPr>
              <a:t>0</a:t>
            </a:r>
            <a:r>
              <a:rPr lang="en-US" altLang="en-US" sz="2400">
                <a:cs typeface="Arial" panose="020B0604020202020204" pitchFamily="34" charset="0"/>
              </a:rPr>
              <a:t> = 10, </a:t>
            </a:r>
            <a:r>
              <a:rPr lang="en-US" altLang="en-US" sz="2400"/>
              <a:t>we have f(n) </a:t>
            </a:r>
            <a:r>
              <a:rPr lang="en-US" altLang="en-US" sz="2400">
                <a:cs typeface="Arial" panose="020B0604020202020204" pitchFamily="34" charset="0"/>
                <a:sym typeface="Symbol" panose="05050102010706020507" pitchFamily="18" charset="2"/>
              </a:rPr>
              <a:t>≥</a:t>
            </a:r>
            <a:r>
              <a:rPr lang="en-US" altLang="en-US" sz="2400"/>
              <a:t> </a:t>
            </a:r>
            <a:r>
              <a:rPr lang="en-US" altLang="en-US" sz="2400">
                <a:sym typeface="Symbol" panose="05050102010706020507" pitchFamily="18" charset="2"/>
              </a:rPr>
              <a:t>cn,  n ≥ n</a:t>
            </a:r>
            <a:r>
              <a:rPr lang="en-US" altLang="en-US" sz="2400" baseline="-25000">
                <a:sym typeface="Symbol" panose="05050102010706020507" pitchFamily="18" charset="2"/>
              </a:rPr>
              <a:t>0</a:t>
            </a:r>
            <a:r>
              <a:rPr lang="en-US" altLang="en-US" sz="2400"/>
              <a:t>. </a:t>
            </a:r>
            <a:r>
              <a:rPr lang="en-US" altLang="en-US" sz="2400">
                <a:sym typeface="Symbol" panose="05050102010706020507" pitchFamily="18" charset="2"/>
              </a:rPr>
              <a:t>Therefore, by definition, </a:t>
            </a:r>
            <a:r>
              <a:rPr lang="en-US" altLang="en-US" sz="2400"/>
              <a:t>n</a:t>
            </a:r>
            <a:r>
              <a:rPr lang="en-US" altLang="en-US" sz="2400" baseline="30000"/>
              <a:t>2</a:t>
            </a:r>
            <a:r>
              <a:rPr lang="en-US" altLang="en-US" sz="2400"/>
              <a:t> / 10</a:t>
            </a:r>
            <a:r>
              <a:rPr lang="en-US" altLang="en-US" sz="2400">
                <a:sym typeface="Symbol" panose="05050102010706020507" pitchFamily="18" charset="2"/>
              </a:rPr>
              <a:t> = </a:t>
            </a:r>
            <a:r>
              <a:rPr lang="el-GR" altLang="en-US" sz="2400">
                <a:cs typeface="Arial" panose="020B0604020202020204" pitchFamily="34" charset="0"/>
              </a:rPr>
              <a:t>Ω</a:t>
            </a:r>
            <a:r>
              <a:rPr lang="en-US" altLang="en-US" sz="2400">
                <a:sym typeface="Symbol" panose="05050102010706020507" pitchFamily="18" charset="2"/>
              </a:rPr>
              <a:t>(n).</a:t>
            </a:r>
            <a:endParaRPr lang="en-US" altLang="en-US" sz="2400">
              <a:cs typeface="Arial" panose="020B0604020202020204" pitchFamily="34" charset="0"/>
            </a:endParaRPr>
          </a:p>
          <a:p>
            <a:pPr lvl="1" eaLnBrk="1" hangingPunct="1"/>
            <a:endParaRPr lang="en-US" altLang="en-US" sz="240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6896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9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9939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3D273AE-1D88-498E-8831-1E075ECE4647}" type="datetime1">
              <a:rPr lang="en-US" altLang="en-US"/>
              <a:pPr eaLnBrk="1" hangingPunct="1"/>
              <a:t>10/23/2019</a:t>
            </a:fld>
            <a:endParaRPr lang="en-US" altLang="en-US"/>
          </a:p>
        </p:txBody>
      </p:sp>
      <p:sp>
        <p:nvSpPr>
          <p:cNvPr id="4813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05B8096-96C6-469C-A8B7-7A53EEBD1AB0}" type="slidenum">
              <a:rPr lang="en-US" altLang="en-US"/>
              <a:pPr eaLnBrk="1" hangingPunct="1"/>
              <a:t>13</a:t>
            </a:fld>
            <a:endParaRPr lang="en-US" altLang="en-US"/>
          </a:p>
        </p:txBody>
      </p:sp>
      <p:sp>
        <p:nvSpPr>
          <p:cNvPr id="481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Theta</a:t>
            </a:r>
          </a:p>
        </p:txBody>
      </p:sp>
      <p:sp>
        <p:nvSpPr>
          <p:cNvPr id="970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Definition:</a:t>
            </a:r>
          </a:p>
          <a:p>
            <a:pPr lvl="1" eaLnBrk="1" hangingPunct="1"/>
            <a:r>
              <a:rPr lang="el-GR" altLang="en-US">
                <a:cs typeface="Arial" panose="020B0604020202020204" pitchFamily="34" charset="0"/>
              </a:rPr>
              <a:t>Θ</a:t>
            </a:r>
            <a:r>
              <a:rPr lang="en-US" altLang="en-US"/>
              <a:t>(g(n)) = {f(n): </a:t>
            </a:r>
            <a:r>
              <a:rPr lang="en-US" altLang="en-US">
                <a:sym typeface="Symbol" panose="05050102010706020507" pitchFamily="18" charset="2"/>
              </a:rPr>
              <a:t> positive constants c</a:t>
            </a:r>
            <a:r>
              <a:rPr lang="en-US" altLang="en-US" baseline="-25000">
                <a:sym typeface="Symbol" panose="05050102010706020507" pitchFamily="18" charset="2"/>
              </a:rPr>
              <a:t>1</a:t>
            </a:r>
            <a:r>
              <a:rPr lang="en-US" altLang="en-US">
                <a:sym typeface="Symbol" panose="05050102010706020507" pitchFamily="18" charset="2"/>
              </a:rPr>
              <a:t>, c</a:t>
            </a:r>
            <a:r>
              <a:rPr lang="en-US" altLang="en-US" baseline="-25000">
                <a:sym typeface="Symbol" panose="05050102010706020507" pitchFamily="18" charset="2"/>
              </a:rPr>
              <a:t>2</a:t>
            </a:r>
            <a:r>
              <a:rPr lang="en-US" altLang="en-US">
                <a:sym typeface="Symbol" panose="05050102010706020507" pitchFamily="18" charset="2"/>
              </a:rPr>
              <a:t>, and n</a:t>
            </a:r>
            <a:r>
              <a:rPr lang="en-US" altLang="en-US" baseline="-25000">
                <a:sym typeface="Symbol" panose="05050102010706020507" pitchFamily="18" charset="2"/>
              </a:rPr>
              <a:t>0</a:t>
            </a:r>
            <a:r>
              <a:rPr lang="en-US" altLang="en-US">
                <a:sym typeface="Symbol" panose="05050102010706020507" pitchFamily="18" charset="2"/>
              </a:rPr>
              <a:t> such that 0  </a:t>
            </a:r>
            <a:r>
              <a:rPr lang="en-US" altLang="en-US" i="1">
                <a:sym typeface="Symbol" panose="05050102010706020507" pitchFamily="18" charset="2"/>
              </a:rPr>
              <a:t>c</a:t>
            </a:r>
            <a:r>
              <a:rPr lang="en-US" altLang="en-US" i="1" baseline="-25000">
                <a:sym typeface="Symbol" panose="05050102010706020507" pitchFamily="18" charset="2"/>
              </a:rPr>
              <a:t>1</a:t>
            </a:r>
            <a:r>
              <a:rPr lang="en-US" altLang="en-US">
                <a:sym typeface="Symbol" panose="05050102010706020507" pitchFamily="18" charset="2"/>
              </a:rPr>
              <a:t> g(n)  f(n)  </a:t>
            </a:r>
            <a:r>
              <a:rPr lang="en-US" altLang="en-US" i="1">
                <a:sym typeface="Symbol" panose="05050102010706020507" pitchFamily="18" charset="2"/>
              </a:rPr>
              <a:t>c</a:t>
            </a:r>
            <a:r>
              <a:rPr lang="en-US" altLang="en-US" i="1" baseline="-25000">
                <a:sym typeface="Symbol" panose="05050102010706020507" pitchFamily="18" charset="2"/>
              </a:rPr>
              <a:t>2</a:t>
            </a:r>
            <a:r>
              <a:rPr lang="en-US" altLang="en-US">
                <a:sym typeface="Symbol" panose="05050102010706020507" pitchFamily="18" charset="2"/>
              </a:rPr>
              <a:t> g(n),     n  </a:t>
            </a:r>
            <a:r>
              <a:rPr lang="en-US" altLang="en-US" i="1">
                <a:sym typeface="Symbol" panose="05050102010706020507" pitchFamily="18" charset="2"/>
              </a:rPr>
              <a:t>n</a:t>
            </a:r>
            <a:r>
              <a:rPr lang="en-US" altLang="en-US" i="1" baseline="-25000">
                <a:sym typeface="Symbol" panose="05050102010706020507" pitchFamily="18" charset="2"/>
              </a:rPr>
              <a:t>0 </a:t>
            </a:r>
            <a:r>
              <a:rPr lang="en-US" altLang="en-US">
                <a:sym typeface="Symbol" panose="05050102010706020507" pitchFamily="18" charset="2"/>
              </a:rPr>
              <a:t>}</a:t>
            </a:r>
          </a:p>
          <a:p>
            <a:pPr eaLnBrk="1" hangingPunct="1"/>
            <a:r>
              <a:rPr lang="en-US" altLang="en-US">
                <a:sym typeface="Symbol" panose="05050102010706020507" pitchFamily="18" charset="2"/>
              </a:rPr>
              <a:t>f(n) = O(g(n)) and f(n) = </a:t>
            </a:r>
            <a:r>
              <a:rPr lang="el-GR" altLang="en-US">
                <a:cs typeface="Arial" panose="020B0604020202020204" pitchFamily="34" charset="0"/>
                <a:sym typeface="Symbol" panose="05050102010706020507" pitchFamily="18" charset="2"/>
              </a:rPr>
              <a:t>Ω</a:t>
            </a:r>
            <a:r>
              <a:rPr lang="en-US" altLang="en-US">
                <a:cs typeface="Arial" panose="020B0604020202020204" pitchFamily="34" charset="0"/>
                <a:sym typeface="Symbol" panose="05050102010706020507" pitchFamily="18" charset="2"/>
              </a:rPr>
              <a:t>(g(n))</a:t>
            </a:r>
            <a:endParaRPr lang="el-GR" altLang="en-US">
              <a:cs typeface="Arial" panose="020B0604020202020204" pitchFamily="34" charset="0"/>
              <a:sym typeface="Symbol" panose="05050102010706020507" pitchFamily="18" charset="2"/>
            </a:endParaRPr>
          </a:p>
          <a:p>
            <a:pPr eaLnBrk="1" hangingPunct="1"/>
            <a:r>
              <a:rPr lang="en-US" altLang="en-US"/>
              <a:t>Abuse of notation (for convenience):</a:t>
            </a:r>
          </a:p>
          <a:p>
            <a:pPr lvl="1" eaLnBrk="1" hangingPunct="1">
              <a:buFontTx/>
              <a:buNone/>
            </a:pPr>
            <a:r>
              <a:rPr lang="en-US" altLang="en-US"/>
              <a:t>f(n) </a:t>
            </a:r>
            <a:r>
              <a:rPr lang="en-US" altLang="en-US">
                <a:solidFill>
                  <a:srgbClr val="FF0000"/>
                </a:solidFill>
              </a:rPr>
              <a:t>=</a:t>
            </a:r>
            <a:r>
              <a:rPr lang="en-US" altLang="en-US"/>
              <a:t> </a:t>
            </a:r>
            <a:r>
              <a:rPr lang="el-GR" altLang="en-US">
                <a:cs typeface="Arial" panose="020B0604020202020204" pitchFamily="34" charset="0"/>
              </a:rPr>
              <a:t>Θ</a:t>
            </a:r>
            <a:r>
              <a:rPr lang="en-US" altLang="en-US"/>
              <a:t>(g(n)) actually means f(n) </a:t>
            </a:r>
            <a:r>
              <a:rPr lang="en-US" altLang="en-US">
                <a:solidFill>
                  <a:srgbClr val="FF0000"/>
                </a:solidFill>
                <a:sym typeface="Symbol" panose="05050102010706020507" pitchFamily="18" charset="2"/>
              </a:rPr>
              <a:t></a:t>
            </a:r>
            <a:r>
              <a:rPr lang="en-US" altLang="en-US"/>
              <a:t> </a:t>
            </a:r>
            <a:r>
              <a:rPr lang="el-GR" altLang="en-US">
                <a:cs typeface="Arial" panose="020B0604020202020204" pitchFamily="34" charset="0"/>
              </a:rPr>
              <a:t>Θ</a:t>
            </a:r>
            <a:r>
              <a:rPr lang="en-US" altLang="en-US"/>
              <a:t>(g(n))</a:t>
            </a:r>
          </a:p>
          <a:p>
            <a:pPr lvl="1" eaLnBrk="1" hangingPunct="1">
              <a:buFontTx/>
              <a:buNone/>
            </a:pPr>
            <a:r>
              <a:rPr lang="el-GR" altLang="en-US">
                <a:cs typeface="Arial" panose="020B0604020202020204" pitchFamily="34" charset="0"/>
              </a:rPr>
              <a:t>Θ</a:t>
            </a:r>
            <a:r>
              <a:rPr lang="en-US" altLang="en-US">
                <a:cs typeface="Arial" panose="020B0604020202020204" pitchFamily="34" charset="0"/>
              </a:rPr>
              <a:t>(1) means constant time.</a:t>
            </a:r>
          </a:p>
        </p:txBody>
      </p:sp>
    </p:spTree>
    <p:extLst>
      <p:ext uri="{BB962C8B-B14F-4D97-AF65-F5344CB8AC3E}">
        <p14:creationId xmlns:p14="http://schemas.microsoft.com/office/powerpoint/2010/main" val="198385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0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0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0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0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0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0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075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67445A1-5990-4EF5-8047-740AC15F0896}" type="datetime1">
              <a:rPr lang="en-US" altLang="en-US"/>
              <a:pPr eaLnBrk="1" hangingPunct="1"/>
              <a:t>10/23/2019</a:t>
            </a:fld>
            <a:endParaRPr lang="en-US" altLang="en-US"/>
          </a:p>
        </p:txBody>
      </p:sp>
      <p:sp>
        <p:nvSpPr>
          <p:cNvPr id="4915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D0C87B8-1AA2-45C0-AD12-41859B57ACD6}" type="slidenum">
              <a:rPr lang="en-US" altLang="en-US"/>
              <a:pPr eaLnBrk="1" hangingPunct="1"/>
              <a:t>14</a:t>
            </a:fld>
            <a:endParaRPr lang="en-US" altLang="en-US"/>
          </a:p>
        </p:txBody>
      </p:sp>
      <p:sp>
        <p:nvSpPr>
          <p:cNvPr id="491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Theta</a:t>
            </a:r>
          </a:p>
        </p:txBody>
      </p:sp>
      <p:sp>
        <p:nvSpPr>
          <p:cNvPr id="974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008000"/>
                </a:solidFill>
              </a:rPr>
              <a:t>Claim</a:t>
            </a:r>
            <a:r>
              <a:rPr lang="en-US" altLang="en-US"/>
              <a:t>: f(n) = 2n</a:t>
            </a:r>
            <a:r>
              <a:rPr lang="en-US" altLang="en-US" baseline="30000"/>
              <a:t>2</a:t>
            </a:r>
            <a:r>
              <a:rPr lang="en-US" altLang="en-US"/>
              <a:t> + n = </a:t>
            </a:r>
            <a:r>
              <a:rPr lang="el-GR" altLang="en-US">
                <a:cs typeface="Arial" panose="020B0604020202020204" pitchFamily="34" charset="0"/>
              </a:rPr>
              <a:t>Θ</a:t>
            </a:r>
            <a:r>
              <a:rPr lang="en-US" altLang="en-US">
                <a:cs typeface="Arial" panose="020B0604020202020204" pitchFamily="34" charset="0"/>
              </a:rPr>
              <a:t> (n</a:t>
            </a:r>
            <a:r>
              <a:rPr lang="en-US" altLang="en-US" baseline="30000">
                <a:cs typeface="Arial" panose="020B0604020202020204" pitchFamily="34" charset="0"/>
              </a:rPr>
              <a:t>2</a:t>
            </a:r>
            <a:r>
              <a:rPr lang="en-US" altLang="en-US">
                <a:cs typeface="Arial" panose="020B0604020202020204" pitchFamily="34" charset="0"/>
              </a:rPr>
              <a:t>)</a:t>
            </a:r>
          </a:p>
          <a:p>
            <a:pPr eaLnBrk="1" hangingPunct="1"/>
            <a:r>
              <a:rPr lang="en-US" altLang="en-US">
                <a:solidFill>
                  <a:srgbClr val="008000"/>
                </a:solidFill>
                <a:cs typeface="Arial" panose="020B0604020202020204" pitchFamily="34" charset="0"/>
              </a:rPr>
              <a:t>Proof by definition:</a:t>
            </a:r>
          </a:p>
          <a:p>
            <a:pPr lvl="1" eaLnBrk="1" hangingPunct="1"/>
            <a:r>
              <a:rPr lang="en-US" altLang="en-US">
                <a:solidFill>
                  <a:srgbClr val="0000FF"/>
                </a:solidFill>
                <a:cs typeface="Arial" panose="020B0604020202020204" pitchFamily="34" charset="0"/>
              </a:rPr>
              <a:t>Need to find the three constants c</a:t>
            </a:r>
            <a:r>
              <a:rPr lang="en-US" altLang="en-US" baseline="-25000">
                <a:solidFill>
                  <a:srgbClr val="0000FF"/>
                </a:solidFill>
                <a:cs typeface="Arial" panose="020B0604020202020204" pitchFamily="34" charset="0"/>
              </a:rPr>
              <a:t>1</a:t>
            </a:r>
            <a:r>
              <a:rPr lang="en-US" altLang="en-US">
                <a:solidFill>
                  <a:srgbClr val="0000FF"/>
                </a:solidFill>
                <a:cs typeface="Arial" panose="020B0604020202020204" pitchFamily="34" charset="0"/>
              </a:rPr>
              <a:t>, c</a:t>
            </a:r>
            <a:r>
              <a:rPr lang="en-US" altLang="en-US" baseline="-25000">
                <a:solidFill>
                  <a:srgbClr val="0000FF"/>
                </a:solidFill>
                <a:cs typeface="Arial" panose="020B0604020202020204" pitchFamily="34" charset="0"/>
              </a:rPr>
              <a:t>2</a:t>
            </a:r>
            <a:r>
              <a:rPr lang="en-US" altLang="en-US">
                <a:solidFill>
                  <a:srgbClr val="0000FF"/>
                </a:solidFill>
                <a:cs typeface="Arial" panose="020B0604020202020204" pitchFamily="34" charset="0"/>
              </a:rPr>
              <a:t>, and n</a:t>
            </a:r>
            <a:r>
              <a:rPr lang="en-US" altLang="en-US" baseline="-25000">
                <a:solidFill>
                  <a:srgbClr val="0000FF"/>
                </a:solidFill>
                <a:cs typeface="Arial" panose="020B0604020202020204" pitchFamily="34" charset="0"/>
              </a:rPr>
              <a:t>0</a:t>
            </a:r>
            <a:r>
              <a:rPr lang="en-US" altLang="en-US">
                <a:solidFill>
                  <a:srgbClr val="0000FF"/>
                </a:solidFill>
                <a:cs typeface="Arial" panose="020B0604020202020204" pitchFamily="34" charset="0"/>
              </a:rPr>
              <a:t> such that </a:t>
            </a:r>
          </a:p>
          <a:p>
            <a:pPr lvl="1" eaLnBrk="1" hangingPunct="1">
              <a:buFontTx/>
              <a:buNone/>
            </a:pPr>
            <a:r>
              <a:rPr lang="en-US" altLang="en-US">
                <a:solidFill>
                  <a:srgbClr val="0000FF"/>
                </a:solidFill>
                <a:cs typeface="Arial" panose="020B0604020202020204" pitchFamily="34" charset="0"/>
              </a:rPr>
              <a:t>	c</a:t>
            </a:r>
            <a:r>
              <a:rPr lang="en-US" altLang="en-US" baseline="-25000">
                <a:solidFill>
                  <a:srgbClr val="0000FF"/>
                </a:solidFill>
                <a:cs typeface="Arial" panose="020B0604020202020204" pitchFamily="34" charset="0"/>
              </a:rPr>
              <a:t>1</a:t>
            </a:r>
            <a:r>
              <a:rPr lang="en-US" altLang="en-US">
                <a:solidFill>
                  <a:srgbClr val="0000FF"/>
                </a:solidFill>
                <a:cs typeface="Arial" panose="020B0604020202020204" pitchFamily="34" charset="0"/>
              </a:rPr>
              <a:t>n</a:t>
            </a:r>
            <a:r>
              <a:rPr lang="en-US" altLang="en-US" baseline="30000">
                <a:solidFill>
                  <a:srgbClr val="0000FF"/>
                </a:solidFill>
                <a:cs typeface="Arial" panose="020B0604020202020204" pitchFamily="34" charset="0"/>
              </a:rPr>
              <a:t>2</a:t>
            </a:r>
            <a:r>
              <a:rPr lang="en-US" altLang="en-US">
                <a:solidFill>
                  <a:srgbClr val="0000FF"/>
                </a:solidFill>
                <a:cs typeface="Arial" panose="020B0604020202020204" pitchFamily="34" charset="0"/>
              </a:rPr>
              <a:t> ≤ 2n</a:t>
            </a:r>
            <a:r>
              <a:rPr lang="en-US" altLang="en-US" baseline="30000">
                <a:solidFill>
                  <a:srgbClr val="0000FF"/>
                </a:solidFill>
                <a:cs typeface="Arial" panose="020B0604020202020204" pitchFamily="34" charset="0"/>
              </a:rPr>
              <a:t>2</a:t>
            </a:r>
            <a:r>
              <a:rPr lang="en-US" altLang="en-US">
                <a:solidFill>
                  <a:srgbClr val="0000FF"/>
                </a:solidFill>
                <a:cs typeface="Arial" panose="020B0604020202020204" pitchFamily="34" charset="0"/>
              </a:rPr>
              <a:t>+n ≤ c</a:t>
            </a:r>
            <a:r>
              <a:rPr lang="en-US" altLang="en-US" baseline="-25000">
                <a:solidFill>
                  <a:srgbClr val="0000FF"/>
                </a:solidFill>
                <a:cs typeface="Arial" panose="020B0604020202020204" pitchFamily="34" charset="0"/>
              </a:rPr>
              <a:t>2</a:t>
            </a:r>
            <a:r>
              <a:rPr lang="en-US" altLang="en-US">
                <a:solidFill>
                  <a:srgbClr val="0000FF"/>
                </a:solidFill>
                <a:cs typeface="Arial" panose="020B0604020202020204" pitchFamily="34" charset="0"/>
              </a:rPr>
              <a:t>n</a:t>
            </a:r>
            <a:r>
              <a:rPr lang="en-US" altLang="en-US" baseline="30000">
                <a:solidFill>
                  <a:srgbClr val="0000FF"/>
                </a:solidFill>
                <a:cs typeface="Arial" panose="020B0604020202020204" pitchFamily="34" charset="0"/>
              </a:rPr>
              <a:t>2</a:t>
            </a:r>
            <a:r>
              <a:rPr lang="en-US" altLang="en-US">
                <a:solidFill>
                  <a:srgbClr val="0000FF"/>
                </a:solidFill>
                <a:cs typeface="Arial" panose="020B0604020202020204" pitchFamily="34" charset="0"/>
              </a:rPr>
              <a:t> for all n ≥ n</a:t>
            </a:r>
            <a:r>
              <a:rPr lang="en-US" altLang="en-US" baseline="-25000">
                <a:solidFill>
                  <a:srgbClr val="0000FF"/>
                </a:solidFill>
                <a:cs typeface="Arial" panose="020B0604020202020204" pitchFamily="34" charset="0"/>
              </a:rPr>
              <a:t>0</a:t>
            </a:r>
          </a:p>
          <a:p>
            <a:pPr lvl="1" eaLnBrk="1" hangingPunct="1"/>
            <a:r>
              <a:rPr lang="en-US" altLang="en-US">
                <a:cs typeface="Arial" panose="020B0604020202020204" pitchFamily="34" charset="0"/>
              </a:rPr>
              <a:t>A simple solution is c</a:t>
            </a:r>
            <a:r>
              <a:rPr lang="en-US" altLang="en-US" baseline="-25000">
                <a:cs typeface="Arial" panose="020B0604020202020204" pitchFamily="34" charset="0"/>
              </a:rPr>
              <a:t>1</a:t>
            </a:r>
            <a:r>
              <a:rPr lang="en-US" altLang="en-US">
                <a:cs typeface="Arial" panose="020B0604020202020204" pitchFamily="34" charset="0"/>
              </a:rPr>
              <a:t> = 2, c</a:t>
            </a:r>
            <a:r>
              <a:rPr lang="en-US" altLang="en-US" baseline="-25000">
                <a:cs typeface="Arial" panose="020B0604020202020204" pitchFamily="34" charset="0"/>
              </a:rPr>
              <a:t>2</a:t>
            </a:r>
            <a:r>
              <a:rPr lang="en-US" altLang="en-US">
                <a:cs typeface="Arial" panose="020B0604020202020204" pitchFamily="34" charset="0"/>
              </a:rPr>
              <a:t> = 3, and n</a:t>
            </a:r>
            <a:r>
              <a:rPr lang="en-US" altLang="en-US" baseline="-25000">
                <a:cs typeface="Arial" panose="020B0604020202020204" pitchFamily="34" charset="0"/>
              </a:rPr>
              <a:t>0</a:t>
            </a:r>
            <a:r>
              <a:rPr lang="en-US" altLang="en-US">
                <a:cs typeface="Arial" panose="020B0604020202020204" pitchFamily="34" charset="0"/>
              </a:rPr>
              <a:t> = 1</a:t>
            </a:r>
          </a:p>
          <a:p>
            <a:pPr lvl="1" eaLnBrk="1" hangingPunct="1"/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9503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4851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F12E4E8-D562-467B-BB98-44C7D15FE89A}" type="datetime1">
              <a:rPr lang="en-US" altLang="en-US"/>
              <a:pPr eaLnBrk="1" hangingPunct="1"/>
              <a:t>10/23/2019</a:t>
            </a:fld>
            <a:endParaRPr lang="en-US" altLang="en-US"/>
          </a:p>
        </p:txBody>
      </p:sp>
      <p:sp>
        <p:nvSpPr>
          <p:cNvPr id="5017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017B94B-2C77-4021-9B4C-7FF0E7C1F414}" type="slidenum">
              <a:rPr lang="en-US" altLang="en-US"/>
              <a:pPr eaLnBrk="1" hangingPunct="1"/>
              <a:t>15</a:t>
            </a:fld>
            <a:endParaRPr lang="en-US" altLang="en-US"/>
          </a:p>
        </p:txBody>
      </p:sp>
      <p:sp>
        <p:nvSpPr>
          <p:cNvPr id="501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More Examples</a:t>
            </a:r>
          </a:p>
        </p:txBody>
      </p:sp>
      <p:sp>
        <p:nvSpPr>
          <p:cNvPr id="132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800"/>
              <a:t>Prove n</a:t>
            </a:r>
            <a:r>
              <a:rPr lang="en-US" altLang="en-US" sz="2800" baseline="30000"/>
              <a:t>2</a:t>
            </a:r>
            <a:r>
              <a:rPr lang="en-US" altLang="en-US" sz="2800"/>
              <a:t> + 3n + lg n is in O(n</a:t>
            </a:r>
            <a:r>
              <a:rPr lang="en-US" altLang="en-US" sz="2800" baseline="30000"/>
              <a:t>2</a:t>
            </a:r>
            <a:r>
              <a:rPr lang="en-US" altLang="en-US" sz="2800"/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Need to find c and n</a:t>
            </a:r>
            <a:r>
              <a:rPr lang="en-US" altLang="en-US" sz="2800" baseline="-25000"/>
              <a:t>0</a:t>
            </a:r>
            <a:r>
              <a:rPr lang="en-US" altLang="en-US" sz="2800"/>
              <a:t> such that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		n</a:t>
            </a:r>
            <a:r>
              <a:rPr lang="en-US" altLang="en-US" sz="2800" baseline="30000"/>
              <a:t>2</a:t>
            </a:r>
            <a:r>
              <a:rPr lang="en-US" altLang="en-US" sz="2800"/>
              <a:t> + 3n + lg n &lt;= cn</a:t>
            </a:r>
            <a:r>
              <a:rPr lang="en-US" altLang="en-US" sz="2800" baseline="30000"/>
              <a:t>2 </a:t>
            </a:r>
            <a:r>
              <a:rPr lang="en-US" altLang="en-US" sz="2800"/>
              <a:t>for n ≥ n</a:t>
            </a:r>
            <a:r>
              <a:rPr lang="en-US" altLang="en-US" sz="2800" baseline="-25000"/>
              <a:t>0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Proof: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sz="2400"/>
              <a:t>n</a:t>
            </a:r>
            <a:r>
              <a:rPr lang="en-US" altLang="en-US" sz="2400" baseline="30000"/>
              <a:t>2</a:t>
            </a:r>
            <a:r>
              <a:rPr lang="en-US" altLang="en-US" sz="2400"/>
              <a:t> + 3n + lg n &lt;= n</a:t>
            </a:r>
            <a:r>
              <a:rPr lang="en-US" altLang="en-US" sz="2400" baseline="30000"/>
              <a:t>2</a:t>
            </a:r>
            <a:r>
              <a:rPr lang="en-US" altLang="en-US" sz="2400"/>
              <a:t> + 3n</a:t>
            </a:r>
            <a:r>
              <a:rPr lang="en-US" altLang="en-US" sz="2400" baseline="30000"/>
              <a:t>2</a:t>
            </a:r>
            <a:r>
              <a:rPr lang="en-US" altLang="en-US" sz="2400"/>
              <a:t> + n        for n ≥ 1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sz="2400"/>
              <a:t>			         &lt;= n</a:t>
            </a:r>
            <a:r>
              <a:rPr lang="en-US" altLang="en-US" sz="2400" baseline="30000"/>
              <a:t>2</a:t>
            </a:r>
            <a:r>
              <a:rPr lang="en-US" altLang="en-US" sz="2400"/>
              <a:t> + 3n</a:t>
            </a:r>
            <a:r>
              <a:rPr lang="en-US" altLang="en-US" sz="2400" baseline="30000"/>
              <a:t>2</a:t>
            </a:r>
            <a:r>
              <a:rPr lang="en-US" altLang="en-US" sz="2400"/>
              <a:t> + n</a:t>
            </a:r>
            <a:r>
              <a:rPr lang="en-US" altLang="en-US" sz="2400" baseline="30000"/>
              <a:t>2   		 </a:t>
            </a:r>
            <a:r>
              <a:rPr lang="en-US" altLang="en-US" sz="2400"/>
              <a:t>for n ≥ 1</a:t>
            </a:r>
            <a:endParaRPr lang="en-US" altLang="en-US" sz="2400" baseline="30000"/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sz="2400" baseline="30000"/>
              <a:t>			             </a:t>
            </a:r>
            <a:r>
              <a:rPr lang="en-US" altLang="en-US" sz="2400"/>
              <a:t>&lt;= 5n</a:t>
            </a:r>
            <a:r>
              <a:rPr lang="en-US" altLang="en-US" sz="2400" baseline="30000"/>
              <a:t>2			 </a:t>
            </a:r>
            <a:r>
              <a:rPr lang="en-US" altLang="en-US" sz="2400"/>
              <a:t>for n ≥ 1</a:t>
            </a:r>
            <a:endParaRPr lang="en-US" altLang="en-US" sz="2400" baseline="30000"/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sz="2400"/>
              <a:t>Therefore by definition n</a:t>
            </a:r>
            <a:r>
              <a:rPr lang="en-US" altLang="en-US" sz="2400" baseline="30000"/>
              <a:t>2</a:t>
            </a:r>
            <a:r>
              <a:rPr lang="en-US" altLang="en-US" sz="2400"/>
              <a:t> + 3n + lg n </a:t>
            </a:r>
            <a:r>
              <a:rPr lang="en-US" altLang="en-US">
                <a:sym typeface="Symbol" panose="05050102010706020507" pitchFamily="18" charset="2"/>
              </a:rPr>
              <a:t></a:t>
            </a:r>
            <a:r>
              <a:rPr lang="en-US" altLang="en-US" sz="2400"/>
              <a:t> O(n</a:t>
            </a:r>
            <a:r>
              <a:rPr lang="en-US" altLang="en-US" sz="2400" baseline="30000"/>
              <a:t>2</a:t>
            </a:r>
            <a:r>
              <a:rPr lang="en-US" altLang="en-US" sz="2400"/>
              <a:t>).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sz="2400">
                <a:solidFill>
                  <a:schemeClr val="hlink"/>
                </a:solidFill>
              </a:rPr>
              <a:t>(Alternatively: n</a:t>
            </a:r>
            <a:r>
              <a:rPr lang="en-US" altLang="en-US" sz="2400" baseline="30000">
                <a:solidFill>
                  <a:schemeClr val="hlink"/>
                </a:solidFill>
              </a:rPr>
              <a:t>2</a:t>
            </a:r>
            <a:r>
              <a:rPr lang="en-US" altLang="en-US" sz="2400">
                <a:solidFill>
                  <a:schemeClr val="hlink"/>
                </a:solidFill>
              </a:rPr>
              <a:t> + 3n + lg n &lt;= n</a:t>
            </a:r>
            <a:r>
              <a:rPr lang="en-US" altLang="en-US" sz="2400" baseline="30000">
                <a:solidFill>
                  <a:schemeClr val="hlink"/>
                </a:solidFill>
              </a:rPr>
              <a:t>2</a:t>
            </a:r>
            <a:r>
              <a:rPr lang="en-US" altLang="en-US" sz="2400">
                <a:solidFill>
                  <a:schemeClr val="hlink"/>
                </a:solidFill>
              </a:rPr>
              <a:t> + n</a:t>
            </a:r>
            <a:r>
              <a:rPr lang="en-US" altLang="en-US" sz="2400" baseline="30000">
                <a:solidFill>
                  <a:schemeClr val="hlink"/>
                </a:solidFill>
              </a:rPr>
              <a:t>2</a:t>
            </a:r>
            <a:r>
              <a:rPr lang="en-US" altLang="en-US" sz="2400">
                <a:solidFill>
                  <a:schemeClr val="hlink"/>
                </a:solidFill>
              </a:rPr>
              <a:t> + n</a:t>
            </a:r>
            <a:r>
              <a:rPr lang="en-US" altLang="en-US" sz="2400" baseline="30000">
                <a:solidFill>
                  <a:schemeClr val="hlink"/>
                </a:solidFill>
              </a:rPr>
              <a:t>2</a:t>
            </a:r>
            <a:r>
              <a:rPr lang="en-US" altLang="en-US" sz="2400">
                <a:solidFill>
                  <a:schemeClr val="hlink"/>
                </a:solidFill>
              </a:rPr>
              <a:t> 	for n ≥ 10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sz="2400">
                <a:solidFill>
                  <a:schemeClr val="hlink"/>
                </a:solidFill>
              </a:rPr>
              <a:t>					       &lt;= 3n</a:t>
            </a:r>
            <a:r>
              <a:rPr lang="en-US" altLang="en-US" sz="2400" baseline="30000">
                <a:solidFill>
                  <a:schemeClr val="hlink"/>
                </a:solidFill>
              </a:rPr>
              <a:t>2		 </a:t>
            </a:r>
            <a:r>
              <a:rPr lang="en-US" altLang="en-US" sz="2400">
                <a:solidFill>
                  <a:schemeClr val="hlink"/>
                </a:solidFill>
              </a:rPr>
              <a:t>for n ≥ 10)</a:t>
            </a:r>
          </a:p>
        </p:txBody>
      </p:sp>
    </p:spTree>
    <p:extLst>
      <p:ext uri="{BB962C8B-B14F-4D97-AF65-F5344CB8AC3E}">
        <p14:creationId xmlns:p14="http://schemas.microsoft.com/office/powerpoint/2010/main" val="963882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1987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F480E42-D2C1-46B9-ABCD-DD10E774E065}" type="datetime1">
              <a:rPr lang="en-US" altLang="en-US"/>
              <a:pPr eaLnBrk="1" hangingPunct="1"/>
              <a:t>10/23/2019</a:t>
            </a:fld>
            <a:endParaRPr lang="en-US" altLang="en-US"/>
          </a:p>
        </p:txBody>
      </p:sp>
      <p:sp>
        <p:nvSpPr>
          <p:cNvPr id="5120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CD2062E-233D-4EC9-9E8E-7A809E497108}" type="slidenum">
              <a:rPr lang="en-US" altLang="en-US"/>
              <a:pPr eaLnBrk="1" hangingPunct="1"/>
              <a:t>16</a:t>
            </a:fld>
            <a:endParaRPr lang="en-US" altLang="en-US"/>
          </a:p>
        </p:txBody>
      </p:sp>
      <p:sp>
        <p:nvSpPr>
          <p:cNvPr id="512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More Examples</a:t>
            </a:r>
          </a:p>
        </p:txBody>
      </p:sp>
      <p:sp>
        <p:nvSpPr>
          <p:cNvPr id="1242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Prove n</a:t>
            </a:r>
            <a:r>
              <a:rPr lang="en-US" altLang="en-US" baseline="30000" dirty="0"/>
              <a:t>2</a:t>
            </a:r>
            <a:r>
              <a:rPr lang="en-US" altLang="en-US" dirty="0"/>
              <a:t> + 3n + </a:t>
            </a:r>
            <a:r>
              <a:rPr lang="en-US" altLang="en-US" dirty="0" err="1"/>
              <a:t>lg</a:t>
            </a:r>
            <a:r>
              <a:rPr lang="en-US" altLang="en-US" dirty="0"/>
              <a:t> n is in </a:t>
            </a:r>
            <a:r>
              <a:rPr lang="el-GR" altLang="en-US" dirty="0">
                <a:cs typeface="Arial" panose="020B0604020202020204" pitchFamily="34" charset="0"/>
              </a:rPr>
              <a:t>Ω</a:t>
            </a:r>
            <a:r>
              <a:rPr lang="en-US" altLang="en-US" dirty="0"/>
              <a:t>(n</a:t>
            </a:r>
            <a:r>
              <a:rPr lang="en-US" altLang="en-US" baseline="30000" dirty="0"/>
              <a:t>2</a:t>
            </a:r>
            <a:r>
              <a:rPr lang="en-US" altLang="en-US" dirty="0"/>
              <a:t>)</a:t>
            </a:r>
          </a:p>
          <a:p>
            <a:pPr eaLnBrk="1" hangingPunct="1"/>
            <a:r>
              <a:rPr lang="en-US" altLang="en-US" dirty="0"/>
              <a:t>Want to find c and n</a:t>
            </a:r>
            <a:r>
              <a:rPr lang="en-US" altLang="en-US" baseline="-25000" dirty="0"/>
              <a:t>0</a:t>
            </a:r>
            <a:r>
              <a:rPr lang="en-US" altLang="en-US" dirty="0"/>
              <a:t> such that </a:t>
            </a:r>
          </a:p>
          <a:p>
            <a:pPr eaLnBrk="1" hangingPunct="1">
              <a:buFontTx/>
              <a:buNone/>
            </a:pPr>
            <a:r>
              <a:rPr lang="en-US" altLang="en-US" dirty="0"/>
              <a:t>		n</a:t>
            </a:r>
            <a:r>
              <a:rPr lang="en-US" altLang="en-US" baseline="30000" dirty="0"/>
              <a:t>2</a:t>
            </a:r>
            <a:r>
              <a:rPr lang="en-US" altLang="en-US" dirty="0"/>
              <a:t> + 3n + </a:t>
            </a:r>
            <a:r>
              <a:rPr lang="en-US" altLang="en-US" dirty="0" err="1"/>
              <a:t>lg</a:t>
            </a:r>
            <a:r>
              <a:rPr lang="en-US" altLang="en-US" dirty="0"/>
              <a:t> n &gt;= cn</a:t>
            </a:r>
            <a:r>
              <a:rPr lang="en-US" altLang="en-US" baseline="30000" dirty="0"/>
              <a:t>2 </a:t>
            </a:r>
            <a:r>
              <a:rPr lang="en-US" altLang="en-US" dirty="0"/>
              <a:t>for n ≥ n</a:t>
            </a:r>
            <a:r>
              <a:rPr lang="en-US" altLang="en-US" baseline="-25000" dirty="0"/>
              <a:t>0</a:t>
            </a:r>
          </a:p>
          <a:p>
            <a:pPr eaLnBrk="1" hangingPunct="1"/>
            <a:endParaRPr lang="en-US" altLang="en-US" dirty="0"/>
          </a:p>
          <a:p>
            <a:pPr lvl="2" eaLnBrk="1" hangingPunct="1">
              <a:buFontTx/>
              <a:buNone/>
            </a:pPr>
            <a:r>
              <a:rPr lang="en-US" altLang="en-US" sz="3200" dirty="0"/>
              <a:t>n</a:t>
            </a:r>
            <a:r>
              <a:rPr lang="en-US" altLang="en-US" sz="3200" baseline="30000" dirty="0"/>
              <a:t>2</a:t>
            </a:r>
            <a:r>
              <a:rPr lang="en-US" altLang="en-US" sz="3200" dirty="0"/>
              <a:t> + 3n + </a:t>
            </a:r>
            <a:r>
              <a:rPr lang="en-US" altLang="en-US" sz="3200" dirty="0" err="1"/>
              <a:t>lg</a:t>
            </a:r>
            <a:r>
              <a:rPr lang="en-US" altLang="en-US" sz="3200" dirty="0"/>
              <a:t> n &gt;= n</a:t>
            </a:r>
            <a:r>
              <a:rPr lang="en-US" altLang="en-US" sz="3200" baseline="30000" dirty="0"/>
              <a:t>2	</a:t>
            </a:r>
            <a:r>
              <a:rPr lang="en-US" altLang="en-US" sz="3200" dirty="0"/>
              <a:t>for n ≥ 1</a:t>
            </a:r>
          </a:p>
          <a:p>
            <a:pPr lvl="2" eaLnBrk="1" hangingPunct="1">
              <a:buFontTx/>
              <a:buNone/>
            </a:pPr>
            <a:endParaRPr lang="en-US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862044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211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F480E42-D2C1-46B9-ABCD-DD10E774E065}" type="datetime1">
              <a:rPr lang="en-US" altLang="en-US"/>
              <a:pPr eaLnBrk="1" hangingPunct="1"/>
              <a:t>10/23/2019</a:t>
            </a:fld>
            <a:endParaRPr lang="en-US" altLang="en-US"/>
          </a:p>
        </p:txBody>
      </p:sp>
      <p:sp>
        <p:nvSpPr>
          <p:cNvPr id="5120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CD2062E-233D-4EC9-9E8E-7A809E497108}" type="slidenum">
              <a:rPr lang="en-US" altLang="en-US"/>
              <a:pPr eaLnBrk="1" hangingPunct="1"/>
              <a:t>17</a:t>
            </a:fld>
            <a:endParaRPr lang="en-US" altLang="en-US"/>
          </a:p>
        </p:txBody>
      </p:sp>
      <p:sp>
        <p:nvSpPr>
          <p:cNvPr id="512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More Examples</a:t>
            </a:r>
          </a:p>
        </p:txBody>
      </p:sp>
      <p:sp>
        <p:nvSpPr>
          <p:cNvPr id="1242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Prove n</a:t>
            </a:r>
            <a:r>
              <a:rPr lang="en-US" altLang="en-US" baseline="30000" dirty="0"/>
              <a:t>2</a:t>
            </a:r>
            <a:r>
              <a:rPr lang="en-US" altLang="en-US" dirty="0"/>
              <a:t> + 3n + </a:t>
            </a:r>
            <a:r>
              <a:rPr lang="en-US" altLang="en-US" dirty="0" err="1"/>
              <a:t>lg</a:t>
            </a:r>
            <a:r>
              <a:rPr lang="en-US" altLang="en-US" dirty="0"/>
              <a:t> n is in </a:t>
            </a:r>
            <a:r>
              <a:rPr lang="el-GR" altLang="en-US">
                <a:cs typeface="Arial" panose="020B0604020202020204" pitchFamily="34" charset="0"/>
              </a:rPr>
              <a:t>Θ</a:t>
            </a:r>
            <a:r>
              <a:rPr lang="en-US" altLang="en-US"/>
              <a:t>(n</a:t>
            </a:r>
            <a:r>
              <a:rPr lang="en-US" altLang="en-US" baseline="30000"/>
              <a:t>2</a:t>
            </a:r>
            <a:r>
              <a:rPr lang="en-US" altLang="en-US" dirty="0"/>
              <a:t>)</a:t>
            </a:r>
          </a:p>
          <a:p>
            <a:pPr lvl="2" eaLnBrk="1" hangingPunct="1">
              <a:buFontTx/>
              <a:buNone/>
            </a:pPr>
            <a:endParaRPr lang="en-US" altLang="en-US" sz="3200" dirty="0"/>
          </a:p>
          <a:p>
            <a:pPr lvl="2" eaLnBrk="1" hangingPunct="1">
              <a:buFontTx/>
              <a:buNone/>
            </a:pPr>
            <a:r>
              <a:rPr lang="en-US" altLang="en-US" dirty="0"/>
              <a:t>n</a:t>
            </a:r>
            <a:r>
              <a:rPr lang="en-US" altLang="en-US" baseline="30000" dirty="0"/>
              <a:t>2</a:t>
            </a:r>
            <a:r>
              <a:rPr lang="en-US" altLang="en-US" dirty="0"/>
              <a:t> + 3n + </a:t>
            </a:r>
            <a:r>
              <a:rPr lang="en-US" altLang="en-US" dirty="0" err="1"/>
              <a:t>lg</a:t>
            </a:r>
            <a:r>
              <a:rPr lang="en-US" altLang="en-US" dirty="0"/>
              <a:t> n = O(n</a:t>
            </a:r>
            <a:r>
              <a:rPr lang="en-US" altLang="en-US" baseline="30000" dirty="0"/>
              <a:t>2</a:t>
            </a:r>
            <a:r>
              <a:rPr lang="en-US" altLang="en-US" dirty="0"/>
              <a:t>) and n</a:t>
            </a:r>
            <a:r>
              <a:rPr lang="en-US" altLang="en-US" baseline="30000" dirty="0"/>
              <a:t>2</a:t>
            </a:r>
            <a:r>
              <a:rPr lang="en-US" altLang="en-US" dirty="0"/>
              <a:t> + 3n + </a:t>
            </a:r>
            <a:r>
              <a:rPr lang="en-US" altLang="en-US" dirty="0" err="1"/>
              <a:t>lg</a:t>
            </a:r>
            <a:r>
              <a:rPr lang="en-US" altLang="en-US" dirty="0"/>
              <a:t> n = </a:t>
            </a:r>
            <a:r>
              <a:rPr lang="el-GR" altLang="en-US" dirty="0">
                <a:cs typeface="Arial" panose="020B0604020202020204" pitchFamily="34" charset="0"/>
              </a:rPr>
              <a:t>Ω</a:t>
            </a:r>
            <a:r>
              <a:rPr lang="en-US" altLang="en-US" dirty="0">
                <a:cs typeface="Arial" panose="020B0604020202020204" pitchFamily="34" charset="0"/>
              </a:rPr>
              <a:t> (n</a:t>
            </a:r>
            <a:r>
              <a:rPr lang="en-US" altLang="en-US" baseline="30000" dirty="0">
                <a:cs typeface="Arial" panose="020B0604020202020204" pitchFamily="34" charset="0"/>
              </a:rPr>
              <a:t>2</a:t>
            </a:r>
            <a:r>
              <a:rPr lang="en-US" altLang="en-US" dirty="0">
                <a:cs typeface="Arial" panose="020B0604020202020204" pitchFamily="34" charset="0"/>
              </a:rPr>
              <a:t>) </a:t>
            </a:r>
          </a:p>
          <a:p>
            <a:pPr lvl="2" eaLnBrk="1" hangingPunct="1">
              <a:buFontTx/>
              <a:buNone/>
            </a:pPr>
            <a:r>
              <a:rPr lang="en-US" altLang="en-US" dirty="0"/>
              <a:t>=&gt; n</a:t>
            </a:r>
            <a:r>
              <a:rPr lang="en-US" altLang="en-US" baseline="30000" dirty="0"/>
              <a:t>2</a:t>
            </a:r>
            <a:r>
              <a:rPr lang="en-US" altLang="en-US" dirty="0"/>
              <a:t> + 3n + </a:t>
            </a:r>
            <a:r>
              <a:rPr lang="en-US" altLang="en-US" dirty="0" err="1"/>
              <a:t>lg</a:t>
            </a:r>
            <a:r>
              <a:rPr lang="en-US" altLang="en-US" dirty="0"/>
              <a:t> n = </a:t>
            </a:r>
            <a:r>
              <a:rPr lang="el-GR" altLang="en-US" dirty="0">
                <a:cs typeface="Arial" panose="020B0604020202020204" pitchFamily="34" charset="0"/>
              </a:rPr>
              <a:t>Θ</a:t>
            </a:r>
            <a:r>
              <a:rPr lang="en-US" altLang="en-US" dirty="0"/>
              <a:t>(n</a:t>
            </a:r>
            <a:r>
              <a:rPr lang="en-US" altLang="en-US" baseline="30000" dirty="0"/>
              <a:t>2</a:t>
            </a:r>
            <a:r>
              <a:rPr lang="en-US" alt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951317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211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4C52D03-370A-487A-A15D-B949F663B83D}" type="datetime1">
              <a:rPr lang="en-US" altLang="en-US"/>
              <a:pPr eaLnBrk="1" hangingPunct="1"/>
              <a:t>10/23/2019</a:t>
            </a:fld>
            <a:endParaRPr lang="en-US" altLang="en-US"/>
          </a:p>
        </p:txBody>
      </p:sp>
      <p:sp>
        <p:nvSpPr>
          <p:cNvPr id="5222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97D6711-F11F-46A3-A784-689E904672A1}" type="slidenum">
              <a:rPr lang="en-US" altLang="en-US"/>
              <a:pPr eaLnBrk="1" hangingPunct="1"/>
              <a:t>18</a:t>
            </a:fld>
            <a:endParaRPr lang="en-US" altLang="en-US"/>
          </a:p>
        </p:txBody>
      </p:sp>
      <p:sp>
        <p:nvSpPr>
          <p:cNvPr id="522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O, </a:t>
            </a:r>
            <a:r>
              <a:rPr lang="el-GR" altLang="en-US">
                <a:cs typeface="Arial" panose="020B0604020202020204" pitchFamily="34" charset="0"/>
              </a:rPr>
              <a:t>Ω</a:t>
            </a:r>
            <a:r>
              <a:rPr lang="en-US" altLang="en-US">
                <a:cs typeface="Arial" panose="020B0604020202020204" pitchFamily="34" charset="0"/>
              </a:rPr>
              <a:t>, and </a:t>
            </a:r>
            <a:r>
              <a:rPr lang="el-GR" altLang="en-US">
                <a:cs typeface="Arial" panose="020B0604020202020204" pitchFamily="34" charset="0"/>
              </a:rPr>
              <a:t>Θ</a:t>
            </a:r>
          </a:p>
        </p:txBody>
      </p:sp>
      <p:pic>
        <p:nvPicPr>
          <p:cNvPr id="52229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133600"/>
            <a:ext cx="8686800" cy="309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230" name="Text Box 5"/>
          <p:cNvSpPr txBox="1">
            <a:spLocks noChangeArrowheads="1"/>
          </p:cNvSpPr>
          <p:nvPr/>
        </p:nvSpPr>
        <p:spPr bwMode="auto">
          <a:xfrm>
            <a:off x="2057400" y="5426076"/>
            <a:ext cx="8077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en-US" sz="2400"/>
              <a:t>The definitions imply a constant n</a:t>
            </a:r>
            <a:r>
              <a:rPr lang="en-US" altLang="en-US" sz="2400" baseline="-25000"/>
              <a:t>0</a:t>
            </a:r>
            <a:r>
              <a:rPr lang="en-US" altLang="en-US" sz="2400"/>
              <a:t> </a:t>
            </a:r>
            <a:r>
              <a:rPr lang="en-US" altLang="en-US" sz="2400" i="1"/>
              <a:t>beyond which </a:t>
            </a:r>
            <a:r>
              <a:rPr lang="en-US" altLang="en-US" sz="2400"/>
              <a:t>they are</a:t>
            </a:r>
          </a:p>
          <a:p>
            <a:pPr algn="l" eaLnBrk="1" hangingPunct="1"/>
            <a:r>
              <a:rPr lang="en-US" altLang="en-US" sz="2400"/>
              <a:t>satisfied. We do not care about small values of n.</a:t>
            </a:r>
          </a:p>
        </p:txBody>
      </p:sp>
    </p:spTree>
    <p:extLst>
      <p:ext uri="{BB962C8B-B14F-4D97-AF65-F5344CB8AC3E}">
        <p14:creationId xmlns:p14="http://schemas.microsoft.com/office/powerpoint/2010/main" val="1626541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8D13E4A-0C72-4A17-87B2-0C795FA729B7}" type="datetime1">
              <a:rPr lang="en-US" altLang="en-US"/>
              <a:pPr eaLnBrk="1" hangingPunct="1"/>
              <a:t>10/23/2019</a:t>
            </a:fld>
            <a:endParaRPr lang="en-US" altLang="en-US"/>
          </a:p>
        </p:txBody>
      </p:sp>
      <p:sp>
        <p:nvSpPr>
          <p:cNvPr id="3584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7293234-26ED-470F-BFA8-FB39E2ECAA77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  <p:sp>
        <p:nvSpPr>
          <p:cNvPr id="358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Big O</a:t>
            </a:r>
          </a:p>
        </p:txBody>
      </p:sp>
      <p:sp>
        <p:nvSpPr>
          <p:cNvPr id="3584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Informally, O (g(n)) is the set of all functions with a smaller or same order of growth as g(n), within a constant multiple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If we say f(n) is in O(g(n)), it means that g(n) is an </a:t>
            </a:r>
            <a:r>
              <a:rPr lang="en-US" altLang="en-US">
                <a:solidFill>
                  <a:srgbClr val="008000"/>
                </a:solidFill>
              </a:rPr>
              <a:t>asymptotic upper bound</a:t>
            </a:r>
            <a:r>
              <a:rPr lang="en-US" altLang="en-US"/>
              <a:t> of f(n)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Intuitively, it is like f(n) </a:t>
            </a:r>
            <a:r>
              <a:rPr lang="en-US" altLang="en-US">
                <a:cs typeface="Arial" panose="020B0604020202020204" pitchFamily="34" charset="0"/>
                <a:sym typeface="Symbol" panose="05050102010706020507" pitchFamily="18" charset="2"/>
              </a:rPr>
              <a:t>≤</a:t>
            </a:r>
            <a:r>
              <a:rPr lang="en-US" altLang="en-US"/>
              <a:t> g(n)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What is O(n</a:t>
            </a:r>
            <a:r>
              <a:rPr lang="en-US" altLang="en-US" baseline="30000"/>
              <a:t>2</a:t>
            </a:r>
            <a:r>
              <a:rPr lang="en-US" altLang="en-US"/>
              <a:t>)?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The set of all functions that grow slower than or in the same order as n</a:t>
            </a:r>
            <a:r>
              <a:rPr lang="en-US" altLang="en-US" baseline="30000"/>
              <a:t>2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baseline="30000"/>
          </a:p>
        </p:txBody>
      </p:sp>
    </p:spTree>
    <p:extLst>
      <p:ext uri="{BB962C8B-B14F-4D97-AF65-F5344CB8AC3E}">
        <p14:creationId xmlns:p14="http://schemas.microsoft.com/office/powerpoint/2010/main" val="4131220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C945B42-9B79-4BE0-AC7D-C8C970BAEAF8}" type="datetime1">
              <a:rPr lang="en-US" altLang="en-US"/>
              <a:pPr eaLnBrk="1" hangingPunct="1"/>
              <a:t>10/23/2019</a:t>
            </a:fld>
            <a:endParaRPr lang="en-US" altLang="en-US"/>
          </a:p>
        </p:txBody>
      </p:sp>
      <p:sp>
        <p:nvSpPr>
          <p:cNvPr id="3686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25B64E0-6733-45C9-B4AB-B65EBC10FF4E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  <p:sp>
        <p:nvSpPr>
          <p:cNvPr id="368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3686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/>
              <a:t>So: </a:t>
            </a:r>
          </a:p>
          <a:p>
            <a:pPr lvl="1" eaLnBrk="1" hangingPunct="1">
              <a:buFontTx/>
              <a:buNone/>
            </a:pPr>
            <a:r>
              <a:rPr lang="en-US" altLang="en-US"/>
              <a:t>n </a:t>
            </a:r>
            <a:r>
              <a:rPr lang="en-US" altLang="en-US">
                <a:sym typeface="Symbol" panose="05050102010706020507" pitchFamily="18" charset="2"/>
              </a:rPr>
              <a:t> </a:t>
            </a:r>
            <a:r>
              <a:rPr lang="en-US" altLang="en-US"/>
              <a:t>O(n</a:t>
            </a:r>
            <a:r>
              <a:rPr lang="en-US" altLang="en-US" baseline="30000"/>
              <a:t>2</a:t>
            </a:r>
            <a:r>
              <a:rPr lang="en-US" altLang="en-US"/>
              <a:t>)</a:t>
            </a:r>
          </a:p>
          <a:p>
            <a:pPr lvl="1" eaLnBrk="1" hangingPunct="1">
              <a:buFontTx/>
              <a:buNone/>
            </a:pPr>
            <a:r>
              <a:rPr lang="en-US" altLang="en-US"/>
              <a:t>n</a:t>
            </a:r>
            <a:r>
              <a:rPr lang="en-US" altLang="en-US" baseline="30000"/>
              <a:t>2</a:t>
            </a:r>
            <a:r>
              <a:rPr lang="en-US" altLang="en-US"/>
              <a:t> </a:t>
            </a:r>
            <a:r>
              <a:rPr lang="en-US" altLang="en-US">
                <a:sym typeface="Symbol" panose="05050102010706020507" pitchFamily="18" charset="2"/>
              </a:rPr>
              <a:t> </a:t>
            </a:r>
            <a:r>
              <a:rPr lang="en-US" altLang="en-US"/>
              <a:t>O(n</a:t>
            </a:r>
            <a:r>
              <a:rPr lang="en-US" altLang="en-US" baseline="30000"/>
              <a:t>2</a:t>
            </a:r>
            <a:r>
              <a:rPr lang="en-US" altLang="en-US"/>
              <a:t>) </a:t>
            </a:r>
          </a:p>
          <a:p>
            <a:pPr lvl="1" eaLnBrk="1" hangingPunct="1">
              <a:buFontTx/>
              <a:buNone/>
            </a:pPr>
            <a:r>
              <a:rPr lang="en-US" altLang="en-US"/>
              <a:t>1000n </a:t>
            </a:r>
            <a:r>
              <a:rPr lang="en-US" altLang="en-US">
                <a:sym typeface="Symbol" panose="05050102010706020507" pitchFamily="18" charset="2"/>
              </a:rPr>
              <a:t> </a:t>
            </a:r>
            <a:r>
              <a:rPr lang="en-US" altLang="en-US"/>
              <a:t>O(n</a:t>
            </a:r>
            <a:r>
              <a:rPr lang="en-US" altLang="en-US" baseline="30000"/>
              <a:t>2</a:t>
            </a:r>
            <a:r>
              <a:rPr lang="en-US" altLang="en-US"/>
              <a:t>)</a:t>
            </a:r>
          </a:p>
          <a:p>
            <a:pPr lvl="1" eaLnBrk="1" hangingPunct="1">
              <a:buFontTx/>
              <a:buNone/>
            </a:pPr>
            <a:r>
              <a:rPr lang="en-US" altLang="en-US"/>
              <a:t>n</a:t>
            </a:r>
            <a:r>
              <a:rPr lang="en-US" altLang="en-US" baseline="30000"/>
              <a:t>2</a:t>
            </a:r>
            <a:r>
              <a:rPr lang="en-US" altLang="en-US"/>
              <a:t> + n </a:t>
            </a:r>
            <a:r>
              <a:rPr lang="en-US" altLang="en-US">
                <a:sym typeface="Symbol" panose="05050102010706020507" pitchFamily="18" charset="2"/>
              </a:rPr>
              <a:t> </a:t>
            </a:r>
            <a:r>
              <a:rPr lang="en-US" altLang="en-US"/>
              <a:t>O(n</a:t>
            </a:r>
            <a:r>
              <a:rPr lang="en-US" altLang="en-US" baseline="30000"/>
              <a:t>2</a:t>
            </a:r>
            <a:r>
              <a:rPr lang="en-US" altLang="en-US"/>
              <a:t>) </a:t>
            </a:r>
          </a:p>
          <a:p>
            <a:pPr lvl="1" eaLnBrk="1" hangingPunct="1">
              <a:buFontTx/>
              <a:buNone/>
            </a:pPr>
            <a:r>
              <a:rPr lang="en-US" altLang="en-US"/>
              <a:t>100n</a:t>
            </a:r>
            <a:r>
              <a:rPr lang="en-US" altLang="en-US" baseline="30000"/>
              <a:t>2</a:t>
            </a:r>
            <a:r>
              <a:rPr lang="en-US" altLang="en-US"/>
              <a:t> + n </a:t>
            </a:r>
            <a:r>
              <a:rPr lang="en-US" altLang="en-US">
                <a:sym typeface="Symbol" panose="05050102010706020507" pitchFamily="18" charset="2"/>
              </a:rPr>
              <a:t> </a:t>
            </a:r>
            <a:r>
              <a:rPr lang="en-US" altLang="en-US"/>
              <a:t>O(n</a:t>
            </a:r>
            <a:r>
              <a:rPr lang="en-US" altLang="en-US" baseline="30000"/>
              <a:t>2</a:t>
            </a:r>
            <a:r>
              <a:rPr lang="en-US" altLang="en-US"/>
              <a:t>)</a:t>
            </a:r>
          </a:p>
          <a:p>
            <a:pPr eaLnBrk="1" hangingPunct="1">
              <a:buFontTx/>
              <a:buNone/>
            </a:pPr>
            <a:r>
              <a:rPr lang="en-US" altLang="en-US"/>
              <a:t>But:</a:t>
            </a:r>
          </a:p>
          <a:p>
            <a:pPr lvl="1" eaLnBrk="1" hangingPunct="1">
              <a:buFontTx/>
              <a:buNone/>
            </a:pPr>
            <a:r>
              <a:rPr lang="en-US" altLang="en-US"/>
              <a:t>1/1000 n</a:t>
            </a:r>
            <a:r>
              <a:rPr lang="en-US" altLang="en-US" baseline="30000"/>
              <a:t>3</a:t>
            </a:r>
            <a:r>
              <a:rPr lang="en-US" altLang="en-US"/>
              <a:t> </a:t>
            </a:r>
            <a:r>
              <a:rPr lang="en-US" altLang="en-US">
                <a:sym typeface="Symbol" panose="05050102010706020507" pitchFamily="18" charset="2"/>
              </a:rPr>
              <a:t></a:t>
            </a:r>
            <a:r>
              <a:rPr lang="en-US" altLang="en-US"/>
              <a:t> O(n</a:t>
            </a:r>
            <a:r>
              <a:rPr lang="en-US" altLang="en-US" baseline="30000"/>
              <a:t>2</a:t>
            </a:r>
            <a:r>
              <a:rPr lang="en-US" altLang="en-US"/>
              <a:t>)</a:t>
            </a:r>
          </a:p>
        </p:txBody>
      </p:sp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7239000" y="3048000"/>
            <a:ext cx="2362200" cy="8382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Intuitively, O is like </a:t>
            </a:r>
            <a:r>
              <a:rPr lang="en-US" altLang="en-US">
                <a:cs typeface="Arial" panose="020B0604020202020204" pitchFamily="34" charset="0"/>
              </a:rPr>
              <a:t>≤</a:t>
            </a:r>
          </a:p>
        </p:txBody>
      </p:sp>
    </p:spTree>
    <p:extLst>
      <p:ext uri="{BB962C8B-B14F-4D97-AF65-F5344CB8AC3E}">
        <p14:creationId xmlns:p14="http://schemas.microsoft.com/office/powerpoint/2010/main" val="29340328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3641B14-BD2B-49B7-ACA6-9B62A85FF3AD}" type="datetime1">
              <a:rPr lang="en-US" altLang="en-US"/>
              <a:pPr eaLnBrk="1" hangingPunct="1"/>
              <a:t>10/23/2019</a:t>
            </a:fld>
            <a:endParaRPr lang="en-US" altLang="en-US"/>
          </a:p>
        </p:txBody>
      </p:sp>
      <p:sp>
        <p:nvSpPr>
          <p:cNvPr id="3789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81707E7-65D7-4D88-99C7-D0D1883FFC51}" type="slidenum">
              <a:rPr lang="en-US" altLang="en-US"/>
              <a:pPr eaLnBrk="1" hangingPunct="1"/>
              <a:t>4</a:t>
            </a:fld>
            <a:endParaRPr lang="en-US" altLang="en-US"/>
          </a:p>
        </p:txBody>
      </p:sp>
      <p:sp>
        <p:nvSpPr>
          <p:cNvPr id="378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small o</a:t>
            </a:r>
          </a:p>
        </p:txBody>
      </p:sp>
      <p:sp>
        <p:nvSpPr>
          <p:cNvPr id="3789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/>
            <a:r>
              <a:rPr lang="en-US" altLang="en-US" sz="2800"/>
              <a:t>Informally, o (g(n)) is the set of all functions with a strictly smaller growth as g(n), within a constant multiple</a:t>
            </a:r>
          </a:p>
          <a:p>
            <a:pPr eaLnBrk="1" hangingPunct="1"/>
            <a:r>
              <a:rPr lang="en-US" altLang="en-US" sz="2800"/>
              <a:t>What is o(n</a:t>
            </a:r>
            <a:r>
              <a:rPr lang="en-US" altLang="en-US" sz="2800" baseline="30000"/>
              <a:t>2</a:t>
            </a:r>
            <a:r>
              <a:rPr lang="en-US" altLang="en-US" sz="2800"/>
              <a:t>)?</a:t>
            </a:r>
          </a:p>
          <a:p>
            <a:pPr lvl="1" eaLnBrk="1" hangingPunct="1"/>
            <a:r>
              <a:rPr lang="en-US" altLang="en-US" sz="2400"/>
              <a:t>The set of all functions that grow slower than n</a:t>
            </a:r>
            <a:r>
              <a:rPr lang="en-US" altLang="en-US" sz="2400" baseline="30000"/>
              <a:t>2</a:t>
            </a:r>
          </a:p>
          <a:p>
            <a:pPr eaLnBrk="1" hangingPunct="1">
              <a:buFontTx/>
              <a:buNone/>
            </a:pPr>
            <a:r>
              <a:rPr lang="en-US" altLang="en-US" sz="2800"/>
              <a:t>So: </a:t>
            </a:r>
          </a:p>
          <a:p>
            <a:pPr lvl="1" eaLnBrk="1" hangingPunct="1">
              <a:buFontTx/>
              <a:buNone/>
            </a:pPr>
            <a:r>
              <a:rPr lang="en-US" altLang="en-US" sz="2400"/>
              <a:t>1000n </a:t>
            </a:r>
            <a:r>
              <a:rPr lang="en-US" altLang="en-US" sz="2400">
                <a:sym typeface="Symbol" panose="05050102010706020507" pitchFamily="18" charset="2"/>
              </a:rPr>
              <a:t> </a:t>
            </a:r>
            <a:r>
              <a:rPr lang="en-US" altLang="en-US" sz="2400"/>
              <a:t>o(n</a:t>
            </a:r>
            <a:r>
              <a:rPr lang="en-US" altLang="en-US" sz="2400" baseline="30000"/>
              <a:t>2</a:t>
            </a:r>
            <a:r>
              <a:rPr lang="en-US" altLang="en-US" sz="2400"/>
              <a:t>)</a:t>
            </a:r>
          </a:p>
          <a:p>
            <a:pPr eaLnBrk="1" hangingPunct="1">
              <a:buFontTx/>
              <a:buNone/>
            </a:pPr>
            <a:r>
              <a:rPr lang="en-US" altLang="en-US" sz="2800"/>
              <a:t>But: </a:t>
            </a:r>
          </a:p>
          <a:p>
            <a:pPr lvl="1" eaLnBrk="1" hangingPunct="1">
              <a:buFontTx/>
              <a:buNone/>
            </a:pPr>
            <a:r>
              <a:rPr lang="en-US" altLang="en-US" sz="2400"/>
              <a:t>n</a:t>
            </a:r>
            <a:r>
              <a:rPr lang="en-US" altLang="en-US" sz="2400" baseline="30000"/>
              <a:t>2</a:t>
            </a:r>
            <a:r>
              <a:rPr lang="en-US" altLang="en-US" sz="2400"/>
              <a:t> </a:t>
            </a:r>
            <a:r>
              <a:rPr lang="en-US" altLang="en-US" sz="2400">
                <a:sym typeface="Symbol" panose="05050102010706020507" pitchFamily="18" charset="2"/>
              </a:rPr>
              <a:t> </a:t>
            </a:r>
            <a:r>
              <a:rPr lang="en-US" altLang="en-US" sz="2400"/>
              <a:t>o(n</a:t>
            </a:r>
            <a:r>
              <a:rPr lang="en-US" altLang="en-US" sz="2400" baseline="30000"/>
              <a:t>2</a:t>
            </a:r>
            <a:r>
              <a:rPr lang="en-US" altLang="en-US" sz="2400"/>
              <a:t>)</a:t>
            </a:r>
          </a:p>
        </p:txBody>
      </p:sp>
      <p:sp>
        <p:nvSpPr>
          <p:cNvPr id="37894" name="Rectangle 4"/>
          <p:cNvSpPr>
            <a:spLocks noChangeArrowheads="1"/>
          </p:cNvSpPr>
          <p:nvPr/>
        </p:nvSpPr>
        <p:spPr bwMode="auto">
          <a:xfrm>
            <a:off x="7086600" y="4724400"/>
            <a:ext cx="2362200" cy="8382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Intuitively, o is like </a:t>
            </a:r>
            <a:r>
              <a:rPr lang="en-US" altLang="en-US">
                <a:cs typeface="Arial" panose="020B0604020202020204" pitchFamily="34" charset="0"/>
              </a:rPr>
              <a:t>&lt;</a:t>
            </a:r>
          </a:p>
        </p:txBody>
      </p:sp>
    </p:spTree>
    <p:extLst>
      <p:ext uri="{BB962C8B-B14F-4D97-AF65-F5344CB8AC3E}">
        <p14:creationId xmlns:p14="http://schemas.microsoft.com/office/powerpoint/2010/main" val="36751080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EBD24B9-02DF-47C6-90BF-D0CBBCE08F45}" type="datetime1">
              <a:rPr lang="en-US" altLang="en-US"/>
              <a:pPr eaLnBrk="1" hangingPunct="1"/>
              <a:t>10/23/2019</a:t>
            </a:fld>
            <a:endParaRPr lang="en-US" altLang="en-US"/>
          </a:p>
        </p:txBody>
      </p:sp>
      <p:sp>
        <p:nvSpPr>
          <p:cNvPr id="3891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2CF6C33-4CAD-476B-B2A8-9CB5F03F1A7F}" type="slidenum">
              <a:rPr lang="en-US" altLang="en-US"/>
              <a:pPr eaLnBrk="1" hangingPunct="1"/>
              <a:t>5</a:t>
            </a:fld>
            <a:endParaRPr lang="en-US" altLang="en-US"/>
          </a:p>
        </p:txBody>
      </p:sp>
      <p:sp>
        <p:nvSpPr>
          <p:cNvPr id="389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Big </a:t>
            </a:r>
            <a:r>
              <a:rPr lang="el-GR" altLang="en-US">
                <a:cs typeface="Arial" panose="020B0604020202020204" pitchFamily="34" charset="0"/>
              </a:rPr>
              <a:t>Ω</a:t>
            </a:r>
          </a:p>
        </p:txBody>
      </p:sp>
      <p:sp>
        <p:nvSpPr>
          <p:cNvPr id="3891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400"/>
              <a:t>Informally, </a:t>
            </a:r>
            <a:r>
              <a:rPr lang="el-GR" altLang="en-US" sz="2400">
                <a:cs typeface="Arial" panose="020B0604020202020204" pitchFamily="34" charset="0"/>
              </a:rPr>
              <a:t>Ω</a:t>
            </a:r>
            <a:r>
              <a:rPr lang="en-US" altLang="en-US" sz="2400"/>
              <a:t> (g(n)) is the set of all functions with a larger or same order of growth as g(n), within a constant multiple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f(n) </a:t>
            </a:r>
            <a:r>
              <a:rPr lang="en-US" altLang="en-US" sz="2400">
                <a:sym typeface="Symbol" panose="05050102010706020507" pitchFamily="18" charset="2"/>
              </a:rPr>
              <a:t> </a:t>
            </a:r>
            <a:r>
              <a:rPr lang="el-GR" altLang="en-US" sz="2400">
                <a:cs typeface="Arial" panose="020B0604020202020204" pitchFamily="34" charset="0"/>
                <a:sym typeface="Symbol" panose="05050102010706020507" pitchFamily="18" charset="2"/>
              </a:rPr>
              <a:t>Ω</a:t>
            </a:r>
            <a:r>
              <a:rPr lang="en-US" altLang="en-US" sz="2400"/>
              <a:t>(g(n)) means g(n) is an </a:t>
            </a:r>
            <a:r>
              <a:rPr lang="en-US" altLang="en-US" sz="2400">
                <a:solidFill>
                  <a:srgbClr val="008000"/>
                </a:solidFill>
              </a:rPr>
              <a:t>asymptotic lower bound</a:t>
            </a:r>
            <a:r>
              <a:rPr lang="en-US" altLang="en-US" sz="2400"/>
              <a:t> of f(n)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Intuitively, it is like g(n) </a:t>
            </a:r>
            <a:r>
              <a:rPr lang="en-US" altLang="en-US" sz="2000">
                <a:cs typeface="Arial" panose="020B0604020202020204" pitchFamily="34" charset="0"/>
                <a:sym typeface="Symbol" panose="05050102010706020507" pitchFamily="18" charset="2"/>
              </a:rPr>
              <a:t>≤</a:t>
            </a:r>
            <a:r>
              <a:rPr lang="en-US" altLang="en-US" sz="2000"/>
              <a:t> f(n)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/>
              <a:t>So: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sz="2000"/>
              <a:t>n</a:t>
            </a:r>
            <a:r>
              <a:rPr lang="en-US" altLang="en-US" sz="2000" baseline="30000"/>
              <a:t>2</a:t>
            </a:r>
            <a:r>
              <a:rPr lang="en-US" altLang="en-US" sz="2000"/>
              <a:t> </a:t>
            </a:r>
            <a:r>
              <a:rPr lang="en-US" altLang="en-US" sz="2000">
                <a:sym typeface="Symbol" panose="05050102010706020507" pitchFamily="18" charset="2"/>
              </a:rPr>
              <a:t> </a:t>
            </a:r>
            <a:r>
              <a:rPr lang="el-GR" altLang="en-US" sz="2000">
                <a:cs typeface="Arial" panose="020B0604020202020204" pitchFamily="34" charset="0"/>
                <a:sym typeface="Symbol" panose="05050102010706020507" pitchFamily="18" charset="2"/>
              </a:rPr>
              <a:t>Ω</a:t>
            </a:r>
            <a:r>
              <a:rPr lang="en-US" altLang="en-US" sz="2000"/>
              <a:t>(n)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sz="2000"/>
              <a:t>1/1000 n</a:t>
            </a:r>
            <a:r>
              <a:rPr lang="en-US" altLang="en-US" sz="2000" baseline="30000"/>
              <a:t>2</a:t>
            </a:r>
            <a:r>
              <a:rPr lang="en-US" altLang="en-US" sz="2000"/>
              <a:t> </a:t>
            </a:r>
            <a:r>
              <a:rPr lang="en-US" altLang="en-US" sz="2000">
                <a:sym typeface="Symbol" panose="05050102010706020507" pitchFamily="18" charset="2"/>
              </a:rPr>
              <a:t> </a:t>
            </a:r>
            <a:r>
              <a:rPr lang="el-GR" altLang="en-US" sz="2000">
                <a:cs typeface="Arial" panose="020B0604020202020204" pitchFamily="34" charset="0"/>
                <a:sym typeface="Symbol" panose="05050102010706020507" pitchFamily="18" charset="2"/>
              </a:rPr>
              <a:t>Ω</a:t>
            </a:r>
            <a:r>
              <a:rPr lang="en-US" altLang="en-US" sz="2000"/>
              <a:t>(n)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/>
              <a:t>But: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sz="2000"/>
              <a:t>1000 n </a:t>
            </a:r>
            <a:r>
              <a:rPr lang="en-US" altLang="en-US" sz="2000">
                <a:sym typeface="Symbol" panose="05050102010706020507" pitchFamily="18" charset="2"/>
              </a:rPr>
              <a:t></a:t>
            </a:r>
            <a:r>
              <a:rPr lang="en-US" altLang="en-US" sz="2000"/>
              <a:t> </a:t>
            </a:r>
            <a:r>
              <a:rPr lang="el-GR" altLang="en-US" sz="2000">
                <a:cs typeface="Arial" panose="020B0604020202020204" pitchFamily="34" charset="0"/>
                <a:sym typeface="Symbol" panose="05050102010706020507" pitchFamily="18" charset="2"/>
              </a:rPr>
              <a:t>Ω</a:t>
            </a:r>
            <a:r>
              <a:rPr lang="en-US" altLang="en-US" sz="2000"/>
              <a:t>(n</a:t>
            </a:r>
            <a:r>
              <a:rPr lang="en-US" altLang="en-US" sz="2000" baseline="30000"/>
              <a:t>2</a:t>
            </a:r>
            <a:r>
              <a:rPr lang="en-US" altLang="en-US" sz="2000"/>
              <a:t>)</a:t>
            </a:r>
          </a:p>
        </p:txBody>
      </p:sp>
      <p:sp>
        <p:nvSpPr>
          <p:cNvPr id="38918" name="Rectangle 4"/>
          <p:cNvSpPr>
            <a:spLocks noChangeArrowheads="1"/>
          </p:cNvSpPr>
          <p:nvPr/>
        </p:nvSpPr>
        <p:spPr bwMode="auto">
          <a:xfrm>
            <a:off x="7086600" y="4038600"/>
            <a:ext cx="2362200" cy="8382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Intuitively, </a:t>
            </a:r>
            <a:r>
              <a:rPr lang="el-GR" altLang="en-US">
                <a:sym typeface="Symbol" panose="05050102010706020507" pitchFamily="18" charset="2"/>
              </a:rPr>
              <a:t>Ω</a:t>
            </a:r>
            <a:r>
              <a:rPr lang="en-US" altLang="en-US"/>
              <a:t> is like </a:t>
            </a:r>
            <a:r>
              <a:rPr lang="en-US" altLang="en-US">
                <a:cs typeface="Arial" panose="020B0604020202020204" pitchFamily="34" charset="0"/>
              </a:rPr>
              <a:t>≥</a:t>
            </a:r>
          </a:p>
        </p:txBody>
      </p:sp>
    </p:spTree>
    <p:extLst>
      <p:ext uri="{BB962C8B-B14F-4D97-AF65-F5344CB8AC3E}">
        <p14:creationId xmlns:p14="http://schemas.microsoft.com/office/powerpoint/2010/main" val="14171594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FC18BB3-A841-413C-933B-25363537FBD3}" type="datetime1">
              <a:rPr lang="en-US" altLang="en-US"/>
              <a:pPr eaLnBrk="1" hangingPunct="1"/>
              <a:t>10/23/2019</a:t>
            </a:fld>
            <a:endParaRPr lang="en-US" altLang="en-US"/>
          </a:p>
        </p:txBody>
      </p:sp>
      <p:sp>
        <p:nvSpPr>
          <p:cNvPr id="3993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9410C1F-4307-428F-A4E5-B08C208BCCBD}" type="slidenum">
              <a:rPr lang="en-US" altLang="en-US"/>
              <a:pPr eaLnBrk="1" hangingPunct="1"/>
              <a:t>6</a:t>
            </a:fld>
            <a:endParaRPr lang="en-US" altLang="en-US"/>
          </a:p>
        </p:txBody>
      </p:sp>
      <p:sp>
        <p:nvSpPr>
          <p:cNvPr id="399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small </a:t>
            </a:r>
            <a:r>
              <a:rPr lang="el-GR" altLang="en-US">
                <a:cs typeface="Arial" panose="020B0604020202020204" pitchFamily="34" charset="0"/>
              </a:rPr>
              <a:t>ω</a:t>
            </a:r>
          </a:p>
        </p:txBody>
      </p:sp>
      <p:sp>
        <p:nvSpPr>
          <p:cNvPr id="3994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Informally, </a:t>
            </a:r>
            <a:r>
              <a:rPr lang="el-GR" altLang="en-US">
                <a:cs typeface="Arial" panose="020B0604020202020204" pitchFamily="34" charset="0"/>
              </a:rPr>
              <a:t>ω</a:t>
            </a:r>
            <a:r>
              <a:rPr lang="en-US" altLang="en-US"/>
              <a:t> (g(n)) is the set of all functions with a larger order of growth as g(n), within a constant multiple</a:t>
            </a:r>
          </a:p>
          <a:p>
            <a:pPr eaLnBrk="1" hangingPunct="1">
              <a:buFontTx/>
              <a:buNone/>
            </a:pPr>
            <a:r>
              <a:rPr lang="en-US" altLang="en-US"/>
              <a:t>So: </a:t>
            </a:r>
          </a:p>
          <a:p>
            <a:pPr lvl="1" eaLnBrk="1" hangingPunct="1">
              <a:buFontTx/>
              <a:buNone/>
            </a:pPr>
            <a:r>
              <a:rPr lang="en-US" altLang="en-US"/>
              <a:t>n</a:t>
            </a:r>
            <a:r>
              <a:rPr lang="en-US" altLang="en-US" baseline="30000"/>
              <a:t>2</a:t>
            </a:r>
            <a:r>
              <a:rPr lang="en-US" altLang="en-US"/>
              <a:t> </a:t>
            </a:r>
            <a:r>
              <a:rPr lang="en-US" altLang="en-US">
                <a:sym typeface="Symbol" panose="05050102010706020507" pitchFamily="18" charset="2"/>
              </a:rPr>
              <a:t> </a:t>
            </a:r>
            <a:r>
              <a:rPr lang="el-GR" altLang="en-US">
                <a:cs typeface="Arial" panose="020B0604020202020204" pitchFamily="34" charset="0"/>
                <a:sym typeface="Symbol" panose="05050102010706020507" pitchFamily="18" charset="2"/>
              </a:rPr>
              <a:t>ω</a:t>
            </a:r>
            <a:r>
              <a:rPr lang="en-US" altLang="en-US"/>
              <a:t>(n) </a:t>
            </a:r>
          </a:p>
          <a:p>
            <a:pPr lvl="1" eaLnBrk="1" hangingPunct="1">
              <a:buFontTx/>
              <a:buNone/>
            </a:pPr>
            <a:r>
              <a:rPr lang="en-US" altLang="en-US"/>
              <a:t>1/1000 n</a:t>
            </a:r>
            <a:r>
              <a:rPr lang="en-US" altLang="en-US" baseline="30000"/>
              <a:t>2</a:t>
            </a:r>
            <a:r>
              <a:rPr lang="en-US" altLang="en-US"/>
              <a:t> </a:t>
            </a:r>
            <a:r>
              <a:rPr lang="en-US" altLang="en-US">
                <a:sym typeface="Symbol" panose="05050102010706020507" pitchFamily="18" charset="2"/>
              </a:rPr>
              <a:t> </a:t>
            </a:r>
            <a:r>
              <a:rPr lang="el-GR" altLang="en-US">
                <a:cs typeface="Arial" panose="020B0604020202020204" pitchFamily="34" charset="0"/>
                <a:sym typeface="Symbol" panose="05050102010706020507" pitchFamily="18" charset="2"/>
              </a:rPr>
              <a:t>ω</a:t>
            </a:r>
            <a:r>
              <a:rPr lang="en-US" altLang="en-US"/>
              <a:t>(n)</a:t>
            </a:r>
          </a:p>
          <a:p>
            <a:pPr lvl="1" eaLnBrk="1" hangingPunct="1">
              <a:buFontTx/>
              <a:buNone/>
            </a:pPr>
            <a:r>
              <a:rPr lang="en-US" altLang="en-US"/>
              <a:t>n</a:t>
            </a:r>
            <a:r>
              <a:rPr lang="en-US" altLang="en-US" baseline="30000"/>
              <a:t>2</a:t>
            </a:r>
            <a:r>
              <a:rPr lang="en-US" altLang="en-US"/>
              <a:t> </a:t>
            </a:r>
            <a:r>
              <a:rPr lang="en-US" altLang="en-US">
                <a:sym typeface="Symbol" panose="05050102010706020507" pitchFamily="18" charset="2"/>
              </a:rPr>
              <a:t> </a:t>
            </a:r>
            <a:r>
              <a:rPr lang="el-GR" altLang="en-US">
                <a:cs typeface="Arial" panose="020B0604020202020204" pitchFamily="34" charset="0"/>
                <a:sym typeface="Symbol" panose="05050102010706020507" pitchFamily="18" charset="2"/>
              </a:rPr>
              <a:t>ω</a:t>
            </a:r>
            <a:r>
              <a:rPr lang="en-US" altLang="en-US"/>
              <a:t>(n</a:t>
            </a:r>
            <a:r>
              <a:rPr lang="en-US" altLang="en-US" baseline="30000"/>
              <a:t>2</a:t>
            </a:r>
            <a:r>
              <a:rPr lang="en-US" altLang="en-US"/>
              <a:t>) </a:t>
            </a:r>
          </a:p>
        </p:txBody>
      </p:sp>
      <p:sp>
        <p:nvSpPr>
          <p:cNvPr id="39942" name="Rectangle 4"/>
          <p:cNvSpPr>
            <a:spLocks noChangeArrowheads="1"/>
          </p:cNvSpPr>
          <p:nvPr/>
        </p:nvSpPr>
        <p:spPr bwMode="auto">
          <a:xfrm>
            <a:off x="7239000" y="4038600"/>
            <a:ext cx="2362200" cy="8382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Intuitively, </a:t>
            </a:r>
            <a:r>
              <a:rPr lang="el-GR" altLang="en-US">
                <a:cs typeface="Arial" panose="020B0604020202020204" pitchFamily="34" charset="0"/>
                <a:sym typeface="Symbol" panose="05050102010706020507" pitchFamily="18" charset="2"/>
              </a:rPr>
              <a:t>ω</a:t>
            </a:r>
            <a:r>
              <a:rPr lang="en-US" altLang="en-US"/>
              <a:t> is like </a:t>
            </a:r>
            <a:r>
              <a:rPr lang="en-US" altLang="en-US">
                <a:cs typeface="Arial" panose="020B0604020202020204" pitchFamily="34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7971835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3960C34-3C6B-446B-8E84-A01E63DA836E}" type="datetime1">
              <a:rPr lang="en-US" altLang="en-US"/>
              <a:pPr eaLnBrk="1" hangingPunct="1"/>
              <a:t>10/23/2019</a:t>
            </a:fld>
            <a:endParaRPr lang="en-US" altLang="en-US"/>
          </a:p>
        </p:txBody>
      </p:sp>
      <p:sp>
        <p:nvSpPr>
          <p:cNvPr id="4096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AAC7207-56B9-4A41-B55C-ECF5DF694E37}" type="slidenum">
              <a:rPr lang="en-US" altLang="en-US"/>
              <a:pPr eaLnBrk="1" hangingPunct="1"/>
              <a:t>7</a:t>
            </a:fld>
            <a:endParaRPr lang="en-US" altLang="en-US"/>
          </a:p>
        </p:txBody>
      </p:sp>
      <p:sp>
        <p:nvSpPr>
          <p:cNvPr id="409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Theta (</a:t>
            </a:r>
            <a:r>
              <a:rPr lang="el-GR" altLang="en-US">
                <a:cs typeface="Arial" panose="020B0604020202020204" pitchFamily="34" charset="0"/>
              </a:rPr>
              <a:t>Θ</a:t>
            </a:r>
            <a:r>
              <a:rPr lang="en-US" altLang="en-US">
                <a:cs typeface="Arial" panose="020B0604020202020204" pitchFamily="34" charset="0"/>
              </a:rPr>
              <a:t>)</a:t>
            </a:r>
            <a:endParaRPr lang="el-GR" altLang="en-US">
              <a:cs typeface="Arial" panose="020B0604020202020204" pitchFamily="34" charset="0"/>
            </a:endParaRPr>
          </a:p>
        </p:txBody>
      </p:sp>
      <p:sp>
        <p:nvSpPr>
          <p:cNvPr id="4096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Informally, </a:t>
            </a:r>
            <a:r>
              <a:rPr lang="el-GR" altLang="en-US">
                <a:cs typeface="Arial" panose="020B0604020202020204" pitchFamily="34" charset="0"/>
              </a:rPr>
              <a:t>Θ</a:t>
            </a:r>
            <a:r>
              <a:rPr lang="en-US" altLang="en-US"/>
              <a:t> (g(n)) is the set of all functions with the same order of growth as g(n), within a constant multiple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f(n) </a:t>
            </a:r>
            <a:r>
              <a:rPr lang="en-US" altLang="en-US">
                <a:sym typeface="Symbol" panose="05050102010706020507" pitchFamily="18" charset="2"/>
              </a:rPr>
              <a:t> </a:t>
            </a:r>
            <a:r>
              <a:rPr lang="el-GR" altLang="en-US">
                <a:cs typeface="Arial" panose="020B0604020202020204" pitchFamily="34" charset="0"/>
              </a:rPr>
              <a:t>Θ</a:t>
            </a:r>
            <a:r>
              <a:rPr lang="en-US" altLang="en-US"/>
              <a:t>(g(n)) means g(n) is an </a:t>
            </a:r>
            <a:r>
              <a:rPr lang="en-US" altLang="en-US">
                <a:solidFill>
                  <a:srgbClr val="008000"/>
                </a:solidFill>
              </a:rPr>
              <a:t>asymptotically tight bound</a:t>
            </a:r>
            <a:r>
              <a:rPr lang="en-US" altLang="en-US"/>
              <a:t> of f(n)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Intuitively, it is like f(n) = g(n)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What is </a:t>
            </a:r>
            <a:r>
              <a:rPr lang="el-GR" altLang="en-US">
                <a:cs typeface="Arial" panose="020B0604020202020204" pitchFamily="34" charset="0"/>
              </a:rPr>
              <a:t>Θ</a:t>
            </a:r>
            <a:r>
              <a:rPr lang="en-US" altLang="en-US"/>
              <a:t>(n</a:t>
            </a:r>
            <a:r>
              <a:rPr lang="en-US" altLang="en-US" baseline="30000"/>
              <a:t>2</a:t>
            </a:r>
            <a:r>
              <a:rPr lang="en-US" altLang="en-US"/>
              <a:t>)?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The set of all functions that grow in the same order as n</a:t>
            </a:r>
            <a:r>
              <a:rPr lang="en-US" altLang="en-US" baseline="3000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0253837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10C6F4C-4025-4632-8118-ADE170C0DAEC}" type="datetime1">
              <a:rPr lang="en-US" altLang="en-US"/>
              <a:pPr eaLnBrk="1" hangingPunct="1"/>
              <a:t>10/23/2019</a:t>
            </a:fld>
            <a:endParaRPr lang="en-US" altLang="en-US"/>
          </a:p>
        </p:txBody>
      </p:sp>
      <p:sp>
        <p:nvSpPr>
          <p:cNvPr id="4198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C099D1E-42DC-4BCF-85F3-D2453967BB69}" type="slidenum">
              <a:rPr lang="en-US" altLang="en-US"/>
              <a:pPr eaLnBrk="1" hangingPunct="1"/>
              <a:t>8</a:t>
            </a:fld>
            <a:endParaRPr lang="en-US" altLang="en-US"/>
          </a:p>
        </p:txBody>
      </p:sp>
      <p:sp>
        <p:nvSpPr>
          <p:cNvPr id="419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4198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So: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n</a:t>
            </a:r>
            <a:r>
              <a:rPr lang="en-US" altLang="en-US" baseline="30000"/>
              <a:t>2</a:t>
            </a:r>
            <a:r>
              <a:rPr lang="en-US" altLang="en-US"/>
              <a:t> </a:t>
            </a:r>
            <a:r>
              <a:rPr lang="en-US" altLang="en-US">
                <a:sym typeface="Symbol" panose="05050102010706020507" pitchFamily="18" charset="2"/>
              </a:rPr>
              <a:t> </a:t>
            </a:r>
            <a:r>
              <a:rPr lang="el-GR" altLang="en-US">
                <a:cs typeface="Arial" panose="020B0604020202020204" pitchFamily="34" charset="0"/>
              </a:rPr>
              <a:t>Θ</a:t>
            </a:r>
            <a:r>
              <a:rPr lang="en-US" altLang="en-US"/>
              <a:t>(n</a:t>
            </a:r>
            <a:r>
              <a:rPr lang="en-US" altLang="en-US" baseline="30000"/>
              <a:t>2</a:t>
            </a:r>
            <a:r>
              <a:rPr lang="en-US" altLang="en-US"/>
              <a:t>)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n</a:t>
            </a:r>
            <a:r>
              <a:rPr lang="en-US" altLang="en-US" baseline="30000"/>
              <a:t>2</a:t>
            </a:r>
            <a:r>
              <a:rPr lang="en-US" altLang="en-US"/>
              <a:t> + n </a:t>
            </a:r>
            <a:r>
              <a:rPr lang="en-US" altLang="en-US">
                <a:sym typeface="Symbol" panose="05050102010706020507" pitchFamily="18" charset="2"/>
              </a:rPr>
              <a:t> </a:t>
            </a:r>
            <a:r>
              <a:rPr lang="el-GR" altLang="en-US">
                <a:cs typeface="Arial" panose="020B0604020202020204" pitchFamily="34" charset="0"/>
              </a:rPr>
              <a:t>Θ</a:t>
            </a:r>
            <a:r>
              <a:rPr lang="en-US" altLang="en-US"/>
              <a:t>(n</a:t>
            </a:r>
            <a:r>
              <a:rPr lang="en-US" altLang="en-US" baseline="30000"/>
              <a:t>2</a:t>
            </a:r>
            <a:r>
              <a:rPr lang="en-US" altLang="en-US"/>
              <a:t>)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100n</a:t>
            </a:r>
            <a:r>
              <a:rPr lang="en-US" altLang="en-US" baseline="30000"/>
              <a:t>2</a:t>
            </a:r>
            <a:r>
              <a:rPr lang="en-US" altLang="en-US"/>
              <a:t> + n </a:t>
            </a:r>
            <a:r>
              <a:rPr lang="en-US" altLang="en-US">
                <a:sym typeface="Symbol" panose="05050102010706020507" pitchFamily="18" charset="2"/>
              </a:rPr>
              <a:t> </a:t>
            </a:r>
            <a:r>
              <a:rPr lang="el-GR" altLang="en-US">
                <a:cs typeface="Arial" panose="020B0604020202020204" pitchFamily="34" charset="0"/>
              </a:rPr>
              <a:t>Θ</a:t>
            </a:r>
            <a:r>
              <a:rPr lang="en-US" altLang="en-US"/>
              <a:t>(n</a:t>
            </a:r>
            <a:r>
              <a:rPr lang="en-US" altLang="en-US" baseline="30000"/>
              <a:t>2</a:t>
            </a:r>
            <a:r>
              <a:rPr lang="en-US" altLang="en-US"/>
              <a:t>)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100n</a:t>
            </a:r>
            <a:r>
              <a:rPr lang="en-US" altLang="en-US" baseline="30000"/>
              <a:t>2</a:t>
            </a:r>
            <a:r>
              <a:rPr lang="en-US" altLang="en-US"/>
              <a:t> + log</a:t>
            </a:r>
            <a:r>
              <a:rPr lang="en-US" altLang="en-US" baseline="-25000"/>
              <a:t>2</a:t>
            </a:r>
            <a:r>
              <a:rPr lang="en-US" altLang="en-US"/>
              <a:t>n </a:t>
            </a:r>
            <a:r>
              <a:rPr lang="en-US" altLang="en-US">
                <a:sym typeface="Symbol" panose="05050102010706020507" pitchFamily="18" charset="2"/>
              </a:rPr>
              <a:t> </a:t>
            </a:r>
            <a:r>
              <a:rPr lang="el-GR" altLang="en-US">
                <a:cs typeface="Arial" panose="020B0604020202020204" pitchFamily="34" charset="0"/>
              </a:rPr>
              <a:t>Θ</a:t>
            </a:r>
            <a:r>
              <a:rPr lang="en-US" altLang="en-US"/>
              <a:t>(n</a:t>
            </a:r>
            <a:r>
              <a:rPr lang="en-US" altLang="en-US" baseline="30000"/>
              <a:t>2</a:t>
            </a:r>
            <a:r>
              <a:rPr lang="en-US" altLang="en-US"/>
              <a:t>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But: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nlog</a:t>
            </a:r>
            <a:r>
              <a:rPr lang="en-US" altLang="en-US" baseline="-25000"/>
              <a:t>2</a:t>
            </a:r>
            <a:r>
              <a:rPr lang="en-US" altLang="en-US"/>
              <a:t>n </a:t>
            </a:r>
            <a:r>
              <a:rPr lang="en-US" altLang="en-US">
                <a:sym typeface="Symbol" panose="05050102010706020507" pitchFamily="18" charset="2"/>
              </a:rPr>
              <a:t> </a:t>
            </a:r>
            <a:r>
              <a:rPr lang="el-GR" altLang="en-US">
                <a:cs typeface="Arial" panose="020B0604020202020204" pitchFamily="34" charset="0"/>
              </a:rPr>
              <a:t>Θ</a:t>
            </a:r>
            <a:r>
              <a:rPr lang="en-US" altLang="en-US"/>
              <a:t>(n</a:t>
            </a:r>
            <a:r>
              <a:rPr lang="en-US" altLang="en-US" baseline="30000"/>
              <a:t>2</a:t>
            </a:r>
            <a:r>
              <a:rPr lang="en-US" altLang="en-US"/>
              <a:t>)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1000n </a:t>
            </a:r>
            <a:r>
              <a:rPr lang="en-US" altLang="en-US">
                <a:sym typeface="Symbol" panose="05050102010706020507" pitchFamily="18" charset="2"/>
              </a:rPr>
              <a:t> </a:t>
            </a:r>
            <a:r>
              <a:rPr lang="el-GR" altLang="en-US">
                <a:cs typeface="Arial" panose="020B0604020202020204" pitchFamily="34" charset="0"/>
              </a:rPr>
              <a:t>Θ</a:t>
            </a:r>
            <a:r>
              <a:rPr lang="en-US" altLang="en-US"/>
              <a:t>(n</a:t>
            </a:r>
            <a:r>
              <a:rPr lang="en-US" altLang="en-US" baseline="30000"/>
              <a:t>2</a:t>
            </a:r>
            <a:r>
              <a:rPr lang="en-US" altLang="en-US"/>
              <a:t>)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1/1000 n</a:t>
            </a:r>
            <a:r>
              <a:rPr lang="en-US" altLang="en-US" baseline="30000"/>
              <a:t>3</a:t>
            </a:r>
            <a:r>
              <a:rPr lang="en-US" altLang="en-US"/>
              <a:t> </a:t>
            </a:r>
            <a:r>
              <a:rPr lang="en-US" altLang="en-US">
                <a:sym typeface="Symbol" panose="05050102010706020507" pitchFamily="18" charset="2"/>
              </a:rPr>
              <a:t></a:t>
            </a:r>
            <a:r>
              <a:rPr lang="en-US" altLang="en-US"/>
              <a:t> </a:t>
            </a:r>
            <a:r>
              <a:rPr lang="el-GR" altLang="en-US">
                <a:cs typeface="Arial" panose="020B0604020202020204" pitchFamily="34" charset="0"/>
              </a:rPr>
              <a:t>Θ</a:t>
            </a:r>
            <a:r>
              <a:rPr lang="en-US" altLang="en-US"/>
              <a:t>(n</a:t>
            </a:r>
            <a:r>
              <a:rPr lang="en-US" altLang="en-US" baseline="30000"/>
              <a:t>2</a:t>
            </a:r>
            <a:r>
              <a:rPr lang="en-US" altLang="en-US"/>
              <a:t>)</a:t>
            </a:r>
          </a:p>
        </p:txBody>
      </p:sp>
      <p:sp>
        <p:nvSpPr>
          <p:cNvPr id="41990" name="Rectangle 4"/>
          <p:cNvSpPr>
            <a:spLocks noChangeArrowheads="1"/>
          </p:cNvSpPr>
          <p:nvPr/>
        </p:nvSpPr>
        <p:spPr bwMode="auto">
          <a:xfrm>
            <a:off x="7239000" y="3048000"/>
            <a:ext cx="2362200" cy="8382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Intuitively, </a:t>
            </a:r>
            <a:r>
              <a:rPr lang="el-GR" altLang="en-US">
                <a:cs typeface="Arial" panose="020B0604020202020204" pitchFamily="34" charset="0"/>
              </a:rPr>
              <a:t>Θ</a:t>
            </a:r>
            <a:r>
              <a:rPr lang="en-US" altLang="en-US"/>
              <a:t> is like </a:t>
            </a:r>
            <a:r>
              <a:rPr lang="en-US" altLang="en-US">
                <a:cs typeface="Arial" panose="020B0604020202020204" pitchFamily="34" charset="0"/>
              </a:rPr>
              <a:t>=</a:t>
            </a:r>
          </a:p>
        </p:txBody>
      </p:sp>
    </p:spTree>
    <p:extLst>
      <p:ext uri="{BB962C8B-B14F-4D97-AF65-F5344CB8AC3E}">
        <p14:creationId xmlns:p14="http://schemas.microsoft.com/office/powerpoint/2010/main" val="6882213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1FB738F-4C22-4D9D-9128-C8636765FDAD}" type="datetime1">
              <a:rPr lang="en-US" altLang="en-US"/>
              <a:pPr eaLnBrk="1" hangingPunct="1"/>
              <a:t>10/23/2019</a:t>
            </a:fld>
            <a:endParaRPr lang="en-US" altLang="en-US"/>
          </a:p>
        </p:txBody>
      </p:sp>
      <p:sp>
        <p:nvSpPr>
          <p:cNvPr id="4403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31BD915-BCD3-4F20-B4D3-2E598ED2294F}" type="slidenum">
              <a:rPr lang="en-US" altLang="en-US"/>
              <a:pPr eaLnBrk="1" hangingPunct="1"/>
              <a:t>9</a:t>
            </a:fld>
            <a:endParaRPr lang="en-US" altLang="en-US"/>
          </a:p>
        </p:txBody>
      </p:sp>
      <p:sp>
        <p:nvSpPr>
          <p:cNvPr id="440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Big-Oh</a:t>
            </a:r>
          </a:p>
        </p:txBody>
      </p:sp>
      <p:sp>
        <p:nvSpPr>
          <p:cNvPr id="942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Definition:</a:t>
            </a:r>
          </a:p>
          <a:p>
            <a:pPr lvl="1" eaLnBrk="1" hangingPunct="1">
              <a:buFontTx/>
              <a:buNone/>
            </a:pPr>
            <a:r>
              <a:rPr lang="en-US" altLang="en-US" dirty="0"/>
              <a:t>   O(g(n)) = {f(n): </a:t>
            </a:r>
            <a:r>
              <a:rPr lang="en-US" altLang="en-US" dirty="0">
                <a:sym typeface="Symbol" panose="05050102010706020507" pitchFamily="18" charset="2"/>
              </a:rPr>
              <a:t> positive constants c and n</a:t>
            </a:r>
            <a:r>
              <a:rPr lang="en-US" altLang="en-US" baseline="-25000" dirty="0">
                <a:sym typeface="Symbol" panose="05050102010706020507" pitchFamily="18" charset="2"/>
              </a:rPr>
              <a:t>0</a:t>
            </a:r>
            <a:r>
              <a:rPr lang="en-US" altLang="en-US" dirty="0">
                <a:sym typeface="Symbol" panose="05050102010706020507" pitchFamily="18" charset="2"/>
              </a:rPr>
              <a:t> such that 0 </a:t>
            </a:r>
            <a:r>
              <a:rPr lang="en-US" altLang="en-US" dirty="0">
                <a:cs typeface="Arial" panose="020B0604020202020204" pitchFamily="34" charset="0"/>
                <a:sym typeface="Symbol" panose="05050102010706020507" pitchFamily="18" charset="2"/>
              </a:rPr>
              <a:t>≤</a:t>
            </a:r>
            <a:r>
              <a:rPr lang="en-US" altLang="en-US" dirty="0">
                <a:sym typeface="Symbol" panose="05050102010706020507" pitchFamily="18" charset="2"/>
              </a:rPr>
              <a:t> f(n) </a:t>
            </a:r>
            <a:r>
              <a:rPr lang="en-US" altLang="en-US" dirty="0">
                <a:cs typeface="Arial" panose="020B0604020202020204" pitchFamily="34" charset="0"/>
                <a:sym typeface="Symbol" panose="05050102010706020507" pitchFamily="18" charset="2"/>
              </a:rPr>
              <a:t>≤</a:t>
            </a:r>
            <a:r>
              <a:rPr lang="en-US" altLang="en-US" dirty="0">
                <a:sym typeface="Symbol" panose="05050102010706020507" pitchFamily="18" charset="2"/>
              </a:rPr>
              <a:t> cg(n)  n≥n</a:t>
            </a:r>
            <a:r>
              <a:rPr lang="en-US" altLang="en-US" baseline="-25000" dirty="0">
                <a:sym typeface="Symbol" panose="05050102010706020507" pitchFamily="18" charset="2"/>
              </a:rPr>
              <a:t>0</a:t>
            </a:r>
            <a:r>
              <a:rPr lang="en-US" altLang="en-US" dirty="0">
                <a:sym typeface="Symbol" panose="05050102010706020507" pitchFamily="18" charset="2"/>
              </a:rPr>
              <a:t>}</a:t>
            </a:r>
          </a:p>
          <a:p>
            <a:pPr eaLnBrk="1" hangingPunct="1"/>
            <a:r>
              <a:rPr lang="en-US" altLang="en-US" dirty="0" err="1">
                <a:sym typeface="Symbol" panose="05050102010706020507" pitchFamily="18" charset="2"/>
              </a:rPr>
              <a:t>lim</a:t>
            </a:r>
            <a:r>
              <a:rPr lang="en-US" altLang="en-US" dirty="0">
                <a:sym typeface="Symbol" panose="05050102010706020507" pitchFamily="18" charset="2"/>
              </a:rPr>
              <a:t> </a:t>
            </a:r>
            <a:r>
              <a:rPr lang="en-US" altLang="en-US" i="1" baseline="-25000" dirty="0"/>
              <a:t>n</a:t>
            </a:r>
            <a:r>
              <a:rPr lang="en-US" altLang="en-US" baseline="-25000" dirty="0"/>
              <a:t>→∞</a:t>
            </a:r>
            <a:r>
              <a:rPr lang="en-US" altLang="en-US" dirty="0">
                <a:sym typeface="Symbol" panose="05050102010706020507" pitchFamily="18" charset="2"/>
              </a:rPr>
              <a:t> g(n)/f(n) &gt; </a:t>
            </a:r>
            <a:r>
              <a:rPr lang="en-US" altLang="en-US" dirty="0"/>
              <a:t>0 (if the limit exists.)</a:t>
            </a:r>
            <a:endParaRPr lang="en-US" altLang="en-US" dirty="0">
              <a:sym typeface="Symbol" panose="05050102010706020507" pitchFamily="18" charset="2"/>
            </a:endParaRPr>
          </a:p>
          <a:p>
            <a:pPr eaLnBrk="1" hangingPunct="1"/>
            <a:r>
              <a:rPr lang="en-US" altLang="en-US" dirty="0"/>
              <a:t>Abuse of notation (for convenience):</a:t>
            </a:r>
          </a:p>
          <a:p>
            <a:pPr lvl="1" eaLnBrk="1" hangingPunct="1">
              <a:buFontTx/>
              <a:buNone/>
            </a:pPr>
            <a:r>
              <a:rPr lang="en-US" altLang="en-US" dirty="0"/>
              <a:t>f(n) </a:t>
            </a:r>
            <a:r>
              <a:rPr lang="en-US" altLang="en-US" dirty="0">
                <a:solidFill>
                  <a:srgbClr val="FF0000"/>
                </a:solidFill>
              </a:rPr>
              <a:t>=</a:t>
            </a:r>
            <a:r>
              <a:rPr lang="en-US" altLang="en-US" dirty="0"/>
              <a:t> O(g(n)) actually means f(n) </a:t>
            </a:r>
            <a:r>
              <a:rPr lang="en-US" altLang="en-US" dirty="0">
                <a:solidFill>
                  <a:srgbClr val="FF0000"/>
                </a:solidFill>
                <a:sym typeface="Symbol" panose="05050102010706020507" pitchFamily="18" charset="2"/>
              </a:rPr>
              <a:t></a:t>
            </a:r>
            <a:r>
              <a:rPr lang="en-US" altLang="en-US" dirty="0"/>
              <a:t> O(g(n))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4822372" y="1708149"/>
            <a:ext cx="5832475" cy="868362"/>
            <a:chOff x="2448" y="845"/>
            <a:chExt cx="3674" cy="547"/>
          </a:xfrm>
        </p:grpSpPr>
        <p:sp>
          <p:nvSpPr>
            <p:cNvPr id="44039" name="Line 4"/>
            <p:cNvSpPr>
              <a:spLocks noChangeShapeType="1"/>
            </p:cNvSpPr>
            <p:nvPr/>
          </p:nvSpPr>
          <p:spPr bwMode="auto">
            <a:xfrm flipH="1">
              <a:off x="2496" y="1200"/>
              <a:ext cx="192" cy="19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40" name="Text Box 5"/>
            <p:cNvSpPr txBox="1">
              <a:spLocks noChangeArrowheads="1"/>
            </p:cNvSpPr>
            <p:nvPr/>
          </p:nvSpPr>
          <p:spPr bwMode="auto">
            <a:xfrm>
              <a:off x="2448" y="969"/>
              <a:ext cx="8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dirty="0"/>
                <a:t>There exist</a:t>
              </a:r>
            </a:p>
          </p:txBody>
        </p:sp>
        <p:sp>
          <p:nvSpPr>
            <p:cNvPr id="44041" name="Text Box 6"/>
            <p:cNvSpPr txBox="1">
              <a:spLocks noChangeArrowheads="1"/>
            </p:cNvSpPr>
            <p:nvPr/>
          </p:nvSpPr>
          <p:spPr bwMode="auto">
            <a:xfrm>
              <a:off x="5606" y="845"/>
              <a:ext cx="51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dirty="0"/>
                <a:t>For all</a:t>
              </a:r>
            </a:p>
          </p:txBody>
        </p:sp>
        <p:sp>
          <p:nvSpPr>
            <p:cNvPr id="44042" name="Line 7"/>
            <p:cNvSpPr>
              <a:spLocks noChangeShapeType="1"/>
            </p:cNvSpPr>
            <p:nvPr/>
          </p:nvSpPr>
          <p:spPr bwMode="auto">
            <a:xfrm flipH="1">
              <a:off x="5864" y="1056"/>
              <a:ext cx="0" cy="33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51057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083" grpId="0" build="p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107</TotalTime>
  <Words>1202</Words>
  <Application>Microsoft Office PowerPoint</Application>
  <PresentationFormat>Widescreen</PresentationFormat>
  <Paragraphs>190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Century Gothic</vt:lpstr>
      <vt:lpstr>Times New Roman</vt:lpstr>
      <vt:lpstr>Wingdings 3</vt:lpstr>
      <vt:lpstr>Wisp</vt:lpstr>
      <vt:lpstr>Asymptotic notations</vt:lpstr>
      <vt:lpstr>Big O</vt:lpstr>
      <vt:lpstr>PowerPoint Presentation</vt:lpstr>
      <vt:lpstr>small o</vt:lpstr>
      <vt:lpstr>Big Ω</vt:lpstr>
      <vt:lpstr>small ω</vt:lpstr>
      <vt:lpstr>Theta (Θ)</vt:lpstr>
      <vt:lpstr>PowerPoint Presentation</vt:lpstr>
      <vt:lpstr>Big-Oh</vt:lpstr>
      <vt:lpstr>Big-Oh</vt:lpstr>
      <vt:lpstr>Big-Omega</vt:lpstr>
      <vt:lpstr>Big-Omega</vt:lpstr>
      <vt:lpstr>Theta</vt:lpstr>
      <vt:lpstr>Theta</vt:lpstr>
      <vt:lpstr>More Examples</vt:lpstr>
      <vt:lpstr>More Examples</vt:lpstr>
      <vt:lpstr>More Examples</vt:lpstr>
      <vt:lpstr>O, Ω, and Θ</vt:lpstr>
    </vt:vector>
  </TitlesOfParts>
  <Company>California State University, Bakersfield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Chengwei Lei</dc:creator>
  <cp:lastModifiedBy>Chengwei Lei</cp:lastModifiedBy>
  <cp:revision>25</cp:revision>
  <dcterms:created xsi:type="dcterms:W3CDTF">2016-08-31T19:16:09Z</dcterms:created>
  <dcterms:modified xsi:type="dcterms:W3CDTF">2019-10-24T04:16:04Z</dcterms:modified>
</cp:coreProperties>
</file>