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7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329" r:id="rId10"/>
    <p:sldId id="330" r:id="rId11"/>
    <p:sldId id="331" r:id="rId12"/>
    <p:sldId id="328" r:id="rId13"/>
    <p:sldId id="332" r:id="rId14"/>
    <p:sldId id="369" r:id="rId15"/>
    <p:sldId id="335" r:id="rId16"/>
    <p:sldId id="336" r:id="rId17"/>
    <p:sldId id="337" r:id="rId18"/>
    <p:sldId id="370" r:id="rId19"/>
    <p:sldId id="338" r:id="rId20"/>
    <p:sldId id="339" r:id="rId21"/>
    <p:sldId id="340" r:id="rId22"/>
    <p:sldId id="341" r:id="rId23"/>
    <p:sldId id="342" r:id="rId24"/>
    <p:sldId id="343" r:id="rId25"/>
    <p:sldId id="371" r:id="rId26"/>
    <p:sldId id="344" r:id="rId27"/>
    <p:sldId id="345" r:id="rId28"/>
    <p:sldId id="346" r:id="rId29"/>
    <p:sldId id="347" r:id="rId30"/>
    <p:sldId id="348" r:id="rId31"/>
    <p:sldId id="372" r:id="rId32"/>
    <p:sldId id="354" r:id="rId33"/>
    <p:sldId id="350" r:id="rId34"/>
    <p:sldId id="351" r:id="rId35"/>
    <p:sldId id="352" r:id="rId36"/>
    <p:sldId id="353" r:id="rId37"/>
    <p:sldId id="321" r:id="rId38"/>
    <p:sldId id="322" r:id="rId39"/>
    <p:sldId id="367" r:id="rId40"/>
    <p:sldId id="326" r:id="rId41"/>
    <p:sldId id="327" r:id="rId42"/>
    <p:sldId id="36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5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E65F-3C9D-4AC9-89F5-390E3D97661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F614-E641-4A77-8CEE-07AA8632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8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DBCFD1-0D9A-4599-B09D-C39CD15629A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60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C95E4D-9E2E-45D8-BE55-5BB9F7B44E47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792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AAFA3E-1118-49EA-9394-211AEE7DD356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95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3185DA-4A6C-45EF-BCA0-3D1C531D26F8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00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324230-22E6-4BC6-B48F-9B1A86067144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239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668130-E480-4DAE-AACA-D7F7ABB20E58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905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33B410-7FCC-484D-9BB8-B9F0A6130C87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20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612FC3-0B99-4938-8F6D-7144F3887028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249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0AB259-7340-4317-9A9A-8079B9CFE0C5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503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123344-D573-40BE-999F-4D091B575319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20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95E139-826C-4A72-9C98-4999DFB2F1C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56250" cy="415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04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FFB96-FD4E-4C17-A885-073D5D0B775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6725" y="723900"/>
            <a:ext cx="6380163" cy="35893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388" tIns="49520" rIns="97388" bIns="49520" anchor="t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52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6DD4EE-C027-4738-A461-2FF7571F860E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81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79133B-8907-45F8-915F-FBC1C4422E69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42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73A34F-636C-4DE5-B0A8-CEE5EBB5DE4E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4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92D662-2DA1-4AFD-8E45-213D29E8E967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2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4B830F-347B-4C3D-B488-E280E8C5912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0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99FC80-0962-4B1C-B343-F29A0511A3C9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79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ED3F82-BE25-461A-931D-AA99CB73E291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62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C2EB3B-A315-483D-B5CA-14DFF07C0C7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41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3B6516-19D9-4984-9CC6-188D5D29982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96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8A2CB5-1D5F-4769-8097-2E479D6FE75B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08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F78A22-348F-42FC-A7E1-3CED2FEA4DFC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66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10096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10096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10096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10096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1524001" y="0"/>
            <a:ext cx="6509239" cy="1828800"/>
          </a:xfrm>
        </p:spPr>
        <p:txBody>
          <a:bodyPr/>
          <a:lstStyle/>
          <a:p>
            <a:r>
              <a:rPr lang="en-US" dirty="0"/>
              <a:t>CMPS 3120 </a:t>
            </a:r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5562600" y="5638800"/>
            <a:ext cx="4686300" cy="7620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dirty="0"/>
              <a:t>Dr. </a:t>
            </a:r>
            <a:r>
              <a:rPr lang="en-US" sz="7200" dirty="0" err="1"/>
              <a:t>Chengwei</a:t>
            </a:r>
            <a:r>
              <a:rPr lang="en-US" sz="7200" dirty="0"/>
              <a:t> Lei</a:t>
            </a:r>
          </a:p>
          <a:p>
            <a:pPr algn="ctr"/>
            <a:r>
              <a:rPr lang="en-US" sz="7200" dirty="0"/>
              <a:t>CEECS</a:t>
            </a:r>
          </a:p>
          <a:p>
            <a:pPr algn="ctr"/>
            <a:r>
              <a:rPr lang="en-US" sz="7200" dirty="0"/>
              <a:t>California State University, Bakersfield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77936" y="205740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Algorithm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676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24AC68-2089-460D-824F-760F8AD27747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C9A7D4-6137-441A-B341-5065AEA913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1524000" y="2286000"/>
            <a:ext cx="2584450" cy="3155950"/>
            <a:chOff x="2065" y="1551"/>
            <a:chExt cx="1628" cy="1988"/>
          </a:xfrm>
        </p:grpSpPr>
        <p:sp>
          <p:nvSpPr>
            <p:cNvPr id="19463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2804" name="AutoShape 20"/>
          <p:cNvSpPr>
            <a:spLocks noChangeArrowheads="1"/>
          </p:cNvSpPr>
          <p:nvPr/>
        </p:nvSpPr>
        <p:spPr bwMode="auto">
          <a:xfrm>
            <a:off x="3886200" y="762000"/>
            <a:ext cx="6629400" cy="3429000"/>
          </a:xfrm>
          <a:prstGeom prst="wedgeRectCallout">
            <a:avLst>
              <a:gd name="adj1" fmla="val -59532"/>
              <a:gd name="adj2" fmla="val 26204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Getting answers from the internet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CHEATING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Getting answers from your friends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CHEATING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I will send it to the Dean!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You will be nailed!</a:t>
            </a:r>
          </a:p>
        </p:txBody>
      </p:sp>
    </p:spTree>
    <p:extLst>
      <p:ext uri="{BB962C8B-B14F-4D97-AF65-F5344CB8AC3E}">
        <p14:creationId xmlns:p14="http://schemas.microsoft.com/office/powerpoint/2010/main" val="1437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72AA5-D160-4AD4-9A86-0616E636B10B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8A36F8-8B22-401C-ACEF-E8AED078C7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1524000" y="1873250"/>
            <a:ext cx="2584450" cy="3155950"/>
            <a:chOff x="2065" y="1551"/>
            <a:chExt cx="1628" cy="1988"/>
          </a:xfrm>
        </p:grpSpPr>
        <p:sp>
          <p:nvSpPr>
            <p:cNvPr id="21513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4852" name="AutoShape 20"/>
          <p:cNvSpPr>
            <a:spLocks noChangeArrowheads="1"/>
          </p:cNvSpPr>
          <p:nvPr/>
        </p:nvSpPr>
        <p:spPr bwMode="auto">
          <a:xfrm>
            <a:off x="4152901" y="612776"/>
            <a:ext cx="6248400" cy="1295400"/>
          </a:xfrm>
          <a:prstGeom prst="wedgeRectCallout">
            <a:avLst>
              <a:gd name="adj1" fmla="val -60949"/>
              <a:gd name="adj2" fmla="val 119606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Do 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</a:rPr>
              <a:t>NOT</a:t>
            </a:r>
            <a:r>
              <a:rPr lang="en-US" altLang="en-US" dirty="0">
                <a:latin typeface="Times New Roman" panose="02020603050405020304" pitchFamily="18" charset="0"/>
              </a:rPr>
              <a:t> get answers </a:t>
            </a:r>
            <a:br>
              <a:rPr lang="en-US" altLang="en-US" dirty="0">
                <a:latin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</a:rPr>
              <a:t>from others!</a:t>
            </a:r>
          </a:p>
        </p:txBody>
      </p:sp>
      <p:sp>
        <p:nvSpPr>
          <p:cNvPr id="1144855" name="AutoShape 23"/>
          <p:cNvSpPr>
            <a:spLocks noChangeArrowheads="1"/>
          </p:cNvSpPr>
          <p:nvPr/>
        </p:nvSpPr>
        <p:spPr bwMode="auto">
          <a:xfrm>
            <a:off x="4495800" y="3544888"/>
            <a:ext cx="5715000" cy="1066800"/>
          </a:xfrm>
          <a:prstGeom prst="wedgeRectCallout">
            <a:avLst>
              <a:gd name="adj1" fmla="val -63667"/>
              <a:gd name="adj2" fmla="val -115625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Discuss ideas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verbally</a:t>
            </a:r>
            <a:r>
              <a:rPr lang="en-US" altLang="en-US">
                <a:latin typeface="Times New Roman" panose="02020603050405020304" pitchFamily="18" charset="0"/>
              </a:rPr>
              <a:t> at a 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high-level</a:t>
            </a:r>
            <a:r>
              <a:rPr lang="en-US" altLang="en-US">
                <a:latin typeface="Times New Roman" panose="02020603050405020304" pitchFamily="18" charset="0"/>
              </a:rPr>
              <a:t> but write up on your own.</a:t>
            </a:r>
          </a:p>
        </p:txBody>
      </p:sp>
    </p:spTree>
    <p:extLst>
      <p:ext uri="{BB962C8B-B14F-4D97-AF65-F5344CB8AC3E}">
        <p14:creationId xmlns:p14="http://schemas.microsoft.com/office/powerpoint/2010/main" val="13583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52" grpId="0" animBg="1"/>
      <p:bldP spid="11448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3D9792-2E0F-415E-8817-6670600A871C}" type="slidenum">
              <a:rPr lang="en-US"/>
              <a:pPr/>
              <a:t>12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85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 do well you should: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057400"/>
            <a:ext cx="83820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Study with pen and paper</a:t>
            </a:r>
          </a:p>
          <a:p>
            <a:pPr eaLnBrk="1" hangingPunct="1"/>
            <a:r>
              <a:rPr lang="en-US" sz="2800" dirty="0"/>
              <a:t>Ask for help immediately</a:t>
            </a:r>
          </a:p>
          <a:p>
            <a:pPr eaLnBrk="1" hangingPunct="1"/>
            <a:r>
              <a:rPr lang="en-US" sz="2800" dirty="0"/>
              <a:t>Practice, practice, practice…</a:t>
            </a:r>
          </a:p>
          <a:p>
            <a:pPr eaLnBrk="1" hangingPunct="1"/>
            <a:r>
              <a:rPr lang="en-US" sz="2800" dirty="0"/>
              <a:t>Follow along in class rather than take notes</a:t>
            </a:r>
          </a:p>
          <a:p>
            <a:pPr eaLnBrk="1" hangingPunct="1"/>
            <a:r>
              <a:rPr lang="en-US" sz="2800" dirty="0"/>
              <a:t>Ask questions in class</a:t>
            </a:r>
          </a:p>
          <a:p>
            <a:pPr eaLnBrk="1" hangingPunct="1"/>
            <a:r>
              <a:rPr lang="en-US" sz="2800" dirty="0"/>
              <a:t>Keep up with the class</a:t>
            </a:r>
          </a:p>
          <a:p>
            <a:pPr eaLnBrk="1" hangingPunct="1"/>
            <a:r>
              <a:rPr lang="en-US" sz="2800" dirty="0"/>
              <a:t>Read the book, not just the slides</a:t>
            </a:r>
          </a:p>
        </p:txBody>
      </p:sp>
    </p:spTree>
    <p:extLst>
      <p:ext uri="{BB962C8B-B14F-4D97-AF65-F5344CB8AC3E}">
        <p14:creationId xmlns:p14="http://schemas.microsoft.com/office/powerpoint/2010/main" val="123186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001BED-FAEA-43E2-B4D0-E49DD1B8B23B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3DB2E5-AE17-4009-BEF6-C61264F2D0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9700" name="Freeform 2"/>
          <p:cNvSpPr>
            <a:spLocks/>
          </p:cNvSpPr>
          <p:nvPr/>
        </p:nvSpPr>
        <p:spPr bwMode="auto">
          <a:xfrm>
            <a:off x="7827964" y="3549650"/>
            <a:ext cx="981075" cy="1600200"/>
          </a:xfrm>
          <a:custGeom>
            <a:avLst/>
            <a:gdLst>
              <a:gd name="T0" fmla="*/ 374650 w 618"/>
              <a:gd name="T1" fmla="*/ 0 h 1008"/>
              <a:gd name="T2" fmla="*/ 522288 w 618"/>
              <a:gd name="T3" fmla="*/ 0 h 1008"/>
              <a:gd name="T4" fmla="*/ 703263 w 618"/>
              <a:gd name="T5" fmla="*/ 26988 h 1008"/>
              <a:gd name="T6" fmla="*/ 800100 w 618"/>
              <a:gd name="T7" fmla="*/ 111125 h 1008"/>
              <a:gd name="T8" fmla="*/ 898525 w 618"/>
              <a:gd name="T9" fmla="*/ 268288 h 1008"/>
              <a:gd name="T10" fmla="*/ 947738 w 618"/>
              <a:gd name="T11" fmla="*/ 382588 h 1008"/>
              <a:gd name="T12" fmla="*/ 981075 w 618"/>
              <a:gd name="T13" fmla="*/ 522288 h 1008"/>
              <a:gd name="T14" fmla="*/ 981075 w 618"/>
              <a:gd name="T15" fmla="*/ 693738 h 1008"/>
              <a:gd name="T16" fmla="*/ 963613 w 618"/>
              <a:gd name="T17" fmla="*/ 863600 h 1008"/>
              <a:gd name="T18" fmla="*/ 947738 w 618"/>
              <a:gd name="T19" fmla="*/ 1046163 h 1008"/>
              <a:gd name="T20" fmla="*/ 881063 w 618"/>
              <a:gd name="T21" fmla="*/ 1273175 h 1008"/>
              <a:gd name="T22" fmla="*/ 800100 w 618"/>
              <a:gd name="T23" fmla="*/ 1428750 h 1008"/>
              <a:gd name="T24" fmla="*/ 654050 w 618"/>
              <a:gd name="T25" fmla="*/ 1555750 h 1008"/>
              <a:gd name="T26" fmla="*/ 490538 w 618"/>
              <a:gd name="T27" fmla="*/ 1600200 h 1008"/>
              <a:gd name="T28" fmla="*/ 309563 w 618"/>
              <a:gd name="T29" fmla="*/ 1555750 h 1008"/>
              <a:gd name="T30" fmla="*/ 196850 w 618"/>
              <a:gd name="T31" fmla="*/ 1358900 h 1008"/>
              <a:gd name="T32" fmla="*/ 112713 w 618"/>
              <a:gd name="T33" fmla="*/ 1174750 h 1008"/>
              <a:gd name="T34" fmla="*/ 63500 w 618"/>
              <a:gd name="T35" fmla="*/ 962025 h 1008"/>
              <a:gd name="T36" fmla="*/ 0 w 618"/>
              <a:gd name="T37" fmla="*/ 763588 h 1008"/>
              <a:gd name="T38" fmla="*/ 0 w 618"/>
              <a:gd name="T39" fmla="*/ 495300 h 1008"/>
              <a:gd name="T40" fmla="*/ 49213 w 618"/>
              <a:gd name="T41" fmla="*/ 309563 h 1008"/>
              <a:gd name="T42" fmla="*/ 112713 w 618"/>
              <a:gd name="T43" fmla="*/ 169863 h 1008"/>
              <a:gd name="T44" fmla="*/ 196850 w 618"/>
              <a:gd name="T45" fmla="*/ 0 h 1008"/>
              <a:gd name="T46" fmla="*/ 374650 w 618"/>
              <a:gd name="T47" fmla="*/ 0 h 10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18"/>
              <a:gd name="T73" fmla="*/ 0 h 1008"/>
              <a:gd name="T74" fmla="*/ 618 w 618"/>
              <a:gd name="T75" fmla="*/ 1008 h 100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18" h="1008">
                <a:moveTo>
                  <a:pt x="236" y="0"/>
                </a:moveTo>
                <a:lnTo>
                  <a:pt x="329" y="0"/>
                </a:lnTo>
                <a:lnTo>
                  <a:pt x="443" y="17"/>
                </a:lnTo>
                <a:lnTo>
                  <a:pt x="504" y="70"/>
                </a:lnTo>
                <a:lnTo>
                  <a:pt x="566" y="169"/>
                </a:lnTo>
                <a:lnTo>
                  <a:pt x="597" y="241"/>
                </a:lnTo>
                <a:lnTo>
                  <a:pt x="618" y="329"/>
                </a:lnTo>
                <a:lnTo>
                  <a:pt x="618" y="437"/>
                </a:lnTo>
                <a:lnTo>
                  <a:pt x="607" y="544"/>
                </a:lnTo>
                <a:lnTo>
                  <a:pt x="597" y="659"/>
                </a:lnTo>
                <a:lnTo>
                  <a:pt x="555" y="802"/>
                </a:lnTo>
                <a:lnTo>
                  <a:pt x="504" y="900"/>
                </a:lnTo>
                <a:lnTo>
                  <a:pt x="412" y="980"/>
                </a:lnTo>
                <a:lnTo>
                  <a:pt x="309" y="1008"/>
                </a:lnTo>
                <a:lnTo>
                  <a:pt x="195" y="980"/>
                </a:lnTo>
                <a:lnTo>
                  <a:pt x="124" y="856"/>
                </a:lnTo>
                <a:lnTo>
                  <a:pt x="71" y="740"/>
                </a:lnTo>
                <a:lnTo>
                  <a:pt x="40" y="606"/>
                </a:lnTo>
                <a:lnTo>
                  <a:pt x="0" y="481"/>
                </a:lnTo>
                <a:lnTo>
                  <a:pt x="0" y="312"/>
                </a:lnTo>
                <a:lnTo>
                  <a:pt x="31" y="195"/>
                </a:lnTo>
                <a:lnTo>
                  <a:pt x="71" y="107"/>
                </a:lnTo>
                <a:lnTo>
                  <a:pt x="124" y="0"/>
                </a:lnTo>
                <a:lnTo>
                  <a:pt x="2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1" name="Group 3"/>
          <p:cNvGrpSpPr>
            <a:grpSpLocks/>
          </p:cNvGrpSpPr>
          <p:nvPr/>
        </p:nvGrpSpPr>
        <p:grpSpPr bwMode="auto">
          <a:xfrm>
            <a:off x="6784975" y="228601"/>
            <a:ext cx="3036888" cy="6627813"/>
            <a:chOff x="3314" y="144"/>
            <a:chExt cx="1913" cy="4175"/>
          </a:xfrm>
        </p:grpSpPr>
        <p:sp>
          <p:nvSpPr>
            <p:cNvPr id="29704" name="Freeform 4"/>
            <p:cNvSpPr>
              <a:spLocks/>
            </p:cNvSpPr>
            <p:nvPr/>
          </p:nvSpPr>
          <p:spPr bwMode="auto">
            <a:xfrm>
              <a:off x="3930" y="1491"/>
              <a:ext cx="571" cy="697"/>
            </a:xfrm>
            <a:custGeom>
              <a:avLst/>
              <a:gdLst>
                <a:gd name="T0" fmla="*/ 331 w 571"/>
                <a:gd name="T1" fmla="*/ 0 h 697"/>
                <a:gd name="T2" fmla="*/ 405 w 571"/>
                <a:gd name="T3" fmla="*/ 9 h 697"/>
                <a:gd name="T4" fmla="*/ 479 w 571"/>
                <a:gd name="T5" fmla="*/ 45 h 697"/>
                <a:gd name="T6" fmla="*/ 525 w 571"/>
                <a:gd name="T7" fmla="*/ 99 h 697"/>
                <a:gd name="T8" fmla="*/ 562 w 571"/>
                <a:gd name="T9" fmla="*/ 178 h 697"/>
                <a:gd name="T10" fmla="*/ 571 w 571"/>
                <a:gd name="T11" fmla="*/ 314 h 697"/>
                <a:gd name="T12" fmla="*/ 544 w 571"/>
                <a:gd name="T13" fmla="*/ 448 h 697"/>
                <a:gd name="T14" fmla="*/ 497 w 571"/>
                <a:gd name="T15" fmla="*/ 545 h 697"/>
                <a:gd name="T16" fmla="*/ 433 w 571"/>
                <a:gd name="T17" fmla="*/ 626 h 697"/>
                <a:gd name="T18" fmla="*/ 368 w 571"/>
                <a:gd name="T19" fmla="*/ 679 h 697"/>
                <a:gd name="T20" fmla="*/ 294 w 571"/>
                <a:gd name="T21" fmla="*/ 697 h 697"/>
                <a:gd name="T22" fmla="*/ 220 w 571"/>
                <a:gd name="T23" fmla="*/ 688 h 697"/>
                <a:gd name="T24" fmla="*/ 183 w 571"/>
                <a:gd name="T25" fmla="*/ 644 h 697"/>
                <a:gd name="T26" fmla="*/ 128 w 571"/>
                <a:gd name="T27" fmla="*/ 572 h 697"/>
                <a:gd name="T28" fmla="*/ 109 w 571"/>
                <a:gd name="T29" fmla="*/ 438 h 697"/>
                <a:gd name="T30" fmla="*/ 114 w 571"/>
                <a:gd name="T31" fmla="*/ 393 h 697"/>
                <a:gd name="T32" fmla="*/ 0 w 571"/>
                <a:gd name="T33" fmla="*/ 371 h 697"/>
                <a:gd name="T34" fmla="*/ 3 w 571"/>
                <a:gd name="T35" fmla="*/ 327 h 697"/>
                <a:gd name="T36" fmla="*/ 114 w 571"/>
                <a:gd name="T37" fmla="*/ 331 h 697"/>
                <a:gd name="T38" fmla="*/ 123 w 571"/>
                <a:gd name="T39" fmla="*/ 281 h 697"/>
                <a:gd name="T40" fmla="*/ 151 w 571"/>
                <a:gd name="T41" fmla="*/ 210 h 697"/>
                <a:gd name="T42" fmla="*/ 183 w 571"/>
                <a:gd name="T43" fmla="*/ 143 h 697"/>
                <a:gd name="T44" fmla="*/ 239 w 571"/>
                <a:gd name="T45" fmla="*/ 54 h 697"/>
                <a:gd name="T46" fmla="*/ 294 w 571"/>
                <a:gd name="T47" fmla="*/ 19 h 697"/>
                <a:gd name="T48" fmla="*/ 331 w 571"/>
                <a:gd name="T49" fmla="*/ 0 h 6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1"/>
                <a:gd name="T76" fmla="*/ 0 h 697"/>
                <a:gd name="T77" fmla="*/ 571 w 571"/>
                <a:gd name="T78" fmla="*/ 697 h 6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1" h="697">
                  <a:moveTo>
                    <a:pt x="331" y="0"/>
                  </a:moveTo>
                  <a:lnTo>
                    <a:pt x="405" y="9"/>
                  </a:lnTo>
                  <a:lnTo>
                    <a:pt x="479" y="45"/>
                  </a:lnTo>
                  <a:lnTo>
                    <a:pt x="525" y="99"/>
                  </a:lnTo>
                  <a:lnTo>
                    <a:pt x="562" y="178"/>
                  </a:lnTo>
                  <a:lnTo>
                    <a:pt x="571" y="314"/>
                  </a:lnTo>
                  <a:lnTo>
                    <a:pt x="544" y="448"/>
                  </a:lnTo>
                  <a:lnTo>
                    <a:pt x="497" y="545"/>
                  </a:lnTo>
                  <a:lnTo>
                    <a:pt x="433" y="626"/>
                  </a:lnTo>
                  <a:lnTo>
                    <a:pt x="368" y="679"/>
                  </a:lnTo>
                  <a:lnTo>
                    <a:pt x="294" y="697"/>
                  </a:lnTo>
                  <a:lnTo>
                    <a:pt x="220" y="688"/>
                  </a:lnTo>
                  <a:lnTo>
                    <a:pt x="183" y="644"/>
                  </a:lnTo>
                  <a:lnTo>
                    <a:pt x="128" y="572"/>
                  </a:lnTo>
                  <a:lnTo>
                    <a:pt x="109" y="438"/>
                  </a:lnTo>
                  <a:lnTo>
                    <a:pt x="114" y="393"/>
                  </a:lnTo>
                  <a:lnTo>
                    <a:pt x="0" y="371"/>
                  </a:lnTo>
                  <a:lnTo>
                    <a:pt x="3" y="327"/>
                  </a:lnTo>
                  <a:lnTo>
                    <a:pt x="114" y="331"/>
                  </a:lnTo>
                  <a:lnTo>
                    <a:pt x="123" y="281"/>
                  </a:lnTo>
                  <a:lnTo>
                    <a:pt x="151" y="210"/>
                  </a:lnTo>
                  <a:lnTo>
                    <a:pt x="183" y="143"/>
                  </a:lnTo>
                  <a:lnTo>
                    <a:pt x="239" y="54"/>
                  </a:lnTo>
                  <a:lnTo>
                    <a:pt x="294" y="19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Freeform 5"/>
            <p:cNvSpPr>
              <a:spLocks/>
            </p:cNvSpPr>
            <p:nvPr/>
          </p:nvSpPr>
          <p:spPr bwMode="auto">
            <a:xfrm>
              <a:off x="4384" y="3101"/>
              <a:ext cx="475" cy="1158"/>
            </a:xfrm>
            <a:custGeom>
              <a:avLst/>
              <a:gdLst>
                <a:gd name="T0" fmla="*/ 88 w 475"/>
                <a:gd name="T1" fmla="*/ 134 h 1158"/>
                <a:gd name="T2" fmla="*/ 26 w 475"/>
                <a:gd name="T3" fmla="*/ 57 h 1158"/>
                <a:gd name="T4" fmla="*/ 46 w 475"/>
                <a:gd name="T5" fmla="*/ 0 h 1158"/>
                <a:gd name="T6" fmla="*/ 108 w 475"/>
                <a:gd name="T7" fmla="*/ 0 h 1158"/>
                <a:gd name="T8" fmla="*/ 181 w 475"/>
                <a:gd name="T9" fmla="*/ 62 h 1158"/>
                <a:gd name="T10" fmla="*/ 273 w 475"/>
                <a:gd name="T11" fmla="*/ 191 h 1158"/>
                <a:gd name="T12" fmla="*/ 325 w 475"/>
                <a:gd name="T13" fmla="*/ 314 h 1158"/>
                <a:gd name="T14" fmla="*/ 372 w 475"/>
                <a:gd name="T15" fmla="*/ 433 h 1158"/>
                <a:gd name="T16" fmla="*/ 387 w 475"/>
                <a:gd name="T17" fmla="*/ 542 h 1158"/>
                <a:gd name="T18" fmla="*/ 382 w 475"/>
                <a:gd name="T19" fmla="*/ 599 h 1158"/>
                <a:gd name="T20" fmla="*/ 336 w 475"/>
                <a:gd name="T21" fmla="*/ 669 h 1158"/>
                <a:gd name="T22" fmla="*/ 258 w 475"/>
                <a:gd name="T23" fmla="*/ 859 h 1158"/>
                <a:gd name="T24" fmla="*/ 170 w 475"/>
                <a:gd name="T25" fmla="*/ 968 h 1158"/>
                <a:gd name="T26" fmla="*/ 150 w 475"/>
                <a:gd name="T27" fmla="*/ 1016 h 1158"/>
                <a:gd name="T28" fmla="*/ 233 w 475"/>
                <a:gd name="T29" fmla="*/ 1025 h 1158"/>
                <a:gd name="T30" fmla="*/ 341 w 475"/>
                <a:gd name="T31" fmla="*/ 1025 h 1158"/>
                <a:gd name="T32" fmla="*/ 475 w 475"/>
                <a:gd name="T33" fmla="*/ 1068 h 1158"/>
                <a:gd name="T34" fmla="*/ 464 w 475"/>
                <a:gd name="T35" fmla="*/ 1102 h 1158"/>
                <a:gd name="T36" fmla="*/ 444 w 475"/>
                <a:gd name="T37" fmla="*/ 1140 h 1158"/>
                <a:gd name="T38" fmla="*/ 402 w 475"/>
                <a:gd name="T39" fmla="*/ 1158 h 1158"/>
                <a:gd name="T40" fmla="*/ 321 w 475"/>
                <a:gd name="T41" fmla="*/ 1131 h 1158"/>
                <a:gd name="T42" fmla="*/ 233 w 475"/>
                <a:gd name="T43" fmla="*/ 1088 h 1158"/>
                <a:gd name="T44" fmla="*/ 108 w 475"/>
                <a:gd name="T45" fmla="*/ 1083 h 1158"/>
                <a:gd name="T46" fmla="*/ 31 w 475"/>
                <a:gd name="T47" fmla="*/ 1097 h 1158"/>
                <a:gd name="T48" fmla="*/ 0 w 475"/>
                <a:gd name="T49" fmla="*/ 1073 h 1158"/>
                <a:gd name="T50" fmla="*/ 0 w 475"/>
                <a:gd name="T51" fmla="*/ 1040 h 1158"/>
                <a:gd name="T52" fmla="*/ 42 w 475"/>
                <a:gd name="T53" fmla="*/ 1002 h 1158"/>
                <a:gd name="T54" fmla="*/ 108 w 475"/>
                <a:gd name="T55" fmla="*/ 941 h 1158"/>
                <a:gd name="T56" fmla="*/ 227 w 475"/>
                <a:gd name="T57" fmla="*/ 784 h 1158"/>
                <a:gd name="T58" fmla="*/ 279 w 475"/>
                <a:gd name="T59" fmla="*/ 646 h 1158"/>
                <a:gd name="T60" fmla="*/ 295 w 475"/>
                <a:gd name="T61" fmla="*/ 513 h 1158"/>
                <a:gd name="T62" fmla="*/ 288 w 475"/>
                <a:gd name="T63" fmla="*/ 442 h 1158"/>
                <a:gd name="T64" fmla="*/ 248 w 475"/>
                <a:gd name="T65" fmla="*/ 314 h 1158"/>
                <a:gd name="T66" fmla="*/ 139 w 475"/>
                <a:gd name="T67" fmla="*/ 176 h 1158"/>
                <a:gd name="T68" fmla="*/ 62 w 475"/>
                <a:gd name="T69" fmla="*/ 105 h 1158"/>
                <a:gd name="T70" fmla="*/ 88 w 475"/>
                <a:gd name="T71" fmla="*/ 134 h 11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5"/>
                <a:gd name="T109" fmla="*/ 0 h 1158"/>
                <a:gd name="T110" fmla="*/ 475 w 475"/>
                <a:gd name="T111" fmla="*/ 1158 h 11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5" h="1158">
                  <a:moveTo>
                    <a:pt x="88" y="134"/>
                  </a:moveTo>
                  <a:lnTo>
                    <a:pt x="26" y="57"/>
                  </a:lnTo>
                  <a:lnTo>
                    <a:pt x="46" y="0"/>
                  </a:lnTo>
                  <a:lnTo>
                    <a:pt x="108" y="0"/>
                  </a:lnTo>
                  <a:lnTo>
                    <a:pt x="181" y="62"/>
                  </a:lnTo>
                  <a:lnTo>
                    <a:pt x="273" y="191"/>
                  </a:lnTo>
                  <a:lnTo>
                    <a:pt x="325" y="314"/>
                  </a:lnTo>
                  <a:lnTo>
                    <a:pt x="372" y="433"/>
                  </a:lnTo>
                  <a:lnTo>
                    <a:pt x="387" y="542"/>
                  </a:lnTo>
                  <a:lnTo>
                    <a:pt x="382" y="599"/>
                  </a:lnTo>
                  <a:lnTo>
                    <a:pt x="336" y="669"/>
                  </a:lnTo>
                  <a:lnTo>
                    <a:pt x="258" y="859"/>
                  </a:lnTo>
                  <a:lnTo>
                    <a:pt x="170" y="968"/>
                  </a:lnTo>
                  <a:lnTo>
                    <a:pt x="150" y="1016"/>
                  </a:lnTo>
                  <a:lnTo>
                    <a:pt x="233" y="1025"/>
                  </a:lnTo>
                  <a:lnTo>
                    <a:pt x="341" y="1025"/>
                  </a:lnTo>
                  <a:lnTo>
                    <a:pt x="475" y="1068"/>
                  </a:lnTo>
                  <a:lnTo>
                    <a:pt x="464" y="1102"/>
                  </a:lnTo>
                  <a:lnTo>
                    <a:pt x="444" y="1140"/>
                  </a:lnTo>
                  <a:lnTo>
                    <a:pt x="402" y="1158"/>
                  </a:lnTo>
                  <a:lnTo>
                    <a:pt x="321" y="1131"/>
                  </a:lnTo>
                  <a:lnTo>
                    <a:pt x="233" y="1088"/>
                  </a:lnTo>
                  <a:lnTo>
                    <a:pt x="108" y="1083"/>
                  </a:lnTo>
                  <a:lnTo>
                    <a:pt x="31" y="1097"/>
                  </a:lnTo>
                  <a:lnTo>
                    <a:pt x="0" y="1073"/>
                  </a:lnTo>
                  <a:lnTo>
                    <a:pt x="0" y="1040"/>
                  </a:lnTo>
                  <a:lnTo>
                    <a:pt x="42" y="1002"/>
                  </a:lnTo>
                  <a:lnTo>
                    <a:pt x="108" y="941"/>
                  </a:lnTo>
                  <a:lnTo>
                    <a:pt x="227" y="784"/>
                  </a:lnTo>
                  <a:lnTo>
                    <a:pt x="279" y="646"/>
                  </a:lnTo>
                  <a:lnTo>
                    <a:pt x="295" y="513"/>
                  </a:lnTo>
                  <a:lnTo>
                    <a:pt x="288" y="442"/>
                  </a:lnTo>
                  <a:lnTo>
                    <a:pt x="248" y="314"/>
                  </a:lnTo>
                  <a:lnTo>
                    <a:pt x="139" y="176"/>
                  </a:lnTo>
                  <a:lnTo>
                    <a:pt x="62" y="105"/>
                  </a:lnTo>
                  <a:lnTo>
                    <a:pt x="88" y="1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Freeform 6"/>
            <p:cNvSpPr>
              <a:spLocks/>
            </p:cNvSpPr>
            <p:nvPr/>
          </p:nvSpPr>
          <p:spPr bwMode="auto">
            <a:xfrm>
              <a:off x="3754" y="3084"/>
              <a:ext cx="475" cy="1235"/>
            </a:xfrm>
            <a:custGeom>
              <a:avLst/>
              <a:gdLst>
                <a:gd name="T0" fmla="*/ 247 w 475"/>
                <a:gd name="T1" fmla="*/ 222 h 1235"/>
                <a:gd name="T2" fmla="*/ 319 w 475"/>
                <a:gd name="T3" fmla="*/ 97 h 1235"/>
                <a:gd name="T4" fmla="*/ 388 w 475"/>
                <a:gd name="T5" fmla="*/ 0 h 1235"/>
                <a:gd name="T6" fmla="*/ 439 w 475"/>
                <a:gd name="T7" fmla="*/ 0 h 1235"/>
                <a:gd name="T8" fmla="*/ 470 w 475"/>
                <a:gd name="T9" fmla="*/ 40 h 1235"/>
                <a:gd name="T10" fmla="*/ 475 w 475"/>
                <a:gd name="T11" fmla="*/ 106 h 1235"/>
                <a:gd name="T12" fmla="*/ 432 w 475"/>
                <a:gd name="T13" fmla="*/ 156 h 1235"/>
                <a:gd name="T14" fmla="*/ 358 w 475"/>
                <a:gd name="T15" fmla="*/ 217 h 1235"/>
                <a:gd name="T16" fmla="*/ 298 w 475"/>
                <a:gd name="T17" fmla="*/ 288 h 1235"/>
                <a:gd name="T18" fmla="*/ 237 w 475"/>
                <a:gd name="T19" fmla="*/ 386 h 1235"/>
                <a:gd name="T20" fmla="*/ 211 w 475"/>
                <a:gd name="T21" fmla="*/ 453 h 1235"/>
                <a:gd name="T22" fmla="*/ 187 w 475"/>
                <a:gd name="T23" fmla="*/ 537 h 1235"/>
                <a:gd name="T24" fmla="*/ 182 w 475"/>
                <a:gd name="T25" fmla="*/ 645 h 1235"/>
                <a:gd name="T26" fmla="*/ 190 w 475"/>
                <a:gd name="T27" fmla="*/ 742 h 1235"/>
                <a:gd name="T28" fmla="*/ 220 w 475"/>
                <a:gd name="T29" fmla="*/ 862 h 1235"/>
                <a:gd name="T30" fmla="*/ 276 w 475"/>
                <a:gd name="T31" fmla="*/ 968 h 1235"/>
                <a:gd name="T32" fmla="*/ 324 w 475"/>
                <a:gd name="T33" fmla="*/ 1031 h 1235"/>
                <a:gd name="T34" fmla="*/ 353 w 475"/>
                <a:gd name="T35" fmla="*/ 1075 h 1235"/>
                <a:gd name="T36" fmla="*/ 358 w 475"/>
                <a:gd name="T37" fmla="*/ 1110 h 1235"/>
                <a:gd name="T38" fmla="*/ 331 w 475"/>
                <a:gd name="T39" fmla="*/ 1124 h 1235"/>
                <a:gd name="T40" fmla="*/ 271 w 475"/>
                <a:gd name="T41" fmla="*/ 1132 h 1235"/>
                <a:gd name="T42" fmla="*/ 182 w 475"/>
                <a:gd name="T43" fmla="*/ 1159 h 1235"/>
                <a:gd name="T44" fmla="*/ 113 w 475"/>
                <a:gd name="T45" fmla="*/ 1194 h 1235"/>
                <a:gd name="T46" fmla="*/ 69 w 475"/>
                <a:gd name="T47" fmla="*/ 1235 h 1235"/>
                <a:gd name="T48" fmla="*/ 31 w 475"/>
                <a:gd name="T49" fmla="*/ 1226 h 1235"/>
                <a:gd name="T50" fmla="*/ 0 w 475"/>
                <a:gd name="T51" fmla="*/ 1178 h 1235"/>
                <a:gd name="T52" fmla="*/ 0 w 475"/>
                <a:gd name="T53" fmla="*/ 1137 h 1235"/>
                <a:gd name="T54" fmla="*/ 69 w 475"/>
                <a:gd name="T55" fmla="*/ 1101 h 1235"/>
                <a:gd name="T56" fmla="*/ 187 w 475"/>
                <a:gd name="T57" fmla="*/ 1079 h 1235"/>
                <a:gd name="T58" fmla="*/ 293 w 475"/>
                <a:gd name="T59" fmla="*/ 1066 h 1235"/>
                <a:gd name="T60" fmla="*/ 247 w 475"/>
                <a:gd name="T61" fmla="*/ 1018 h 1235"/>
                <a:gd name="T62" fmla="*/ 216 w 475"/>
                <a:gd name="T63" fmla="*/ 955 h 1235"/>
                <a:gd name="T64" fmla="*/ 177 w 475"/>
                <a:gd name="T65" fmla="*/ 866 h 1235"/>
                <a:gd name="T66" fmla="*/ 134 w 475"/>
                <a:gd name="T67" fmla="*/ 773 h 1235"/>
                <a:gd name="T68" fmla="*/ 122 w 475"/>
                <a:gd name="T69" fmla="*/ 658 h 1235"/>
                <a:gd name="T70" fmla="*/ 117 w 475"/>
                <a:gd name="T71" fmla="*/ 546 h 1235"/>
                <a:gd name="T72" fmla="*/ 147 w 475"/>
                <a:gd name="T73" fmla="*/ 439 h 1235"/>
                <a:gd name="T74" fmla="*/ 204 w 475"/>
                <a:gd name="T75" fmla="*/ 297 h 1235"/>
                <a:gd name="T76" fmla="*/ 247 w 475"/>
                <a:gd name="T77" fmla="*/ 222 h 12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5"/>
                <a:gd name="T118" fmla="*/ 0 h 1235"/>
                <a:gd name="T119" fmla="*/ 475 w 475"/>
                <a:gd name="T120" fmla="*/ 1235 h 12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5" h="1235">
                  <a:moveTo>
                    <a:pt x="247" y="222"/>
                  </a:moveTo>
                  <a:lnTo>
                    <a:pt x="319" y="97"/>
                  </a:lnTo>
                  <a:lnTo>
                    <a:pt x="388" y="0"/>
                  </a:lnTo>
                  <a:lnTo>
                    <a:pt x="439" y="0"/>
                  </a:lnTo>
                  <a:lnTo>
                    <a:pt x="470" y="40"/>
                  </a:lnTo>
                  <a:lnTo>
                    <a:pt x="475" y="106"/>
                  </a:lnTo>
                  <a:lnTo>
                    <a:pt x="432" y="156"/>
                  </a:lnTo>
                  <a:lnTo>
                    <a:pt x="358" y="217"/>
                  </a:lnTo>
                  <a:lnTo>
                    <a:pt x="298" y="288"/>
                  </a:lnTo>
                  <a:lnTo>
                    <a:pt x="237" y="386"/>
                  </a:lnTo>
                  <a:lnTo>
                    <a:pt x="211" y="453"/>
                  </a:lnTo>
                  <a:lnTo>
                    <a:pt x="187" y="537"/>
                  </a:lnTo>
                  <a:lnTo>
                    <a:pt x="182" y="645"/>
                  </a:lnTo>
                  <a:lnTo>
                    <a:pt x="190" y="742"/>
                  </a:lnTo>
                  <a:lnTo>
                    <a:pt x="220" y="862"/>
                  </a:lnTo>
                  <a:lnTo>
                    <a:pt x="276" y="968"/>
                  </a:lnTo>
                  <a:lnTo>
                    <a:pt x="324" y="1031"/>
                  </a:lnTo>
                  <a:lnTo>
                    <a:pt x="353" y="1075"/>
                  </a:lnTo>
                  <a:lnTo>
                    <a:pt x="358" y="1110"/>
                  </a:lnTo>
                  <a:lnTo>
                    <a:pt x="331" y="1124"/>
                  </a:lnTo>
                  <a:lnTo>
                    <a:pt x="271" y="1132"/>
                  </a:lnTo>
                  <a:lnTo>
                    <a:pt x="182" y="1159"/>
                  </a:lnTo>
                  <a:lnTo>
                    <a:pt x="113" y="1194"/>
                  </a:lnTo>
                  <a:lnTo>
                    <a:pt x="69" y="1235"/>
                  </a:lnTo>
                  <a:lnTo>
                    <a:pt x="31" y="1226"/>
                  </a:lnTo>
                  <a:lnTo>
                    <a:pt x="0" y="1178"/>
                  </a:lnTo>
                  <a:lnTo>
                    <a:pt x="0" y="1137"/>
                  </a:lnTo>
                  <a:lnTo>
                    <a:pt x="69" y="1101"/>
                  </a:lnTo>
                  <a:lnTo>
                    <a:pt x="187" y="1079"/>
                  </a:lnTo>
                  <a:lnTo>
                    <a:pt x="293" y="1066"/>
                  </a:lnTo>
                  <a:lnTo>
                    <a:pt x="247" y="1018"/>
                  </a:lnTo>
                  <a:lnTo>
                    <a:pt x="216" y="955"/>
                  </a:lnTo>
                  <a:lnTo>
                    <a:pt x="177" y="866"/>
                  </a:lnTo>
                  <a:lnTo>
                    <a:pt x="134" y="773"/>
                  </a:lnTo>
                  <a:lnTo>
                    <a:pt x="122" y="658"/>
                  </a:lnTo>
                  <a:lnTo>
                    <a:pt x="117" y="546"/>
                  </a:lnTo>
                  <a:lnTo>
                    <a:pt x="147" y="439"/>
                  </a:lnTo>
                  <a:lnTo>
                    <a:pt x="204" y="297"/>
                  </a:lnTo>
                  <a:lnTo>
                    <a:pt x="247" y="2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7"/>
            <p:cNvSpPr>
              <a:spLocks/>
            </p:cNvSpPr>
            <p:nvPr/>
          </p:nvSpPr>
          <p:spPr bwMode="auto">
            <a:xfrm>
              <a:off x="4463" y="144"/>
              <a:ext cx="764" cy="2360"/>
            </a:xfrm>
            <a:custGeom>
              <a:avLst/>
              <a:gdLst>
                <a:gd name="T0" fmla="*/ 15 w 764"/>
                <a:gd name="T1" fmla="*/ 2262 h 1400"/>
                <a:gd name="T2" fmla="*/ 0 w 764"/>
                <a:gd name="T3" fmla="*/ 2163 h 1400"/>
                <a:gd name="T4" fmla="*/ 24 w 764"/>
                <a:gd name="T5" fmla="*/ 2087 h 1400"/>
                <a:gd name="T6" fmla="*/ 88 w 764"/>
                <a:gd name="T7" fmla="*/ 2011 h 1400"/>
                <a:gd name="T8" fmla="*/ 208 w 764"/>
                <a:gd name="T9" fmla="*/ 1868 h 1400"/>
                <a:gd name="T10" fmla="*/ 353 w 764"/>
                <a:gd name="T11" fmla="*/ 1649 h 1400"/>
                <a:gd name="T12" fmla="*/ 431 w 764"/>
                <a:gd name="T13" fmla="*/ 1451 h 1400"/>
                <a:gd name="T14" fmla="*/ 467 w 764"/>
                <a:gd name="T15" fmla="*/ 1344 h 1400"/>
                <a:gd name="T16" fmla="*/ 504 w 764"/>
                <a:gd name="T17" fmla="*/ 1054 h 1400"/>
                <a:gd name="T18" fmla="*/ 497 w 764"/>
                <a:gd name="T19" fmla="*/ 652 h 1400"/>
                <a:gd name="T20" fmla="*/ 482 w 764"/>
                <a:gd name="T21" fmla="*/ 455 h 1400"/>
                <a:gd name="T22" fmla="*/ 473 w 764"/>
                <a:gd name="T23" fmla="*/ 379 h 1400"/>
                <a:gd name="T24" fmla="*/ 326 w 764"/>
                <a:gd name="T25" fmla="*/ 273 h 1400"/>
                <a:gd name="T26" fmla="*/ 322 w 764"/>
                <a:gd name="T27" fmla="*/ 234 h 1400"/>
                <a:gd name="T28" fmla="*/ 337 w 764"/>
                <a:gd name="T29" fmla="*/ 212 h 1400"/>
                <a:gd name="T30" fmla="*/ 473 w 764"/>
                <a:gd name="T31" fmla="*/ 273 h 1400"/>
                <a:gd name="T32" fmla="*/ 504 w 764"/>
                <a:gd name="T33" fmla="*/ 258 h 1400"/>
                <a:gd name="T34" fmla="*/ 420 w 764"/>
                <a:gd name="T35" fmla="*/ 30 h 1400"/>
                <a:gd name="T36" fmla="*/ 431 w 764"/>
                <a:gd name="T37" fmla="*/ 0 h 1400"/>
                <a:gd name="T38" fmla="*/ 462 w 764"/>
                <a:gd name="T39" fmla="*/ 8 h 1400"/>
                <a:gd name="T40" fmla="*/ 539 w 764"/>
                <a:gd name="T41" fmla="*/ 206 h 1400"/>
                <a:gd name="T42" fmla="*/ 561 w 764"/>
                <a:gd name="T43" fmla="*/ 212 h 1400"/>
                <a:gd name="T44" fmla="*/ 602 w 764"/>
                <a:gd name="T45" fmla="*/ 8 h 1400"/>
                <a:gd name="T46" fmla="*/ 628 w 764"/>
                <a:gd name="T47" fmla="*/ 0 h 1400"/>
                <a:gd name="T48" fmla="*/ 639 w 764"/>
                <a:gd name="T49" fmla="*/ 37 h 1400"/>
                <a:gd name="T50" fmla="*/ 607 w 764"/>
                <a:gd name="T51" fmla="*/ 258 h 1400"/>
                <a:gd name="T52" fmla="*/ 618 w 764"/>
                <a:gd name="T53" fmla="*/ 290 h 1400"/>
                <a:gd name="T54" fmla="*/ 742 w 764"/>
                <a:gd name="T55" fmla="*/ 258 h 1400"/>
                <a:gd name="T56" fmla="*/ 764 w 764"/>
                <a:gd name="T57" fmla="*/ 273 h 1400"/>
                <a:gd name="T58" fmla="*/ 758 w 764"/>
                <a:gd name="T59" fmla="*/ 312 h 1400"/>
                <a:gd name="T60" fmla="*/ 591 w 764"/>
                <a:gd name="T61" fmla="*/ 373 h 1400"/>
                <a:gd name="T62" fmla="*/ 576 w 764"/>
                <a:gd name="T63" fmla="*/ 403 h 1400"/>
                <a:gd name="T64" fmla="*/ 561 w 764"/>
                <a:gd name="T65" fmla="*/ 539 h 1400"/>
                <a:gd name="T66" fmla="*/ 561 w 764"/>
                <a:gd name="T67" fmla="*/ 737 h 1400"/>
                <a:gd name="T68" fmla="*/ 565 w 764"/>
                <a:gd name="T69" fmla="*/ 1025 h 1400"/>
                <a:gd name="T70" fmla="*/ 561 w 764"/>
                <a:gd name="T71" fmla="*/ 1291 h 1400"/>
                <a:gd name="T72" fmla="*/ 550 w 764"/>
                <a:gd name="T73" fmla="*/ 1411 h 1400"/>
                <a:gd name="T74" fmla="*/ 467 w 764"/>
                <a:gd name="T75" fmla="*/ 1601 h 1400"/>
                <a:gd name="T76" fmla="*/ 374 w 764"/>
                <a:gd name="T77" fmla="*/ 1799 h 1400"/>
                <a:gd name="T78" fmla="*/ 274 w 764"/>
                <a:gd name="T79" fmla="*/ 2011 h 1400"/>
                <a:gd name="T80" fmla="*/ 191 w 764"/>
                <a:gd name="T81" fmla="*/ 2215 h 1400"/>
                <a:gd name="T82" fmla="*/ 134 w 764"/>
                <a:gd name="T83" fmla="*/ 2330 h 1400"/>
                <a:gd name="T84" fmla="*/ 51 w 764"/>
                <a:gd name="T85" fmla="*/ 2360 h 1400"/>
                <a:gd name="T86" fmla="*/ 15 w 764"/>
                <a:gd name="T87" fmla="*/ 2262 h 14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4"/>
                <a:gd name="T133" fmla="*/ 0 h 1400"/>
                <a:gd name="T134" fmla="*/ 764 w 764"/>
                <a:gd name="T135" fmla="*/ 1400 h 14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4" h="1400">
                  <a:moveTo>
                    <a:pt x="15" y="1342"/>
                  </a:moveTo>
                  <a:lnTo>
                    <a:pt x="0" y="1283"/>
                  </a:lnTo>
                  <a:lnTo>
                    <a:pt x="24" y="1238"/>
                  </a:lnTo>
                  <a:lnTo>
                    <a:pt x="88" y="1193"/>
                  </a:lnTo>
                  <a:lnTo>
                    <a:pt x="208" y="1108"/>
                  </a:lnTo>
                  <a:lnTo>
                    <a:pt x="353" y="978"/>
                  </a:lnTo>
                  <a:lnTo>
                    <a:pt x="431" y="861"/>
                  </a:lnTo>
                  <a:lnTo>
                    <a:pt x="467" y="797"/>
                  </a:lnTo>
                  <a:lnTo>
                    <a:pt x="504" y="625"/>
                  </a:lnTo>
                  <a:lnTo>
                    <a:pt x="497" y="387"/>
                  </a:lnTo>
                  <a:lnTo>
                    <a:pt x="482" y="270"/>
                  </a:lnTo>
                  <a:lnTo>
                    <a:pt x="473" y="225"/>
                  </a:lnTo>
                  <a:lnTo>
                    <a:pt x="326" y="162"/>
                  </a:lnTo>
                  <a:lnTo>
                    <a:pt x="322" y="139"/>
                  </a:lnTo>
                  <a:lnTo>
                    <a:pt x="337" y="126"/>
                  </a:lnTo>
                  <a:lnTo>
                    <a:pt x="473" y="162"/>
                  </a:lnTo>
                  <a:lnTo>
                    <a:pt x="504" y="153"/>
                  </a:lnTo>
                  <a:lnTo>
                    <a:pt x="420" y="18"/>
                  </a:lnTo>
                  <a:lnTo>
                    <a:pt x="431" y="0"/>
                  </a:lnTo>
                  <a:lnTo>
                    <a:pt x="462" y="5"/>
                  </a:lnTo>
                  <a:lnTo>
                    <a:pt x="539" y="122"/>
                  </a:lnTo>
                  <a:lnTo>
                    <a:pt x="561" y="126"/>
                  </a:lnTo>
                  <a:lnTo>
                    <a:pt x="602" y="5"/>
                  </a:lnTo>
                  <a:lnTo>
                    <a:pt x="628" y="0"/>
                  </a:lnTo>
                  <a:lnTo>
                    <a:pt x="639" y="22"/>
                  </a:lnTo>
                  <a:lnTo>
                    <a:pt x="607" y="153"/>
                  </a:lnTo>
                  <a:lnTo>
                    <a:pt x="618" y="172"/>
                  </a:lnTo>
                  <a:lnTo>
                    <a:pt x="742" y="153"/>
                  </a:lnTo>
                  <a:lnTo>
                    <a:pt x="764" y="162"/>
                  </a:lnTo>
                  <a:lnTo>
                    <a:pt x="758" y="185"/>
                  </a:lnTo>
                  <a:lnTo>
                    <a:pt x="591" y="221"/>
                  </a:lnTo>
                  <a:lnTo>
                    <a:pt x="576" y="239"/>
                  </a:lnTo>
                  <a:lnTo>
                    <a:pt x="561" y="320"/>
                  </a:lnTo>
                  <a:lnTo>
                    <a:pt x="561" y="437"/>
                  </a:lnTo>
                  <a:lnTo>
                    <a:pt x="565" y="608"/>
                  </a:lnTo>
                  <a:lnTo>
                    <a:pt x="561" y="766"/>
                  </a:lnTo>
                  <a:lnTo>
                    <a:pt x="550" y="837"/>
                  </a:lnTo>
                  <a:lnTo>
                    <a:pt x="467" y="950"/>
                  </a:lnTo>
                  <a:lnTo>
                    <a:pt x="374" y="1067"/>
                  </a:lnTo>
                  <a:lnTo>
                    <a:pt x="274" y="1193"/>
                  </a:lnTo>
                  <a:lnTo>
                    <a:pt x="191" y="1314"/>
                  </a:lnTo>
                  <a:lnTo>
                    <a:pt x="134" y="1382"/>
                  </a:lnTo>
                  <a:lnTo>
                    <a:pt x="51" y="1400"/>
                  </a:lnTo>
                  <a:lnTo>
                    <a:pt x="15" y="13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8"/>
            <p:cNvSpPr>
              <a:spLocks/>
            </p:cNvSpPr>
            <p:nvPr/>
          </p:nvSpPr>
          <p:spPr bwMode="auto">
            <a:xfrm>
              <a:off x="3314" y="2262"/>
              <a:ext cx="795" cy="1147"/>
            </a:xfrm>
            <a:custGeom>
              <a:avLst/>
              <a:gdLst>
                <a:gd name="T0" fmla="*/ 576 w 795"/>
                <a:gd name="T1" fmla="*/ 112 h 1147"/>
                <a:gd name="T2" fmla="*/ 659 w 795"/>
                <a:gd name="T3" fmla="*/ 30 h 1147"/>
                <a:gd name="T4" fmla="*/ 711 w 795"/>
                <a:gd name="T5" fmla="*/ 0 h 1147"/>
                <a:gd name="T6" fmla="*/ 753 w 795"/>
                <a:gd name="T7" fmla="*/ 5 h 1147"/>
                <a:gd name="T8" fmla="*/ 795 w 795"/>
                <a:gd name="T9" fmla="*/ 30 h 1147"/>
                <a:gd name="T10" fmla="*/ 795 w 795"/>
                <a:gd name="T11" fmla="*/ 81 h 1147"/>
                <a:gd name="T12" fmla="*/ 784 w 795"/>
                <a:gd name="T13" fmla="*/ 152 h 1147"/>
                <a:gd name="T14" fmla="*/ 753 w 795"/>
                <a:gd name="T15" fmla="*/ 203 h 1147"/>
                <a:gd name="T16" fmla="*/ 716 w 795"/>
                <a:gd name="T17" fmla="*/ 224 h 1147"/>
                <a:gd name="T18" fmla="*/ 637 w 795"/>
                <a:gd name="T19" fmla="*/ 255 h 1147"/>
                <a:gd name="T20" fmla="*/ 539 w 795"/>
                <a:gd name="T21" fmla="*/ 327 h 1147"/>
                <a:gd name="T22" fmla="*/ 436 w 795"/>
                <a:gd name="T23" fmla="*/ 438 h 1147"/>
                <a:gd name="T24" fmla="*/ 394 w 795"/>
                <a:gd name="T25" fmla="*/ 529 h 1147"/>
                <a:gd name="T26" fmla="*/ 337 w 795"/>
                <a:gd name="T27" fmla="*/ 637 h 1147"/>
                <a:gd name="T28" fmla="*/ 306 w 795"/>
                <a:gd name="T29" fmla="*/ 718 h 1147"/>
                <a:gd name="T30" fmla="*/ 265 w 795"/>
                <a:gd name="T31" fmla="*/ 820 h 1147"/>
                <a:gd name="T32" fmla="*/ 248 w 795"/>
                <a:gd name="T33" fmla="*/ 897 h 1147"/>
                <a:gd name="T34" fmla="*/ 265 w 795"/>
                <a:gd name="T35" fmla="*/ 973 h 1147"/>
                <a:gd name="T36" fmla="*/ 300 w 795"/>
                <a:gd name="T37" fmla="*/ 1034 h 1147"/>
                <a:gd name="T38" fmla="*/ 315 w 795"/>
                <a:gd name="T39" fmla="*/ 1054 h 1147"/>
                <a:gd name="T40" fmla="*/ 306 w 795"/>
                <a:gd name="T41" fmla="*/ 1075 h 1147"/>
                <a:gd name="T42" fmla="*/ 289 w 795"/>
                <a:gd name="T43" fmla="*/ 1080 h 1147"/>
                <a:gd name="T44" fmla="*/ 228 w 795"/>
                <a:gd name="T45" fmla="*/ 978 h 1147"/>
                <a:gd name="T46" fmla="*/ 212 w 795"/>
                <a:gd name="T47" fmla="*/ 988 h 1147"/>
                <a:gd name="T48" fmla="*/ 228 w 795"/>
                <a:gd name="T49" fmla="*/ 1116 h 1147"/>
                <a:gd name="T50" fmla="*/ 206 w 795"/>
                <a:gd name="T51" fmla="*/ 1126 h 1147"/>
                <a:gd name="T52" fmla="*/ 191 w 795"/>
                <a:gd name="T53" fmla="*/ 1110 h 1147"/>
                <a:gd name="T54" fmla="*/ 181 w 795"/>
                <a:gd name="T55" fmla="*/ 988 h 1147"/>
                <a:gd name="T56" fmla="*/ 160 w 795"/>
                <a:gd name="T57" fmla="*/ 988 h 1147"/>
                <a:gd name="T58" fmla="*/ 160 w 795"/>
                <a:gd name="T59" fmla="*/ 1110 h 1147"/>
                <a:gd name="T60" fmla="*/ 144 w 795"/>
                <a:gd name="T61" fmla="*/ 1147 h 1147"/>
                <a:gd name="T62" fmla="*/ 118 w 795"/>
                <a:gd name="T63" fmla="*/ 1126 h 1147"/>
                <a:gd name="T64" fmla="*/ 140 w 795"/>
                <a:gd name="T65" fmla="*/ 937 h 1147"/>
                <a:gd name="T66" fmla="*/ 129 w 795"/>
                <a:gd name="T67" fmla="*/ 922 h 1147"/>
                <a:gd name="T68" fmla="*/ 72 w 795"/>
                <a:gd name="T69" fmla="*/ 932 h 1147"/>
                <a:gd name="T70" fmla="*/ 9 w 795"/>
                <a:gd name="T71" fmla="*/ 922 h 1147"/>
                <a:gd name="T72" fmla="*/ 0 w 795"/>
                <a:gd name="T73" fmla="*/ 892 h 1147"/>
                <a:gd name="T74" fmla="*/ 46 w 795"/>
                <a:gd name="T75" fmla="*/ 897 h 1147"/>
                <a:gd name="T76" fmla="*/ 107 w 795"/>
                <a:gd name="T77" fmla="*/ 892 h 1147"/>
                <a:gd name="T78" fmla="*/ 171 w 795"/>
                <a:gd name="T79" fmla="*/ 850 h 1147"/>
                <a:gd name="T80" fmla="*/ 265 w 795"/>
                <a:gd name="T81" fmla="*/ 667 h 1147"/>
                <a:gd name="T82" fmla="*/ 322 w 795"/>
                <a:gd name="T83" fmla="*/ 519 h 1147"/>
                <a:gd name="T84" fmla="*/ 372 w 795"/>
                <a:gd name="T85" fmla="*/ 412 h 1147"/>
                <a:gd name="T86" fmla="*/ 436 w 795"/>
                <a:gd name="T87" fmla="*/ 316 h 1147"/>
                <a:gd name="T88" fmla="*/ 503 w 795"/>
                <a:gd name="T89" fmla="*/ 213 h 1147"/>
                <a:gd name="T90" fmla="*/ 545 w 795"/>
                <a:gd name="T91" fmla="*/ 147 h 1147"/>
                <a:gd name="T92" fmla="*/ 576 w 795"/>
                <a:gd name="T93" fmla="*/ 112 h 11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5"/>
                <a:gd name="T142" fmla="*/ 0 h 1147"/>
                <a:gd name="T143" fmla="*/ 795 w 795"/>
                <a:gd name="T144" fmla="*/ 1147 h 11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5" h="1147">
                  <a:moveTo>
                    <a:pt x="576" y="112"/>
                  </a:moveTo>
                  <a:lnTo>
                    <a:pt x="659" y="30"/>
                  </a:lnTo>
                  <a:lnTo>
                    <a:pt x="711" y="0"/>
                  </a:lnTo>
                  <a:lnTo>
                    <a:pt x="753" y="5"/>
                  </a:lnTo>
                  <a:lnTo>
                    <a:pt x="795" y="30"/>
                  </a:lnTo>
                  <a:lnTo>
                    <a:pt x="795" y="81"/>
                  </a:lnTo>
                  <a:lnTo>
                    <a:pt x="784" y="152"/>
                  </a:lnTo>
                  <a:lnTo>
                    <a:pt x="753" y="203"/>
                  </a:lnTo>
                  <a:lnTo>
                    <a:pt x="716" y="224"/>
                  </a:lnTo>
                  <a:lnTo>
                    <a:pt x="637" y="255"/>
                  </a:lnTo>
                  <a:lnTo>
                    <a:pt x="539" y="327"/>
                  </a:lnTo>
                  <a:lnTo>
                    <a:pt x="436" y="438"/>
                  </a:lnTo>
                  <a:lnTo>
                    <a:pt x="394" y="529"/>
                  </a:lnTo>
                  <a:lnTo>
                    <a:pt x="337" y="637"/>
                  </a:lnTo>
                  <a:lnTo>
                    <a:pt x="306" y="718"/>
                  </a:lnTo>
                  <a:lnTo>
                    <a:pt x="265" y="820"/>
                  </a:lnTo>
                  <a:lnTo>
                    <a:pt x="248" y="897"/>
                  </a:lnTo>
                  <a:lnTo>
                    <a:pt x="265" y="973"/>
                  </a:lnTo>
                  <a:lnTo>
                    <a:pt x="300" y="1034"/>
                  </a:lnTo>
                  <a:lnTo>
                    <a:pt x="315" y="1054"/>
                  </a:lnTo>
                  <a:lnTo>
                    <a:pt x="306" y="1075"/>
                  </a:lnTo>
                  <a:lnTo>
                    <a:pt x="289" y="1080"/>
                  </a:lnTo>
                  <a:lnTo>
                    <a:pt x="228" y="978"/>
                  </a:lnTo>
                  <a:lnTo>
                    <a:pt x="212" y="988"/>
                  </a:lnTo>
                  <a:lnTo>
                    <a:pt x="228" y="1116"/>
                  </a:lnTo>
                  <a:lnTo>
                    <a:pt x="206" y="1126"/>
                  </a:lnTo>
                  <a:lnTo>
                    <a:pt x="191" y="1110"/>
                  </a:lnTo>
                  <a:lnTo>
                    <a:pt x="181" y="988"/>
                  </a:lnTo>
                  <a:lnTo>
                    <a:pt x="160" y="988"/>
                  </a:lnTo>
                  <a:lnTo>
                    <a:pt x="160" y="1110"/>
                  </a:lnTo>
                  <a:lnTo>
                    <a:pt x="144" y="1147"/>
                  </a:lnTo>
                  <a:lnTo>
                    <a:pt x="118" y="1126"/>
                  </a:lnTo>
                  <a:lnTo>
                    <a:pt x="140" y="937"/>
                  </a:lnTo>
                  <a:lnTo>
                    <a:pt x="129" y="922"/>
                  </a:lnTo>
                  <a:lnTo>
                    <a:pt x="72" y="932"/>
                  </a:lnTo>
                  <a:lnTo>
                    <a:pt x="9" y="922"/>
                  </a:lnTo>
                  <a:lnTo>
                    <a:pt x="0" y="892"/>
                  </a:lnTo>
                  <a:lnTo>
                    <a:pt x="46" y="897"/>
                  </a:lnTo>
                  <a:lnTo>
                    <a:pt x="107" y="892"/>
                  </a:lnTo>
                  <a:lnTo>
                    <a:pt x="171" y="850"/>
                  </a:lnTo>
                  <a:lnTo>
                    <a:pt x="265" y="667"/>
                  </a:lnTo>
                  <a:lnTo>
                    <a:pt x="322" y="519"/>
                  </a:lnTo>
                  <a:lnTo>
                    <a:pt x="372" y="412"/>
                  </a:lnTo>
                  <a:lnTo>
                    <a:pt x="436" y="316"/>
                  </a:lnTo>
                  <a:lnTo>
                    <a:pt x="503" y="213"/>
                  </a:lnTo>
                  <a:lnTo>
                    <a:pt x="545" y="147"/>
                  </a:lnTo>
                  <a:lnTo>
                    <a:pt x="576" y="1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2" name="AutoShape 9"/>
          <p:cNvSpPr>
            <a:spLocks noChangeArrowheads="1"/>
          </p:cNvSpPr>
          <p:nvPr/>
        </p:nvSpPr>
        <p:spPr bwMode="auto">
          <a:xfrm>
            <a:off x="2211388" y="1290639"/>
            <a:ext cx="5410200" cy="1228725"/>
          </a:xfrm>
          <a:prstGeom prst="wedgeRectCallout">
            <a:avLst>
              <a:gd name="adj1" fmla="val -44102"/>
              <a:gd name="adj2" fmla="val 70769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Times New Roman" panose="02020603050405020304" pitchFamily="18" charset="0"/>
              </a:rPr>
              <a:t>Please feel free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latin typeface="Times New Roman" panose="02020603050405020304" pitchFamily="18" charset="0"/>
              </a:rPr>
              <a:t>to ask questions!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2890" name="Text Box 10"/>
          <p:cNvSpPr txBox="1">
            <a:spLocks noChangeArrowheads="1"/>
          </p:cNvSpPr>
          <p:nvPr/>
        </p:nvSpPr>
        <p:spPr bwMode="auto">
          <a:xfrm>
            <a:off x="2112963" y="3276600"/>
            <a:ext cx="4470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Help me know what people </a:t>
            </a:r>
            <a:br>
              <a:rPr lang="en-US" altLang="en-US" sz="2800">
                <a:latin typeface="Times New Roman" panose="02020603050405020304" pitchFamily="18" charset="0"/>
              </a:rPr>
            </a:br>
            <a:r>
              <a:rPr lang="en-US" altLang="en-US" sz="2800">
                <a:latin typeface="Times New Roman" panose="02020603050405020304" pitchFamily="18" charset="0"/>
              </a:rPr>
              <a:t>   are not understanding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We do have a lot of material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It’s your job to slow me down</a:t>
            </a:r>
          </a:p>
        </p:txBody>
      </p:sp>
    </p:spTree>
    <p:extLst>
      <p:ext uri="{BB962C8B-B14F-4D97-AF65-F5344CB8AC3E}">
        <p14:creationId xmlns:p14="http://schemas.microsoft.com/office/powerpoint/2010/main" val="24499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1E0179-90FA-424E-98A4-86A2BB23E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B1E155-47D0-4211-8E14-CD99D28A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0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369A19-63E1-480F-8DBA-370982887B8E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538F1-1DEF-4790-BDE4-656ECAD899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So you want to be a computer scientist?</a:t>
            </a:r>
            <a:endParaRPr lang="en-CA" altLang="en-US"/>
          </a:p>
        </p:txBody>
      </p:sp>
      <p:pic>
        <p:nvPicPr>
          <p:cNvPr id="31749" name="Picture 3" descr="j01242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6482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9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478D1-8343-4F8D-BA6E-15462805033C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E9244C-8E6D-4AB2-9750-2BBCF108F4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Is your goal to be </a:t>
            </a:r>
            <a:br>
              <a:rPr lang="en-US" altLang="en-US"/>
            </a:br>
            <a:r>
              <a:rPr lang="en-US" altLang="en-US"/>
              <a:t>a mundane programmer? </a:t>
            </a:r>
            <a:endParaRPr lang="en-CA" altLang="en-US"/>
          </a:p>
        </p:txBody>
      </p:sp>
      <p:pic>
        <p:nvPicPr>
          <p:cNvPr id="33797" name="Picture 3" descr="j0124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466248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8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35F323-9D02-4314-B479-B4A7DF14D19D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2A3D50-0C55-437E-BACE-1F01EDADF4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23622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Times New Roman" panose="02020603050405020304" pitchFamily="18" charset="0"/>
              </a:rPr>
              <a:t>Or a great leader and thinker?</a:t>
            </a:r>
            <a:endParaRPr lang="en-CA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5" name="Picture 3" descr="bs015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828800"/>
            <a:ext cx="43719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600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481CE6-A6BE-429B-82B6-B07E3BBEA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84C16-DB5D-4BF6-9DCC-08ECF281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4FEF05-54BA-478B-81F7-0A1C9E38058F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D995F4-6CC8-4D0D-B215-3966D44536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Boss assigns task:</a:t>
            </a:r>
            <a:endParaRPr lang="en-US" altLang="en-US" dirty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7924800" cy="1809750"/>
          </a:xfrm>
        </p:spPr>
        <p:txBody>
          <a:bodyPr/>
          <a:lstStyle/>
          <a:p>
            <a:pPr lvl="1" eaLnBrk="1" hangingPunct="1"/>
            <a:r>
              <a:rPr lang="en-US" altLang="en-US"/>
              <a:t>Given today’s prices of pork, grain, sawdust, …</a:t>
            </a:r>
          </a:p>
          <a:p>
            <a:pPr lvl="1" eaLnBrk="1" hangingPunct="1"/>
            <a:r>
              <a:rPr lang="en-US" altLang="en-US"/>
              <a:t>Given constraints on what constitutes a hotdog.</a:t>
            </a:r>
          </a:p>
          <a:p>
            <a:pPr lvl="1" eaLnBrk="1" hangingPunct="1"/>
            <a:r>
              <a:rPr lang="en-US" altLang="en-US"/>
              <a:t>Make the </a:t>
            </a:r>
            <a:r>
              <a:rPr lang="en-US" altLang="en-US">
                <a:solidFill>
                  <a:srgbClr val="FF0000"/>
                </a:solidFill>
              </a:rPr>
              <a:t>cheapest</a:t>
            </a:r>
            <a:r>
              <a:rPr lang="en-US" altLang="en-US"/>
              <a:t> hotdog.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37894" name="Picture 4" descr="j0251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5594"/>
            <a:ext cx="18176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5" descr="j03045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732214"/>
            <a:ext cx="18589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5174" name="Text Box 6"/>
          <p:cNvSpPr txBox="1">
            <a:spLocks noChangeArrowheads="1"/>
          </p:cNvSpPr>
          <p:nvPr/>
        </p:nvSpPr>
        <p:spPr bwMode="auto">
          <a:xfrm>
            <a:off x="2734470" y="5679073"/>
            <a:ext cx="6251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Everyday industry asks these questions.</a:t>
            </a:r>
            <a:endParaRPr lang="en-CA" altLang="en-US" sz="3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Instructor: Dr. </a:t>
            </a:r>
            <a:r>
              <a:rPr lang="en-US" dirty="0" err="1"/>
              <a:t>Chengwei</a:t>
            </a:r>
            <a:r>
              <a:rPr lang="en-US" dirty="0"/>
              <a:t> Lei </a:t>
            </a:r>
          </a:p>
          <a:p>
            <a:r>
              <a:rPr lang="en-US" dirty="0"/>
              <a:t>Office: Science III 339</a:t>
            </a:r>
          </a:p>
          <a:p>
            <a:r>
              <a:rPr lang="en-US" dirty="0"/>
              <a:t>Phone: (661) 654-2102 </a:t>
            </a:r>
          </a:p>
          <a:p>
            <a:r>
              <a:rPr lang="en-US" dirty="0"/>
              <a:t>E-mail: clei@csub.edu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</a:t>
            </a:r>
          </a:p>
        </p:txBody>
      </p:sp>
    </p:spTree>
    <p:extLst>
      <p:ext uri="{BB962C8B-B14F-4D97-AF65-F5344CB8AC3E}">
        <p14:creationId xmlns:p14="http://schemas.microsoft.com/office/powerpoint/2010/main" val="174257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3A2BE-1B26-428C-A99D-F235B52C0D5A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6255FD-5408-4258-A89C-F177C4755BB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Um? Tell me what to code.</a:t>
            </a: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6613525" y="5453064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>
              <a:latin typeface="Times New Roman" panose="02020603050405020304" pitchFamily="18" charset="0"/>
            </a:endParaRPr>
          </a:p>
        </p:txBody>
      </p:sp>
      <p:sp>
        <p:nvSpPr>
          <p:cNvPr id="777220" name="Text Box 4"/>
          <p:cNvSpPr txBox="1">
            <a:spLocks noChangeArrowheads="1"/>
          </p:cNvSpPr>
          <p:nvPr/>
        </p:nvSpPr>
        <p:spPr bwMode="auto">
          <a:xfrm>
            <a:off x="1946275" y="5334001"/>
            <a:ext cx="8616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With more sophisticated software engineering systems,</a:t>
            </a:r>
            <a:br>
              <a:rPr lang="en-US" altLang="en-US" sz="3000" dirty="0">
                <a:latin typeface="Times New Roman" panose="02020603050405020304" pitchFamily="18" charset="0"/>
              </a:rPr>
            </a:br>
            <a:r>
              <a:rPr lang="en-US" altLang="en-US" sz="3000" dirty="0">
                <a:latin typeface="Times New Roman" panose="02020603050405020304" pitchFamily="18" charset="0"/>
              </a:rPr>
              <a:t>the demand for mundane programmers will diminish.</a:t>
            </a:r>
            <a:endParaRPr lang="en-CA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399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answer:</a:t>
            </a:r>
            <a:endParaRPr lang="en-CA" altLang="en-US"/>
          </a:p>
        </p:txBody>
      </p:sp>
      <p:pic>
        <p:nvPicPr>
          <p:cNvPr id="39944" name="Picture 6" descr="j0124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1"/>
            <a:ext cx="2819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21D053-280D-496A-9A0E-80462CF23ED7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ECED44-2C6B-463E-817E-963B1BD5E1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answer:</a:t>
            </a:r>
            <a:endParaRPr lang="en-CA" altLang="en-US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 learned this great algorithm that will work.</a:t>
            </a:r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3611644" y="3351214"/>
            <a:ext cx="4541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Soon all known algorithms </a:t>
            </a:r>
            <a:br>
              <a:rPr lang="en-US" altLang="en-US" sz="3000" dirty="0">
                <a:latin typeface="Times New Roman" panose="02020603050405020304" pitchFamily="18" charset="0"/>
              </a:rPr>
            </a:br>
            <a:r>
              <a:rPr lang="en-US" altLang="en-US" sz="3000" dirty="0">
                <a:latin typeface="Times New Roman" panose="02020603050405020304" pitchFamily="18" charset="0"/>
              </a:rPr>
              <a:t>will be available in libraries.</a:t>
            </a:r>
            <a:endParaRPr lang="en-CA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3611644" y="4662489"/>
            <a:ext cx="48117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Your boss might change his mind. He now wants to make the most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profitable</a:t>
            </a:r>
            <a:r>
              <a:rPr lang="en-US" altLang="en-US" sz="3000" dirty="0">
                <a:latin typeface="Times New Roman" panose="02020603050405020304" pitchFamily="18" charset="0"/>
              </a:rPr>
              <a:t> hotdogs.</a:t>
            </a:r>
            <a:endParaRPr lang="en-CA" altLang="en-US" sz="3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1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8" grpId="0" autoUpdateAnimBg="0"/>
      <p:bldP spid="77927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AFCBCA-D993-4AF4-9D10-61E0629460AB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C4129F-7EB3-420E-9881-A4C042EFDE9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answer:</a:t>
            </a:r>
            <a:endParaRPr lang="en-CA" altLang="en-US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 can develop a new algorithm for you.</a:t>
            </a:r>
            <a:endParaRPr lang="en-CA" altLang="en-US"/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6399214" y="3581401"/>
            <a:ext cx="3659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</a:rPr>
              <a:t>Great thinkers </a:t>
            </a:r>
            <a:br>
              <a:rPr lang="en-US" altLang="en-US" sz="3000">
                <a:latin typeface="Times New Roman" panose="02020603050405020304" pitchFamily="18" charset="0"/>
              </a:rPr>
            </a:br>
            <a:r>
              <a:rPr lang="en-US" altLang="en-US" sz="3000">
                <a:latin typeface="Times New Roman" panose="02020603050405020304" pitchFamily="18" charset="0"/>
              </a:rPr>
              <a:t>will always be needed.</a:t>
            </a:r>
            <a:endParaRPr lang="en-CA" altLang="en-US" sz="3000">
              <a:latin typeface="Times New Roman" panose="02020603050405020304" pitchFamily="18" charset="0"/>
            </a:endParaRPr>
          </a:p>
        </p:txBody>
      </p:sp>
      <p:pic>
        <p:nvPicPr>
          <p:cNvPr id="44039" name="Picture 5" descr="bs015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681288"/>
            <a:ext cx="3503612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1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C1E86C-DF5F-478D-A296-2F1E82000710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5B321-C25A-46EA-8495-F64E9FC492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How do I become a great thinker?</a:t>
            </a:r>
          </a:p>
          <a:p>
            <a:pPr algn="ctr"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Maybe I’ll never be…</a:t>
            </a:r>
          </a:p>
        </p:txBody>
      </p:sp>
    </p:spTree>
    <p:extLst>
      <p:ext uri="{BB962C8B-B14F-4D97-AF65-F5344CB8AC3E}">
        <p14:creationId xmlns:p14="http://schemas.microsoft.com/office/powerpoint/2010/main" val="137711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E9C2D6-260D-42AB-96F5-80BDA1F1CF57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02EB7-C1DC-454B-A675-14EFAC1E817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Learn from the classical problems</a:t>
            </a:r>
          </a:p>
        </p:txBody>
      </p:sp>
    </p:spTree>
    <p:extLst>
      <p:ext uri="{BB962C8B-B14F-4D97-AF65-F5344CB8AC3E}">
        <p14:creationId xmlns:p14="http://schemas.microsoft.com/office/powerpoint/2010/main" val="2141538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BF12-7631-4C72-8F19-75388FD7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75E69-96F7-43BD-B402-D3AE006B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8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F29430-E396-4DB4-BEB9-35A5BABA5519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429E90-2B08-4664-8BC9-99EEB3A4E7F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Shortest path</a:t>
            </a:r>
          </a:p>
        </p:txBody>
      </p:sp>
      <p:pic>
        <p:nvPicPr>
          <p:cNvPr id="501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Oval 9"/>
          <p:cNvSpPr>
            <a:spLocks noChangeArrowheads="1"/>
          </p:cNvSpPr>
          <p:nvPr/>
        </p:nvSpPr>
        <p:spPr bwMode="auto">
          <a:xfrm>
            <a:off x="2057400" y="39624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Start</a:t>
            </a:r>
          </a:p>
        </p:txBody>
      </p:sp>
      <p:sp>
        <p:nvSpPr>
          <p:cNvPr id="50183" name="Oval 10"/>
          <p:cNvSpPr>
            <a:spLocks noChangeArrowheads="1"/>
          </p:cNvSpPr>
          <p:nvPr/>
        </p:nvSpPr>
        <p:spPr bwMode="auto">
          <a:xfrm>
            <a:off x="9448800" y="23622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end</a:t>
            </a:r>
          </a:p>
        </p:txBody>
      </p:sp>
      <p:sp>
        <p:nvSpPr>
          <p:cNvPr id="50184" name="Freeform 13"/>
          <p:cNvSpPr>
            <a:spLocks/>
          </p:cNvSpPr>
          <p:nvPr/>
        </p:nvSpPr>
        <p:spPr bwMode="auto">
          <a:xfrm>
            <a:off x="2657475" y="2835275"/>
            <a:ext cx="6858000" cy="1614488"/>
          </a:xfrm>
          <a:custGeom>
            <a:avLst/>
            <a:gdLst>
              <a:gd name="T0" fmla="*/ 0 w 4320"/>
              <a:gd name="T1" fmla="*/ 1343025 h 1017"/>
              <a:gd name="T2" fmla="*/ 119063 w 4320"/>
              <a:gd name="T3" fmla="*/ 1352550 h 1017"/>
              <a:gd name="T4" fmla="*/ 338138 w 4320"/>
              <a:gd name="T5" fmla="*/ 1335088 h 1017"/>
              <a:gd name="T6" fmla="*/ 549275 w 4320"/>
              <a:gd name="T7" fmla="*/ 1343025 h 1017"/>
              <a:gd name="T8" fmla="*/ 831850 w 4320"/>
              <a:gd name="T9" fmla="*/ 1362075 h 1017"/>
              <a:gd name="T10" fmla="*/ 1060450 w 4320"/>
              <a:gd name="T11" fmla="*/ 1452563 h 1017"/>
              <a:gd name="T12" fmla="*/ 1444625 w 4320"/>
              <a:gd name="T13" fmla="*/ 1462088 h 1017"/>
              <a:gd name="T14" fmla="*/ 1536700 w 4320"/>
              <a:gd name="T15" fmla="*/ 1481138 h 1017"/>
              <a:gd name="T16" fmla="*/ 1646238 w 4320"/>
              <a:gd name="T17" fmla="*/ 1498600 h 1017"/>
              <a:gd name="T18" fmla="*/ 1811338 w 4320"/>
              <a:gd name="T19" fmla="*/ 1535113 h 1017"/>
              <a:gd name="T20" fmla="*/ 1911350 w 4320"/>
              <a:gd name="T21" fmla="*/ 1563688 h 1017"/>
              <a:gd name="T22" fmla="*/ 1938338 w 4320"/>
              <a:gd name="T23" fmla="*/ 1581150 h 1017"/>
              <a:gd name="T24" fmla="*/ 2030413 w 4320"/>
              <a:gd name="T25" fmla="*/ 1590675 h 1017"/>
              <a:gd name="T26" fmla="*/ 3273425 w 4320"/>
              <a:gd name="T27" fmla="*/ 1563688 h 1017"/>
              <a:gd name="T28" fmla="*/ 3382963 w 4320"/>
              <a:gd name="T29" fmla="*/ 1517650 h 1017"/>
              <a:gd name="T30" fmla="*/ 3648075 w 4320"/>
              <a:gd name="T31" fmla="*/ 1408113 h 1017"/>
              <a:gd name="T32" fmla="*/ 3730625 w 4320"/>
              <a:gd name="T33" fmla="*/ 1371600 h 1017"/>
              <a:gd name="T34" fmla="*/ 3868738 w 4320"/>
              <a:gd name="T35" fmla="*/ 1325563 h 1017"/>
              <a:gd name="T36" fmla="*/ 3922713 w 4320"/>
              <a:gd name="T37" fmla="*/ 1289050 h 1017"/>
              <a:gd name="T38" fmla="*/ 3951288 w 4320"/>
              <a:gd name="T39" fmla="*/ 1270000 h 1017"/>
              <a:gd name="T40" fmla="*/ 4005263 w 4320"/>
              <a:gd name="T41" fmla="*/ 1196975 h 1017"/>
              <a:gd name="T42" fmla="*/ 4243388 w 4320"/>
              <a:gd name="T43" fmla="*/ 1014413 h 1017"/>
              <a:gd name="T44" fmla="*/ 4325938 w 4320"/>
              <a:gd name="T45" fmla="*/ 958850 h 1017"/>
              <a:gd name="T46" fmla="*/ 4710113 w 4320"/>
              <a:gd name="T47" fmla="*/ 712788 h 1017"/>
              <a:gd name="T48" fmla="*/ 5148263 w 4320"/>
              <a:gd name="T49" fmla="*/ 649288 h 1017"/>
              <a:gd name="T50" fmla="*/ 5257800 w 4320"/>
              <a:gd name="T51" fmla="*/ 657225 h 1017"/>
              <a:gd name="T52" fmla="*/ 5395913 w 4320"/>
              <a:gd name="T53" fmla="*/ 676275 h 1017"/>
              <a:gd name="T54" fmla="*/ 5495925 w 4320"/>
              <a:gd name="T55" fmla="*/ 584200 h 1017"/>
              <a:gd name="T56" fmla="*/ 5551488 w 4320"/>
              <a:gd name="T57" fmla="*/ 547688 h 1017"/>
              <a:gd name="T58" fmla="*/ 5651500 w 4320"/>
              <a:gd name="T59" fmla="*/ 438150 h 1017"/>
              <a:gd name="T60" fmla="*/ 5761038 w 4320"/>
              <a:gd name="T61" fmla="*/ 309563 h 1017"/>
              <a:gd name="T62" fmla="*/ 5780088 w 4320"/>
              <a:gd name="T63" fmla="*/ 236538 h 1017"/>
              <a:gd name="T64" fmla="*/ 5962650 w 4320"/>
              <a:gd name="T65" fmla="*/ 173038 h 1017"/>
              <a:gd name="T66" fmla="*/ 6172200 w 4320"/>
              <a:gd name="T67" fmla="*/ 136525 h 1017"/>
              <a:gd name="T68" fmla="*/ 6364288 w 4320"/>
              <a:gd name="T69" fmla="*/ 117475 h 1017"/>
              <a:gd name="T70" fmla="*/ 6721475 w 4320"/>
              <a:gd name="T71" fmla="*/ 80963 h 1017"/>
              <a:gd name="T72" fmla="*/ 6811963 w 4320"/>
              <a:gd name="T73" fmla="*/ 36513 h 1017"/>
              <a:gd name="T74" fmla="*/ 6858000 w 4320"/>
              <a:gd name="T75" fmla="*/ 0 h 10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320"/>
              <a:gd name="T115" fmla="*/ 0 h 1017"/>
              <a:gd name="T116" fmla="*/ 4320 w 4320"/>
              <a:gd name="T117" fmla="*/ 1017 h 10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320" h="1017">
                <a:moveTo>
                  <a:pt x="0" y="846"/>
                </a:moveTo>
                <a:cubicBezTo>
                  <a:pt x="25" y="848"/>
                  <a:pt x="50" y="853"/>
                  <a:pt x="75" y="852"/>
                </a:cubicBezTo>
                <a:cubicBezTo>
                  <a:pt x="121" y="851"/>
                  <a:pt x="213" y="841"/>
                  <a:pt x="213" y="841"/>
                </a:cubicBezTo>
                <a:cubicBezTo>
                  <a:pt x="257" y="843"/>
                  <a:pt x="302" y="844"/>
                  <a:pt x="346" y="846"/>
                </a:cubicBezTo>
                <a:cubicBezTo>
                  <a:pt x="405" y="849"/>
                  <a:pt x="524" y="858"/>
                  <a:pt x="524" y="858"/>
                </a:cubicBezTo>
                <a:cubicBezTo>
                  <a:pt x="592" y="899"/>
                  <a:pt x="587" y="907"/>
                  <a:pt x="668" y="915"/>
                </a:cubicBezTo>
                <a:cubicBezTo>
                  <a:pt x="747" y="913"/>
                  <a:pt x="833" y="894"/>
                  <a:pt x="910" y="921"/>
                </a:cubicBezTo>
                <a:cubicBezTo>
                  <a:pt x="942" y="913"/>
                  <a:pt x="941" y="920"/>
                  <a:pt x="968" y="933"/>
                </a:cubicBezTo>
                <a:cubicBezTo>
                  <a:pt x="984" y="941"/>
                  <a:pt x="1032" y="943"/>
                  <a:pt x="1037" y="944"/>
                </a:cubicBezTo>
                <a:cubicBezTo>
                  <a:pt x="1071" y="956"/>
                  <a:pt x="1106" y="960"/>
                  <a:pt x="1141" y="967"/>
                </a:cubicBezTo>
                <a:cubicBezTo>
                  <a:pt x="1141" y="967"/>
                  <a:pt x="1192" y="979"/>
                  <a:pt x="1204" y="985"/>
                </a:cubicBezTo>
                <a:cubicBezTo>
                  <a:pt x="1210" y="988"/>
                  <a:pt x="1214" y="995"/>
                  <a:pt x="1221" y="996"/>
                </a:cubicBezTo>
                <a:cubicBezTo>
                  <a:pt x="1240" y="1000"/>
                  <a:pt x="1260" y="1000"/>
                  <a:pt x="1279" y="1002"/>
                </a:cubicBezTo>
                <a:cubicBezTo>
                  <a:pt x="1540" y="986"/>
                  <a:pt x="1803" y="1017"/>
                  <a:pt x="2062" y="985"/>
                </a:cubicBezTo>
                <a:cubicBezTo>
                  <a:pt x="2084" y="970"/>
                  <a:pt x="2106" y="965"/>
                  <a:pt x="2131" y="956"/>
                </a:cubicBezTo>
                <a:cubicBezTo>
                  <a:pt x="2164" y="923"/>
                  <a:pt x="2253" y="893"/>
                  <a:pt x="2298" y="887"/>
                </a:cubicBezTo>
                <a:cubicBezTo>
                  <a:pt x="2317" y="881"/>
                  <a:pt x="2331" y="870"/>
                  <a:pt x="2350" y="864"/>
                </a:cubicBezTo>
                <a:cubicBezTo>
                  <a:pt x="2377" y="846"/>
                  <a:pt x="2407" y="845"/>
                  <a:pt x="2437" y="835"/>
                </a:cubicBezTo>
                <a:cubicBezTo>
                  <a:pt x="2448" y="827"/>
                  <a:pt x="2460" y="820"/>
                  <a:pt x="2471" y="812"/>
                </a:cubicBezTo>
                <a:cubicBezTo>
                  <a:pt x="2477" y="808"/>
                  <a:pt x="2489" y="800"/>
                  <a:pt x="2489" y="800"/>
                </a:cubicBezTo>
                <a:cubicBezTo>
                  <a:pt x="2496" y="777"/>
                  <a:pt x="2504" y="768"/>
                  <a:pt x="2523" y="754"/>
                </a:cubicBezTo>
                <a:cubicBezTo>
                  <a:pt x="2549" y="717"/>
                  <a:pt x="2628" y="655"/>
                  <a:pt x="2673" y="639"/>
                </a:cubicBezTo>
                <a:cubicBezTo>
                  <a:pt x="2690" y="622"/>
                  <a:pt x="2707" y="620"/>
                  <a:pt x="2725" y="604"/>
                </a:cubicBezTo>
                <a:cubicBezTo>
                  <a:pt x="2797" y="540"/>
                  <a:pt x="2875" y="480"/>
                  <a:pt x="2967" y="449"/>
                </a:cubicBezTo>
                <a:cubicBezTo>
                  <a:pt x="3046" y="396"/>
                  <a:pt x="3152" y="413"/>
                  <a:pt x="3243" y="409"/>
                </a:cubicBezTo>
                <a:cubicBezTo>
                  <a:pt x="3268" y="400"/>
                  <a:pt x="3288" y="407"/>
                  <a:pt x="3312" y="414"/>
                </a:cubicBezTo>
                <a:cubicBezTo>
                  <a:pt x="3363" y="447"/>
                  <a:pt x="3339" y="436"/>
                  <a:pt x="3399" y="426"/>
                </a:cubicBezTo>
                <a:cubicBezTo>
                  <a:pt x="3427" y="416"/>
                  <a:pt x="3439" y="386"/>
                  <a:pt x="3462" y="368"/>
                </a:cubicBezTo>
                <a:cubicBezTo>
                  <a:pt x="3473" y="359"/>
                  <a:pt x="3485" y="353"/>
                  <a:pt x="3497" y="345"/>
                </a:cubicBezTo>
                <a:cubicBezTo>
                  <a:pt x="3517" y="332"/>
                  <a:pt x="3545" y="291"/>
                  <a:pt x="3560" y="276"/>
                </a:cubicBezTo>
                <a:cubicBezTo>
                  <a:pt x="3586" y="250"/>
                  <a:pt x="3598" y="217"/>
                  <a:pt x="3629" y="195"/>
                </a:cubicBezTo>
                <a:cubicBezTo>
                  <a:pt x="3634" y="180"/>
                  <a:pt x="3634" y="163"/>
                  <a:pt x="3641" y="149"/>
                </a:cubicBezTo>
                <a:cubicBezTo>
                  <a:pt x="3661" y="110"/>
                  <a:pt x="3724" y="112"/>
                  <a:pt x="3756" y="109"/>
                </a:cubicBezTo>
                <a:cubicBezTo>
                  <a:pt x="3798" y="94"/>
                  <a:pt x="3844" y="91"/>
                  <a:pt x="3888" y="86"/>
                </a:cubicBezTo>
                <a:cubicBezTo>
                  <a:pt x="3940" y="69"/>
                  <a:pt x="3893" y="83"/>
                  <a:pt x="4009" y="74"/>
                </a:cubicBezTo>
                <a:cubicBezTo>
                  <a:pt x="4084" y="68"/>
                  <a:pt x="4160" y="61"/>
                  <a:pt x="4234" y="51"/>
                </a:cubicBezTo>
                <a:cubicBezTo>
                  <a:pt x="4259" y="44"/>
                  <a:pt x="4272" y="42"/>
                  <a:pt x="4291" y="23"/>
                </a:cubicBezTo>
                <a:cubicBezTo>
                  <a:pt x="4297" y="4"/>
                  <a:pt x="4299" y="0"/>
                  <a:pt x="432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9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E4EB1-75E1-4DA6-9541-1A5C6198F475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4AD0B6-EEC8-4A19-B67E-9472CF72B2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Traveling salesman problem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47863"/>
            <a:ext cx="66294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122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25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DC0F3-2317-4FC2-BFB5-366E47153FE1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6D3578-B01D-4FAE-8BFA-34A734263C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Knapsack problem</a:t>
            </a:r>
          </a:p>
        </p:txBody>
      </p:sp>
      <p:pic>
        <p:nvPicPr>
          <p:cNvPr id="54277" name="Picture 5" descr="486px-Knaps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665288"/>
            <a:ext cx="5554663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600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3EBA57-8F76-4C36-92BA-490F2B58BFE6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DFC3FB-43D9-476F-A7F4-8DE7D7687E2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/>
              <a:t>There is only a handful of classical problems. </a:t>
            </a:r>
          </a:p>
          <a:p>
            <a:pPr lvl="1" eaLnBrk="1" hangingPunct="1"/>
            <a:r>
              <a:rPr lang="en-US" altLang="en-US" sz="2400" dirty="0"/>
              <a:t>Nice algorithms have been designed for them</a:t>
            </a:r>
          </a:p>
          <a:p>
            <a:pPr eaLnBrk="1" hangingPunct="1"/>
            <a:r>
              <a:rPr lang="en-US" altLang="en-US" sz="2800" dirty="0"/>
              <a:t>If you know how to solve a classical problem (e.g., the shortest-path problem), you can use it to do a lot of different things</a:t>
            </a:r>
          </a:p>
          <a:p>
            <a:pPr lvl="1" eaLnBrk="1" hangingPunct="1"/>
            <a:r>
              <a:rPr lang="en-US" altLang="en-US" sz="2400" dirty="0"/>
              <a:t>Abstract ideas from the classical problems</a:t>
            </a:r>
          </a:p>
          <a:p>
            <a:pPr lvl="1" eaLnBrk="1" hangingPunct="1"/>
            <a:r>
              <a:rPr lang="en-US" altLang="en-US" sz="2400" dirty="0"/>
              <a:t>Map your boss’ requirement to a classical problem</a:t>
            </a:r>
          </a:p>
          <a:p>
            <a:pPr lvl="1" eaLnBrk="1" hangingPunct="1"/>
            <a:r>
              <a:rPr lang="en-US" altLang="en-US" sz="2400" dirty="0"/>
              <a:t>Solve with classical algorithms</a:t>
            </a:r>
          </a:p>
          <a:p>
            <a:pPr lvl="1" eaLnBrk="1" hangingPunct="1"/>
            <a:r>
              <a:rPr lang="en-US" altLang="en-US" sz="2400" dirty="0"/>
              <a:t>Modify it if needed</a:t>
            </a:r>
          </a:p>
        </p:txBody>
      </p:sp>
    </p:spTree>
    <p:extLst>
      <p:ext uri="{BB962C8B-B14F-4D97-AF65-F5344CB8AC3E}">
        <p14:creationId xmlns:p14="http://schemas.microsoft.com/office/powerpoint/2010/main" val="8587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LEI, </a:t>
            </a:r>
            <a:r>
              <a:rPr lang="en-US" altLang="ja-JP" dirty="0" err="1"/>
              <a:t>Chengwei</a:t>
            </a:r>
            <a:r>
              <a:rPr lang="en-US" altLang="ja-JP" dirty="0"/>
              <a:t> (</a:t>
            </a:r>
            <a:r>
              <a:rPr lang="ja-JP" altLang="en-US" dirty="0"/>
              <a:t>雷程炜</a:t>
            </a:r>
            <a:r>
              <a:rPr lang="en-US" altLang="ja-JP" dirty="0"/>
              <a:t>) received his Ph.D. in July 2014 from the Department of Computer Science in The University of Texas at San Antonio</a:t>
            </a:r>
          </a:p>
          <a:p>
            <a:endParaRPr lang="en-US" altLang="ja-JP" dirty="0"/>
          </a:p>
          <a:p>
            <a:r>
              <a:rPr lang="en-US" altLang="ja-JP" dirty="0"/>
              <a:t>His research interests lie in the broad area of b</a:t>
            </a:r>
            <a:r>
              <a:rPr lang="en-US" dirty="0"/>
              <a:t>ioinformatics, large scale data mining, network topology analysis, and clustering problems. </a:t>
            </a:r>
            <a:endParaRPr lang="en-US" altLang="ja-JP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2174415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08DB42-128A-415C-ABC0-E717E9256232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287C2F-9B6A-42EB-B4C1-04488E4933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if you can NOT map your boss’ requirement to any existing classical problem?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How to design an algorithm by yourself?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Learn some meta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 meta algorithm is a class of algorithms for solving similar abstract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There is only a handful of them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E.g. divide and conquer, greedy algorithm, dynamic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Learn the ideas behind the meta algorithms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Design a concrete algorithm for your task</a:t>
            </a:r>
          </a:p>
        </p:txBody>
      </p:sp>
    </p:spTree>
    <p:extLst>
      <p:ext uri="{BB962C8B-B14F-4D97-AF65-F5344CB8AC3E}">
        <p14:creationId xmlns:p14="http://schemas.microsoft.com/office/powerpoint/2010/main" val="21353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41ED-D3BC-4E70-A3A6-762FCAD70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CB975B-8636-2E19-6F91-B302A695BEDC}"/>
              </a:ext>
            </a:extLst>
          </p:cNvPr>
          <p:cNvSpPr txBox="1">
            <a:spLocks noChangeArrowheads="1"/>
          </p:cNvSpPr>
          <p:nvPr/>
        </p:nvSpPr>
        <p:spPr>
          <a:xfrm>
            <a:off x="2745705" y="250366"/>
            <a:ext cx="8911687" cy="128089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/>
              <a:t>What is an algorithm?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5803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E5C-4C6A-455B-892D-92BD573B39D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5705" y="250366"/>
            <a:ext cx="8911687" cy="128089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dirty="0"/>
              <a:t>What is an algorithm?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686800" cy="513397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2800" dirty="0"/>
              <a:t>An </a:t>
            </a:r>
            <a:r>
              <a:rPr lang="en-US" altLang="en-US" sz="2800" i="1" u="sng" dirty="0"/>
              <a:t>algorithm</a:t>
            </a:r>
            <a:r>
              <a:rPr lang="en-US" altLang="en-US" sz="2800" dirty="0"/>
              <a:t> is a sequence of unambiguous instructions for solving a problem, i.e., for obtaining a required output for any legitimate input in a finite amount of time.</a:t>
            </a:r>
            <a:br>
              <a:rPr lang="en-US" altLang="en-US" sz="2800" dirty="0"/>
            </a:br>
            <a:br>
              <a:rPr lang="en-US" altLang="en-US" sz="2800" dirty="0"/>
            </a:br>
            <a:endParaRPr lang="en-US" altLang="en-US" sz="2800" dirty="0"/>
          </a:p>
          <a:p>
            <a:pPr>
              <a:buFont typeface="Monotype Sorts" pitchFamily="2" charset="2"/>
              <a:buNone/>
            </a:pPr>
            <a:endParaRPr lang="en-US" altLang="en-US" sz="2800" dirty="0"/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4810125" y="5334000"/>
            <a:ext cx="27432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solidFill>
                  <a:schemeClr val="bg2"/>
                </a:solidFill>
              </a:rPr>
              <a:t>“</a:t>
            </a:r>
            <a:r>
              <a:rPr lang="en-US" altLang="en-US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>
            <a:off x="6105525" y="3657600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6105525" y="4876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5495926" y="3124200"/>
            <a:ext cx="1198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problem</a:t>
            </a: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5491163" y="4267200"/>
            <a:ext cx="12458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algorithm</a:t>
            </a: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2438401" y="5486400"/>
            <a:ext cx="1198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8534401" y="5486400"/>
            <a:ext cx="1198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>
            <a:off x="3581400" y="57912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0" name="Line 20"/>
          <p:cNvSpPr>
            <a:spLocks noChangeShapeType="1"/>
          </p:cNvSpPr>
          <p:nvPr/>
        </p:nvSpPr>
        <p:spPr bwMode="auto">
          <a:xfrm>
            <a:off x="7543800" y="57912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0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4769F4-2386-44B9-9C42-E3E217B4ACD0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CE9A17-9015-49E8-B190-821F3BA395E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an algorithm?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Algorithms are the ideas behind computer programs.</a:t>
            </a:r>
          </a:p>
          <a:p>
            <a:pPr eaLnBrk="1" hangingPunct="1"/>
            <a:r>
              <a:rPr lang="en-US" altLang="en-US"/>
              <a:t>An algorithm is the thing that stays the same regardless of programming language and the computing hardware</a:t>
            </a:r>
          </a:p>
        </p:txBody>
      </p:sp>
    </p:spTree>
    <p:extLst>
      <p:ext uri="{BB962C8B-B14F-4D97-AF65-F5344CB8AC3E}">
        <p14:creationId xmlns:p14="http://schemas.microsoft.com/office/powerpoint/2010/main" val="10654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6EF457-83A6-4762-918F-E49924BC285A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3F36E9-8F1B-4B33-98F6-18CFFF0F74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an algorithm? (cont’)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An algorithm is a precise and unambiguous specification of a sequence of steps that can be carried out to solve a given problem or to achieve a given condition.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An algorithm accepts some value or set of values as input and produces a value or set of values as output.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Algorithms are closely intertwined with the nature of the </a:t>
            </a:r>
            <a:r>
              <a:rPr lang="en-US" altLang="en-US" sz="2800">
                <a:solidFill>
                  <a:srgbClr val="008000"/>
                </a:solidFill>
              </a:rPr>
              <a:t>data structure</a:t>
            </a:r>
            <a:r>
              <a:rPr lang="en-US" altLang="en-US" sz="2800"/>
              <a:t> of the input and output values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434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9052DA-55AC-42C1-BB3F-58ED01C6A504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E42E2E-A239-4440-8A4F-DFDA9ECEF49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express algorithms?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Nature language (e.g. English)  </a:t>
            </a:r>
          </a:p>
          <a:p>
            <a:pPr algn="ctr"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Pseudocode</a:t>
            </a:r>
          </a:p>
          <a:p>
            <a:pPr algn="ctr"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Real programming languages</a:t>
            </a:r>
          </a:p>
        </p:txBody>
      </p:sp>
      <p:sp>
        <p:nvSpPr>
          <p:cNvPr id="68614" name="Line 4"/>
          <p:cNvSpPr>
            <a:spLocks noChangeShapeType="1"/>
          </p:cNvSpPr>
          <p:nvPr/>
        </p:nvSpPr>
        <p:spPr bwMode="auto">
          <a:xfrm>
            <a:off x="2743200" y="22860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1595438" y="1727201"/>
            <a:ext cx="2443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Increasing precision</a:t>
            </a:r>
          </a:p>
        </p:txBody>
      </p:sp>
      <p:sp>
        <p:nvSpPr>
          <p:cNvPr id="68616" name="Line 6"/>
          <p:cNvSpPr>
            <a:spLocks noChangeShapeType="1"/>
          </p:cNvSpPr>
          <p:nvPr/>
        </p:nvSpPr>
        <p:spPr bwMode="auto">
          <a:xfrm>
            <a:off x="9296400" y="22860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8140700" y="5156201"/>
            <a:ext cx="234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Ease of expression</a:t>
            </a:r>
          </a:p>
        </p:txBody>
      </p:sp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2209800" y="5851526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Describe the </a:t>
            </a:r>
            <a:r>
              <a:rPr lang="en-US" altLang="en-US" sz="2000" i="1">
                <a:solidFill>
                  <a:srgbClr val="FF0000"/>
                </a:solidFill>
              </a:rPr>
              <a:t>ideas</a:t>
            </a:r>
            <a:r>
              <a:rPr lang="en-US" altLang="en-US" sz="2000" i="1"/>
              <a:t> </a:t>
            </a:r>
            <a:r>
              <a:rPr lang="en-US" altLang="en-US" sz="2000"/>
              <a:t>of an algorithm in nature language.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Use pseudocode to clarify sufficiently tricky details of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1077398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61AC3C-A7AA-4A75-A278-C686F827A619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A6E0D-3C9C-4079-B8D4-ABFA0F0AC8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express algorithms?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Nature language (e.g. English)</a:t>
            </a:r>
          </a:p>
          <a:p>
            <a:pPr algn="ctr"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Pseudocode</a:t>
            </a:r>
          </a:p>
          <a:p>
            <a:pPr algn="ctr"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Real programming languages</a:t>
            </a:r>
          </a:p>
        </p:txBody>
      </p:sp>
      <p:sp>
        <p:nvSpPr>
          <p:cNvPr id="70662" name="Line 4"/>
          <p:cNvSpPr>
            <a:spLocks noChangeShapeType="1"/>
          </p:cNvSpPr>
          <p:nvPr/>
        </p:nvSpPr>
        <p:spPr bwMode="auto">
          <a:xfrm>
            <a:off x="2743200" y="22860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Text Box 5"/>
          <p:cNvSpPr txBox="1">
            <a:spLocks noChangeArrowheads="1"/>
          </p:cNvSpPr>
          <p:nvPr/>
        </p:nvSpPr>
        <p:spPr bwMode="auto">
          <a:xfrm>
            <a:off x="1595438" y="1727201"/>
            <a:ext cx="2443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Increasing precision</a:t>
            </a:r>
          </a:p>
        </p:txBody>
      </p:sp>
      <p:sp>
        <p:nvSpPr>
          <p:cNvPr id="70664" name="Line 6"/>
          <p:cNvSpPr>
            <a:spLocks noChangeShapeType="1"/>
          </p:cNvSpPr>
          <p:nvPr/>
        </p:nvSpPr>
        <p:spPr bwMode="auto">
          <a:xfrm>
            <a:off x="9296400" y="22860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Text Box 7"/>
          <p:cNvSpPr txBox="1">
            <a:spLocks noChangeArrowheads="1"/>
          </p:cNvSpPr>
          <p:nvPr/>
        </p:nvSpPr>
        <p:spPr bwMode="auto">
          <a:xfrm>
            <a:off x="8140700" y="5156201"/>
            <a:ext cx="234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Ease of expression</a:t>
            </a:r>
          </a:p>
        </p:txBody>
      </p:sp>
      <p:sp>
        <p:nvSpPr>
          <p:cNvPr id="70666" name="Text Box 8"/>
          <p:cNvSpPr txBox="1">
            <a:spLocks noChangeArrowheads="1"/>
          </p:cNvSpPr>
          <p:nvPr/>
        </p:nvSpPr>
        <p:spPr bwMode="auto">
          <a:xfrm>
            <a:off x="2209800" y="5486401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To understand / describe an algorithm: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Get the </a:t>
            </a:r>
            <a:r>
              <a:rPr lang="en-US" altLang="en-US" sz="2400" dirty="0">
                <a:solidFill>
                  <a:schemeClr val="hlink"/>
                </a:solidFill>
              </a:rPr>
              <a:t>big idea</a:t>
            </a:r>
            <a:r>
              <a:rPr lang="en-US" altLang="en-US" sz="2400" dirty="0"/>
              <a:t> first.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Use pseudocode to clarify sufficiently </a:t>
            </a:r>
            <a:r>
              <a:rPr lang="en-US" altLang="en-US" sz="2400" dirty="0">
                <a:solidFill>
                  <a:schemeClr val="hlink"/>
                </a:solidFill>
              </a:rPr>
              <a:t>tricky details</a:t>
            </a:r>
          </a:p>
        </p:txBody>
      </p:sp>
    </p:spTree>
    <p:extLst>
      <p:ext uri="{BB962C8B-B14F-4D97-AF65-F5344CB8AC3E}">
        <p14:creationId xmlns:p14="http://schemas.microsoft.com/office/powerpoint/2010/main" val="2170645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What is a program?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/>
              <a:t>How to cook?</a:t>
            </a:r>
          </a:p>
          <a:p>
            <a:r>
              <a:rPr lang="fr-FR" sz="2400"/>
              <a:t>The algorithm</a:t>
            </a:r>
          </a:p>
          <a:p>
            <a:r>
              <a:rPr lang="fr-FR" sz="2400"/>
              <a:t>Are you a programmer?</a:t>
            </a:r>
          </a:p>
          <a:p>
            <a:endParaRPr lang="fr-FR" sz="2400"/>
          </a:p>
        </p:txBody>
      </p:sp>
      <p:pic>
        <p:nvPicPr>
          <p:cNvPr id="83972" name="Picture 4" descr=" f5_01.gif 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99" y="1095955"/>
            <a:ext cx="370681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92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Pseudocode</a:t>
            </a:r>
            <a:endParaRPr lang="fr-FR" dirty="0"/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89212" y="1756095"/>
            <a:ext cx="8915400" cy="3777622"/>
          </a:xfrm>
        </p:spPr>
        <p:txBody>
          <a:bodyPr/>
          <a:lstStyle/>
          <a:p>
            <a:r>
              <a:rPr lang="fr-FR" sz="2400" dirty="0"/>
              <a:t>This </a:t>
            </a:r>
            <a:r>
              <a:rPr lang="fr-FR" sz="2400" dirty="0" err="1"/>
              <a:t>is</a:t>
            </a:r>
            <a:r>
              <a:rPr lang="fr-FR" sz="2400" dirty="0"/>
              <a:t> the pseudocode for a </a:t>
            </a:r>
            <a:r>
              <a:rPr lang="fr-FR" sz="2400" dirty="0" err="1"/>
              <a:t>game</a:t>
            </a:r>
            <a:r>
              <a:rPr lang="fr-FR" sz="2400" dirty="0"/>
              <a:t> of Monopoly</a:t>
            </a:r>
            <a:endParaRPr lang="fr-FR" sz="2400" b="1" dirty="0"/>
          </a:p>
        </p:txBody>
      </p:sp>
      <p:pic>
        <p:nvPicPr>
          <p:cNvPr id="81924" name="Picture 1028" descr="Image 1.pdf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6743700" cy="41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42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Flowcharts</a:t>
            </a: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9" name="Picture 1029" descr=" f5_03.gif 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68450"/>
            <a:ext cx="4033838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1031" descr=" f5_02.gif 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257800" cy="4533900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of the performance of algorithms; </a:t>
            </a:r>
          </a:p>
          <a:p>
            <a:endParaRPr lang="en-US" dirty="0"/>
          </a:p>
          <a:p>
            <a:r>
              <a:rPr lang="en-US" dirty="0"/>
              <a:t>discussion of programming techniques and data structures used in the writing of effective algorithms.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Description</a:t>
            </a:r>
          </a:p>
        </p:txBody>
      </p:sp>
    </p:spTree>
    <p:extLst>
      <p:ext uri="{BB962C8B-B14F-4D97-AF65-F5344CB8AC3E}">
        <p14:creationId xmlns:p14="http://schemas.microsoft.com/office/powerpoint/2010/main" val="3401448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"Hey Jude" is a song by the English rock band the Beatles, written by Paul McCartney and credited to Lennon–McCartney.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Jude</a:t>
            </a:r>
          </a:p>
        </p:txBody>
      </p:sp>
    </p:spTree>
    <p:extLst>
      <p:ext uri="{BB962C8B-B14F-4D97-AF65-F5344CB8AC3E}">
        <p14:creationId xmlns:p14="http://schemas.microsoft.com/office/powerpoint/2010/main" val="3665071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hinkPad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514093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392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Flowcharts details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6" name="Picture 4" descr="&#10;f5_04b.gif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514600"/>
            <a:ext cx="23733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&#10;f5_04a.gif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514600"/>
            <a:ext cx="15970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 descr="&#10;f5_04c.gif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1"/>
            <a:ext cx="3733800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 descr="&#10;f5_04d.gif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733800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4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Introduction to the Design and Analysis of Algorithms 3rd Edition,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 err="1"/>
              <a:t>Anany</a:t>
            </a:r>
            <a:r>
              <a:rPr lang="en-US" i="1" dirty="0"/>
              <a:t> </a:t>
            </a:r>
            <a:r>
              <a:rPr lang="en-US" i="1" dirty="0" err="1"/>
              <a:t>Levitin</a:t>
            </a:r>
            <a:r>
              <a:rPr lang="en-US" i="1" dirty="0"/>
              <a:t>, Pearson, 2011.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pic>
        <p:nvPicPr>
          <p:cNvPr id="4" name="Picture 2" descr="C:\Users\ThinkPad\Desktop\0132316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4703" y="2514600"/>
            <a:ext cx="3480373" cy="429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94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Lecture; Demonstration; Lab</a:t>
            </a:r>
            <a:endParaRPr lang="en-US" b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 of Instruction 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6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Semester Grade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527953"/>
              </p:ext>
            </p:extLst>
          </p:nvPr>
        </p:nvGraphicFramePr>
        <p:xfrm>
          <a:off x="1828800" y="2057402"/>
          <a:ext cx="8001000" cy="3339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1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Average of Regular Semester Exams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30%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Exams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Homework &amp; Labs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50%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 determined by instructor 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Comprehensive Final Exam 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</a:t>
                      </a:r>
                      <a:r>
                        <a:rPr lang="en-US" sz="2800" dirty="0">
                          <a:effectLst/>
                        </a:rPr>
                        <a:t>%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Comprehensive Exam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35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assignment is due at the </a:t>
            </a:r>
            <a:r>
              <a:rPr lang="en-US" b="1" dirty="0"/>
              <a:t>specified date at the specified time. </a:t>
            </a:r>
            <a:r>
              <a:rPr lang="en-US" dirty="0"/>
              <a:t>Late submissions will be accepted at a penalty of 20% for each day the assignment is late.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homework submissions</a:t>
            </a:r>
          </a:p>
        </p:txBody>
      </p:sp>
    </p:spTree>
    <p:extLst>
      <p:ext uri="{BB962C8B-B14F-4D97-AF65-F5344CB8AC3E}">
        <p14:creationId xmlns:p14="http://schemas.microsoft.com/office/powerpoint/2010/main" val="81695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FD305F-11C4-4C3E-8A8C-4E1C2220F2C8}" type="datetime1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8/21/2022</a:t>
            </a:fld>
            <a:endParaRPr lang="en-US" altLang="en-US" sz="140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23AA31-D07F-449F-B513-940DCF2BE7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Cheating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You are not allowed to read, copy, or rewrite the solutions written by others (</a:t>
            </a:r>
            <a:r>
              <a:rPr lang="en-US" altLang="en-US" sz="2800" b="1"/>
              <a:t>in this or previous terms</a:t>
            </a:r>
            <a:r>
              <a:rPr lang="en-US" altLang="en-US" sz="2800"/>
              <a:t>). Copying materials from </a:t>
            </a:r>
            <a:r>
              <a:rPr lang="en-US" altLang="en-US" sz="2800" b="1"/>
              <a:t>websites, books or any other sources</a:t>
            </a:r>
            <a:r>
              <a:rPr lang="en-US" altLang="en-US" sz="2800"/>
              <a:t> is considered equivalent to copying from another student.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If two people are caught sharing solutions, then </a:t>
            </a:r>
            <a:r>
              <a:rPr lang="en-US" altLang="en-US" sz="2800" b="1"/>
              <a:t>both the copier and copiee</a:t>
            </a:r>
            <a:r>
              <a:rPr lang="en-US" altLang="en-US" sz="2800"/>
              <a:t> will be held </a:t>
            </a:r>
            <a:r>
              <a:rPr lang="en-US" altLang="en-US" sz="2800" b="1"/>
              <a:t>equally responsible</a:t>
            </a:r>
            <a:r>
              <a:rPr lang="en-US" altLang="en-US" sz="2800"/>
              <a:t>, which will result in zero point in homework.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Cheating on an exam will result in failing the course. </a:t>
            </a:r>
          </a:p>
        </p:txBody>
      </p:sp>
    </p:spTree>
    <p:extLst>
      <p:ext uri="{BB962C8B-B14F-4D97-AF65-F5344CB8AC3E}">
        <p14:creationId xmlns:p14="http://schemas.microsoft.com/office/powerpoint/2010/main" val="9772957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</TotalTime>
  <Words>1109</Words>
  <Application>Microsoft Office PowerPoint</Application>
  <PresentationFormat>Widescreen</PresentationFormat>
  <Paragraphs>237</Paragraphs>
  <Slides>42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Gothic</vt:lpstr>
      <vt:lpstr>Monotype Sorts</vt:lpstr>
      <vt:lpstr>Times New Roman</vt:lpstr>
      <vt:lpstr>Wingdings 3</vt:lpstr>
      <vt:lpstr>Wisp</vt:lpstr>
      <vt:lpstr>CMPS 3120 </vt:lpstr>
      <vt:lpstr>The course</vt:lpstr>
      <vt:lpstr>About Me</vt:lpstr>
      <vt:lpstr>Course Description</vt:lpstr>
      <vt:lpstr>Textbook</vt:lpstr>
      <vt:lpstr>Method of Instruction  </vt:lpstr>
      <vt:lpstr>Semester Grade</vt:lpstr>
      <vt:lpstr>Late homework submissions</vt:lpstr>
      <vt:lpstr>Cheating</vt:lpstr>
      <vt:lpstr>PowerPoint Presentation</vt:lpstr>
      <vt:lpstr>PowerPoint Presentation</vt:lpstr>
      <vt:lpstr>To do well you should:</vt:lpstr>
      <vt:lpstr>PowerPoint Presentation</vt:lpstr>
      <vt:lpstr>PowerPoint Presentation</vt:lpstr>
      <vt:lpstr>So you want to be a computer scientist?</vt:lpstr>
      <vt:lpstr>Is your goal to be  a mundane programmer? </vt:lpstr>
      <vt:lpstr>PowerPoint Presentation</vt:lpstr>
      <vt:lpstr>PowerPoint Presentation</vt:lpstr>
      <vt:lpstr>Boss assigns task:</vt:lpstr>
      <vt:lpstr>Your answer:</vt:lpstr>
      <vt:lpstr>Your answer:</vt:lpstr>
      <vt:lpstr>Your answer:</vt:lpstr>
      <vt:lpstr>PowerPoint Presentation</vt:lpstr>
      <vt:lpstr>PowerPoint Presentation</vt:lpstr>
      <vt:lpstr>PowerPoint Presentation</vt:lpstr>
      <vt:lpstr>Shortest path</vt:lpstr>
      <vt:lpstr>Traveling salesman problem</vt:lpstr>
      <vt:lpstr>Knapsack problem</vt:lpstr>
      <vt:lpstr>PowerPoint Presentation</vt:lpstr>
      <vt:lpstr>PowerPoint Presentation</vt:lpstr>
      <vt:lpstr>PowerPoint Presentation</vt:lpstr>
      <vt:lpstr>What is an algorithm?</vt:lpstr>
      <vt:lpstr>What is an algorithm?</vt:lpstr>
      <vt:lpstr>What is an algorithm? (cont’)</vt:lpstr>
      <vt:lpstr>How to express algorithms?</vt:lpstr>
      <vt:lpstr>How to express algorithms?</vt:lpstr>
      <vt:lpstr>What is a program?</vt:lpstr>
      <vt:lpstr>Pseudocode</vt:lpstr>
      <vt:lpstr>Flowcharts</vt:lpstr>
      <vt:lpstr>Hey Jude</vt:lpstr>
      <vt:lpstr>PowerPoint Presentation</vt:lpstr>
      <vt:lpstr>Flowcharts details</vt:lpstr>
    </vt:vector>
  </TitlesOfParts>
  <Company>California State University,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Chengwei Lei</dc:creator>
  <cp:lastModifiedBy>Chengwei Lei</cp:lastModifiedBy>
  <cp:revision>38</cp:revision>
  <dcterms:created xsi:type="dcterms:W3CDTF">2016-08-31T19:16:09Z</dcterms:created>
  <dcterms:modified xsi:type="dcterms:W3CDTF">2022-08-22T04:21:54Z</dcterms:modified>
</cp:coreProperties>
</file>